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4" r:id="rId2"/>
  </p:sldMasterIdLst>
  <p:notesMasterIdLst>
    <p:notesMasterId r:id="rId39"/>
  </p:notesMasterIdLst>
  <p:sldIdLst>
    <p:sldId id="669" r:id="rId3"/>
    <p:sldId id="642" r:id="rId4"/>
    <p:sldId id="690" r:id="rId5"/>
    <p:sldId id="692" r:id="rId6"/>
    <p:sldId id="723" r:id="rId7"/>
    <p:sldId id="722" r:id="rId8"/>
    <p:sldId id="694" r:id="rId9"/>
    <p:sldId id="695" r:id="rId10"/>
    <p:sldId id="696" r:id="rId11"/>
    <p:sldId id="697" r:id="rId12"/>
    <p:sldId id="698" r:id="rId13"/>
    <p:sldId id="699" r:id="rId14"/>
    <p:sldId id="700" r:id="rId15"/>
    <p:sldId id="701" r:id="rId16"/>
    <p:sldId id="702" r:id="rId17"/>
    <p:sldId id="712" r:id="rId18"/>
    <p:sldId id="713" r:id="rId19"/>
    <p:sldId id="703" r:id="rId20"/>
    <p:sldId id="704" r:id="rId21"/>
    <p:sldId id="705" r:id="rId22"/>
    <p:sldId id="706" r:id="rId23"/>
    <p:sldId id="707" r:id="rId24"/>
    <p:sldId id="708" r:id="rId25"/>
    <p:sldId id="709" r:id="rId26"/>
    <p:sldId id="710" r:id="rId27"/>
    <p:sldId id="711" r:id="rId28"/>
    <p:sldId id="727" r:id="rId29"/>
    <p:sldId id="715" r:id="rId30"/>
    <p:sldId id="726" r:id="rId31"/>
    <p:sldId id="716" r:id="rId32"/>
    <p:sldId id="724" r:id="rId33"/>
    <p:sldId id="721" r:id="rId34"/>
    <p:sldId id="720" r:id="rId35"/>
    <p:sldId id="718" r:id="rId36"/>
    <p:sldId id="725" r:id="rId37"/>
    <p:sldId id="673"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9703"/>
    <a:srgbClr val="20DF33"/>
    <a:srgbClr val="1DA319"/>
    <a:srgbClr val="1EAC16"/>
    <a:srgbClr val="1EB31D"/>
    <a:srgbClr val="2B880F"/>
    <a:srgbClr val="1FCC32"/>
    <a:srgbClr val="1FC62B"/>
    <a:srgbClr val="21FFF6"/>
    <a:srgbClr val="804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25" autoAdjust="0"/>
    <p:restoredTop sz="86550" autoAdjust="0"/>
  </p:normalViewPr>
  <p:slideViewPr>
    <p:cSldViewPr snapToGrid="0" snapToObjects="1">
      <p:cViewPr varScale="1">
        <p:scale>
          <a:sx n="83" d="100"/>
          <a:sy n="83" d="100"/>
        </p:scale>
        <p:origin x="-208" y="-112"/>
      </p:cViewPr>
      <p:guideLst>
        <p:guide orient="horz" pos="2147"/>
        <p:guide pos="3096"/>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notesMaster" Target="notesMasters/notes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C0D0A0-EEF8-054E-9AF0-04177F688829}" type="datetimeFigureOut">
              <a:rPr lang="en-US" smtClean="0"/>
              <a:t>16/10/22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76B6BF-B88A-A84A-B4EA-7A1DC6EF6D27}" type="slidenum">
              <a:rPr lang="en-US" smtClean="0"/>
              <a:t>‹#›</a:t>
            </a:fld>
            <a:endParaRPr lang="en-US"/>
          </a:p>
        </p:txBody>
      </p:sp>
    </p:spTree>
    <p:extLst>
      <p:ext uri="{BB962C8B-B14F-4D97-AF65-F5344CB8AC3E}">
        <p14:creationId xmlns:p14="http://schemas.microsoft.com/office/powerpoint/2010/main" val="32551261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week</a:t>
            </a:r>
            <a:r>
              <a:rPr lang="en-US" baseline="0" dirty="0" smtClean="0"/>
              <a:t> 2 of </a:t>
            </a:r>
            <a:r>
              <a:rPr lang="en-US" dirty="0" smtClean="0"/>
              <a:t>The</a:t>
            </a:r>
            <a:r>
              <a:rPr lang="en-US" baseline="0" dirty="0" smtClean="0"/>
              <a:t> Spirit Series at His Youth.</a:t>
            </a:r>
            <a:endParaRPr lang="en-US" dirty="0"/>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1</a:t>
            </a:fld>
            <a:endParaRPr lang="en-ZA"/>
          </a:p>
        </p:txBody>
      </p:sp>
    </p:spTree>
    <p:extLst>
      <p:ext uri="{BB962C8B-B14F-4D97-AF65-F5344CB8AC3E}">
        <p14:creationId xmlns:p14="http://schemas.microsoft.com/office/powerpoint/2010/main" val="1190932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r>
              <a:rPr lang="en-ZA" dirty="0" smtClean="0">
                <a:latin typeface="Calibri" charset="0"/>
              </a:rPr>
              <a:t>Patience</a:t>
            </a:r>
            <a:endParaRPr lang="en-ZA" dirty="0">
              <a:latin typeface="Calibri" charset="0"/>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266EA90-2BA6-5245-8ACD-CC361B811AF9}" type="slidenum">
              <a:rPr lang="en-ZA"/>
              <a:pPr eaLnBrk="1" hangingPunct="1"/>
              <a:t>10</a:t>
            </a:fld>
            <a:endParaRPr lang="en-ZA"/>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r>
              <a:rPr lang="en-ZA" dirty="0" smtClean="0">
                <a:latin typeface="Calibri" charset="0"/>
              </a:rPr>
              <a:t>Kindness</a:t>
            </a:r>
            <a:endParaRPr lang="en-ZA" dirty="0">
              <a:latin typeface="Calibri" charset="0"/>
            </a:endParaRPr>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929E345-590C-A24F-BAFC-6B8FC557287E}" type="slidenum">
              <a:rPr lang="en-ZA"/>
              <a:pPr eaLnBrk="1" hangingPunct="1"/>
              <a:t>11</a:t>
            </a:fld>
            <a:endParaRPr lang="en-ZA"/>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r>
              <a:rPr lang="en-ZA" dirty="0" smtClean="0">
                <a:latin typeface="Calibri" charset="0"/>
              </a:rPr>
              <a:t>Goodness</a:t>
            </a:r>
            <a:endParaRPr lang="en-ZA" dirty="0">
              <a:latin typeface="Calibri" charset="0"/>
            </a:endParaRP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F60AA7D3-3221-9640-BE73-8B6B5F084215}" type="slidenum">
              <a:rPr lang="en-ZA"/>
              <a:pPr eaLnBrk="1" hangingPunct="1"/>
              <a:t>12</a:t>
            </a:fld>
            <a:endParaRPr lang="en-ZA"/>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r>
              <a:rPr lang="en-ZA" dirty="0" smtClean="0">
                <a:latin typeface="Calibri" charset="0"/>
              </a:rPr>
              <a:t>Faithfulness</a:t>
            </a:r>
            <a:endParaRPr lang="en-ZA" dirty="0">
              <a:latin typeface="Calibri" charset="0"/>
            </a:endParaRPr>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A2C9EEF-0673-F34A-81B5-F566201ED46D}" type="slidenum">
              <a:rPr lang="en-ZA"/>
              <a:pPr eaLnBrk="1" hangingPunct="1"/>
              <a:t>13</a:t>
            </a:fld>
            <a:endParaRPr lang="en-ZA"/>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r>
              <a:rPr lang="en-ZA" dirty="0" smtClean="0">
                <a:latin typeface="Calibri" charset="0"/>
              </a:rPr>
              <a:t>Gentleness</a:t>
            </a:r>
            <a:endParaRPr lang="en-ZA" dirty="0">
              <a:latin typeface="Calibri" charset="0"/>
            </a:endParaRP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F648BEB-8889-BB46-884A-557E07CD71FB}" type="slidenum">
              <a:rPr lang="en-ZA"/>
              <a:pPr eaLnBrk="1" hangingPunct="1"/>
              <a:t>14</a:t>
            </a:fld>
            <a:endParaRPr lang="en-ZA"/>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r>
              <a:rPr lang="en-ZA" dirty="0" smtClean="0">
                <a:latin typeface="Calibri" charset="0"/>
              </a:rPr>
              <a:t>Self-control</a:t>
            </a:r>
            <a:endParaRPr lang="en-ZA" dirty="0">
              <a:latin typeface="Calibri" charset="0"/>
            </a:endParaRP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08286FD3-B29C-FA4D-B7DD-5CAEBA51F931}" type="slidenum">
              <a:rPr lang="en-ZA"/>
              <a:pPr eaLnBrk="1" hangingPunct="1"/>
              <a:t>15</a:t>
            </a:fld>
            <a:endParaRPr lang="en-ZA"/>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Activity: Each of the 9 groups will be given 5 minutes to take a look at the fruit of the spirit that they are given, and the definition we provide and you have 1 minute to creatively introduce your fruit to the wider group on stage.</a:t>
            </a: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3C50FDE-662F-EF48-BD0D-84D041857AB8}" type="slidenum">
              <a:rPr lang="en-ZA"/>
              <a:pPr eaLnBrk="1" hangingPunct="1"/>
              <a:t>16</a:t>
            </a:fld>
            <a:endParaRPr lang="en-ZA"/>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r>
              <a:rPr lang="en-ZA" sz="1200" kern="1200" dirty="0" smtClean="0">
                <a:solidFill>
                  <a:schemeClr val="tx1"/>
                </a:solidFill>
                <a:effectLst/>
                <a:latin typeface="+mn-lt"/>
                <a:ea typeface="+mn-ea"/>
                <a:cs typeface="+mn-cs"/>
              </a:rPr>
              <a:t>Present: Each of the 9 groups have 1 minute to creatively introduce their fruit to the wider group</a:t>
            </a:r>
            <a:r>
              <a:rPr lang="en-ZA" dirty="0" smtClean="0">
                <a:effectLst/>
              </a:rPr>
              <a:t> </a:t>
            </a:r>
            <a:endParaRPr lang="en-ZA" dirty="0">
              <a:latin typeface="Calibri" charset="0"/>
            </a:endParaRP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3C50FDE-662F-EF48-BD0D-84D041857AB8}" type="slidenum">
              <a:rPr lang="en-ZA"/>
              <a:pPr eaLnBrk="1" hangingPunct="1"/>
              <a:t>17</a:t>
            </a:fld>
            <a:endParaRPr lang="en-ZA"/>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sz="1200" dirty="0" smtClean="0">
                <a:solidFill>
                  <a:schemeClr val="bg1"/>
                </a:solidFill>
                <a:effectLst>
                  <a:outerShdw blurRad="38100" dist="38100" dir="2700000" algn="tl">
                    <a:srgbClr val="000000"/>
                  </a:outerShdw>
                </a:effectLst>
                <a:latin typeface="Impress BT" charset="0"/>
              </a:rPr>
              <a:t>Love: Love is giving yourself unselfishly to others even if they don’t deserve it.</a:t>
            </a:r>
          </a:p>
          <a:p>
            <a:pPr>
              <a:spcBef>
                <a:spcPct val="0"/>
              </a:spcBef>
            </a:pPr>
            <a:endParaRPr lang="en-ZA" dirty="0">
              <a:latin typeface="Calibri" charset="0"/>
            </a:endParaRP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5DDFF8D-80AA-764F-A2F5-151450210F38}" type="slidenum">
              <a:rPr lang="en-ZA"/>
              <a:pPr eaLnBrk="1" hangingPunct="1"/>
              <a:t>18</a:t>
            </a:fld>
            <a:endParaRPr lang="en-ZA"/>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latin typeface="Calibri" charset="0"/>
              </a:rPr>
              <a:t>Joy: </a:t>
            </a:r>
            <a:r>
              <a:rPr lang="en-ZA" sz="1200" dirty="0" smtClean="0">
                <a:solidFill>
                  <a:schemeClr val="bg1"/>
                </a:solidFill>
                <a:effectLst>
                  <a:outerShdw blurRad="38100" dist="38100" dir="2700000" algn="tl">
                    <a:srgbClr val="000000"/>
                  </a:outerShdw>
                </a:effectLst>
                <a:latin typeface="Impress BT" charset="0"/>
              </a:rPr>
              <a:t>Joy is being cheerful and pleasant despite your outward circumstances.</a:t>
            </a:r>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99560B04-AFDB-844C-B7C9-8388E06CE22E}" type="slidenum">
              <a:rPr lang="en-ZA"/>
              <a:pPr eaLnBrk="1" hangingPunct="1"/>
              <a:t>19</a:t>
            </a:fld>
            <a:endParaRPr lang="en-Z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Last week we</a:t>
            </a:r>
            <a:r>
              <a:rPr lang="en-ZA" sz="1200" kern="1200" baseline="0" dirty="0" smtClean="0">
                <a:solidFill>
                  <a:schemeClr val="tx1"/>
                </a:solidFill>
                <a:effectLst/>
                <a:latin typeface="+mn-lt"/>
                <a:ea typeface="+mn-ea"/>
                <a:cs typeface="+mn-cs"/>
              </a:rPr>
              <a:t> looked at who the Holy Spirit is.</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latin typeface="Calibri" charset="0"/>
              </a:rPr>
              <a:t>Peace: </a:t>
            </a:r>
            <a:r>
              <a:rPr lang="en-ZA" sz="1200" dirty="0" smtClean="0">
                <a:solidFill>
                  <a:schemeClr val="bg1"/>
                </a:solidFill>
                <a:effectLst>
                  <a:outerShdw blurRad="38100" dist="38100" dir="2700000" algn="tl">
                    <a:srgbClr val="000000"/>
                  </a:outerShdw>
                </a:effectLst>
                <a:latin typeface="Impress BT" charset="0"/>
              </a:rPr>
              <a:t>Peace is mental and emotional calmness in the midst of problems. </a:t>
            </a:r>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E6FE6FF-02D8-9849-A27A-93C294ADB94B}" type="slidenum">
              <a:rPr lang="en-ZA"/>
              <a:pPr eaLnBrk="1" hangingPunct="1"/>
              <a:t>20</a:t>
            </a:fld>
            <a:endParaRPr lang="en-ZA"/>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latin typeface="Calibri" charset="0"/>
              </a:rPr>
              <a:t>Patience: </a:t>
            </a:r>
            <a:r>
              <a:rPr lang="en-ZA" sz="1200" dirty="0" smtClean="0">
                <a:solidFill>
                  <a:schemeClr val="bg1"/>
                </a:solidFill>
                <a:effectLst>
                  <a:outerShdw blurRad="38100" dist="38100" dir="2700000" algn="tl">
                    <a:srgbClr val="000000"/>
                  </a:outerShdw>
                </a:effectLst>
                <a:latin typeface="Impress BT" charset="0"/>
              </a:rPr>
              <a:t>Patience is a willingness to wait without complaining in difficult situations. </a:t>
            </a: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266EA90-2BA6-5245-8ACD-CC361B811AF9}" type="slidenum">
              <a:rPr lang="en-ZA"/>
              <a:pPr eaLnBrk="1" hangingPunct="1"/>
              <a:t>21</a:t>
            </a:fld>
            <a:endParaRPr lang="en-ZA"/>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latin typeface="Calibri" charset="0"/>
              </a:rPr>
              <a:t>Kindness: </a:t>
            </a:r>
            <a:r>
              <a:rPr lang="en-ZA" sz="1200" dirty="0" smtClean="0">
                <a:solidFill>
                  <a:schemeClr val="bg1"/>
                </a:solidFill>
                <a:effectLst>
                  <a:outerShdw blurRad="38100" dist="38100" dir="2700000" algn="tl">
                    <a:srgbClr val="000000"/>
                  </a:outerShdw>
                </a:effectLst>
                <a:latin typeface="Impress BT" charset="0"/>
              </a:rPr>
              <a:t>Kindness is being concerned about people. </a:t>
            </a:r>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929E345-590C-A24F-BAFC-6B8FC557287E}" type="slidenum">
              <a:rPr lang="en-ZA"/>
              <a:pPr eaLnBrk="1" hangingPunct="1"/>
              <a:t>22</a:t>
            </a:fld>
            <a:endParaRPr lang="en-ZA"/>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latin typeface="Calibri" charset="0"/>
              </a:rPr>
              <a:t>Goodness: </a:t>
            </a:r>
            <a:r>
              <a:rPr lang="en-ZA" sz="1200" dirty="0" smtClean="0">
                <a:solidFill>
                  <a:schemeClr val="bg1"/>
                </a:solidFill>
                <a:effectLst>
                  <a:outerShdw blurRad="38100" dist="38100" dir="2700000" algn="tl">
                    <a:srgbClr val="000000"/>
                  </a:outerShdw>
                </a:effectLst>
                <a:latin typeface="Impress BT" charset="0"/>
              </a:rPr>
              <a:t>Goodness is doing good deeds for people.</a:t>
            </a: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F60AA7D3-3221-9640-BE73-8B6B5F084215}" type="slidenum">
              <a:rPr lang="en-ZA"/>
              <a:pPr eaLnBrk="1" hangingPunct="1"/>
              <a:t>23</a:t>
            </a:fld>
            <a:endParaRPr lang="en-ZA"/>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sz="1200" dirty="0" smtClean="0">
                <a:solidFill>
                  <a:schemeClr val="bg1"/>
                </a:solidFill>
                <a:effectLst>
                  <a:outerShdw blurRad="38100" dist="38100" dir="2700000" algn="tl">
                    <a:srgbClr val="000000"/>
                  </a:outerShdw>
                </a:effectLst>
                <a:latin typeface="Impress BT" charset="0"/>
              </a:rPr>
              <a:t>Faithfulness: Faithfulness is trustworthiness in all situations and with everything you have.</a:t>
            </a:r>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A2C9EEF-0673-F34A-81B5-F566201ED46D}" type="slidenum">
              <a:rPr lang="en-ZA"/>
              <a:pPr eaLnBrk="1" hangingPunct="1"/>
              <a:t>24</a:t>
            </a:fld>
            <a:endParaRPr lang="en-ZA"/>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sz="1200" dirty="0" smtClean="0">
                <a:solidFill>
                  <a:schemeClr val="bg1"/>
                </a:solidFill>
                <a:effectLst>
                  <a:outerShdw blurRad="38100" dist="38100" dir="2700000" algn="tl">
                    <a:srgbClr val="000000"/>
                  </a:outerShdw>
                </a:effectLst>
                <a:latin typeface="Impress BT" charset="0"/>
              </a:rPr>
              <a:t>Gentleness: Gentleness is being humble rather than proud, rough or revengeful.</a:t>
            </a: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F648BEB-8889-BB46-884A-557E07CD71FB}" type="slidenum">
              <a:rPr lang="en-ZA"/>
              <a:pPr eaLnBrk="1" hangingPunct="1"/>
              <a:t>25</a:t>
            </a:fld>
            <a:endParaRPr lang="en-ZA"/>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sz="1200" dirty="0" smtClean="0">
                <a:solidFill>
                  <a:schemeClr val="bg1"/>
                </a:solidFill>
                <a:effectLst>
                  <a:outerShdw blurRad="38100" dist="38100" dir="2700000" algn="tl">
                    <a:srgbClr val="000000"/>
                  </a:outerShdw>
                </a:effectLst>
                <a:latin typeface="Impress BT" charset="0"/>
              </a:rPr>
              <a:t>Self-control: Self-control is being disciplined in all areas of your life.</a:t>
            </a:r>
          </a:p>
          <a:p>
            <a:pPr>
              <a:spcBef>
                <a:spcPct val="0"/>
              </a:spcBef>
            </a:pPr>
            <a:endParaRPr lang="en-ZA" dirty="0">
              <a:latin typeface="Calibri" charset="0"/>
            </a:endParaRP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08286FD3-B29C-FA4D-B7DD-5CAEBA51F931}" type="slidenum">
              <a:rPr lang="en-ZA"/>
              <a:pPr eaLnBrk="1" hangingPunct="1"/>
              <a:t>26</a:t>
            </a:fld>
            <a:endParaRPr lang="en-ZA"/>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r>
              <a:rPr lang="en-ZA" dirty="0" smtClean="0">
                <a:latin typeface="Calibri" charset="0"/>
              </a:rPr>
              <a:t>Questionnaire: Here is a questionnaire to help you find out how much of the Holy Spirit’s fruit is </a:t>
            </a:r>
            <a:r>
              <a:rPr lang="en-ZA" sz="1200" kern="1200" dirty="0" smtClean="0">
                <a:solidFill>
                  <a:schemeClr val="tx1"/>
                </a:solidFill>
                <a:effectLst/>
                <a:latin typeface="+mn-lt"/>
                <a:ea typeface="+mn-ea"/>
                <a:cs typeface="+mn-cs"/>
              </a:rPr>
              <a:t>ripe in your life. Rate</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yourself from 1 to 10 for each fruit and add the totals up for a score out and 90 and see how well you are doing.</a:t>
            </a:r>
            <a:endParaRPr lang="en-ZA" dirty="0">
              <a:latin typeface="Calibri" charset="0"/>
            </a:endParaRP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3C50FDE-662F-EF48-BD0D-84D041857AB8}" type="slidenum">
              <a:rPr lang="en-ZA"/>
              <a:pPr eaLnBrk="1" hangingPunct="1"/>
              <a:t>27</a:t>
            </a:fld>
            <a:endParaRPr lang="en-ZA"/>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r>
              <a:rPr lang="en-ZA" dirty="0" smtClean="0">
                <a:latin typeface="Calibri" charset="0"/>
              </a:rPr>
              <a:t>Challenge: So, now that you tested to see what the fruit in your life is like, how son-ripened</a:t>
            </a:r>
            <a:r>
              <a:rPr lang="en-ZA" baseline="0" dirty="0" smtClean="0">
                <a:latin typeface="Calibri" charset="0"/>
              </a:rPr>
              <a:t> are you? Is the Holy spirit producing His Fruit in you?</a:t>
            </a:r>
            <a:endParaRPr lang="en-ZA" dirty="0">
              <a:latin typeface="Calibri" charset="0"/>
            </a:endParaRP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3C50FDE-662F-EF48-BD0D-84D041857AB8}" type="slidenum">
              <a:rPr lang="en-ZA"/>
              <a:pPr eaLnBrk="1" hangingPunct="1"/>
              <a:t>28</a:t>
            </a:fld>
            <a:endParaRPr lang="en-ZA"/>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r>
              <a:rPr lang="en-US" i="1" dirty="0" smtClean="0"/>
              <a:t>Beware of false prophets who come disguised as harmless sheep but are really vicious wolves. You can identify them by their fruit, that is, by the way they act. Can you pick grapes from </a:t>
            </a:r>
            <a:r>
              <a:rPr lang="en-US" i="1" dirty="0" err="1" smtClean="0"/>
              <a:t>thornbushes</a:t>
            </a:r>
            <a:r>
              <a:rPr lang="en-US" i="1" dirty="0" smtClean="0"/>
              <a:t>, or figs from thistles? A good tree produces good fruit, and a bad tree produces bad fruit. A good tree can’t produce bad fruit, and a bad tree can’t produce good fruit. So every tree that does not produce good fruit is chopped down and thrown into the fire. Yes, just as you can identify a tree by its fruit, so you can identify people by their actions.</a:t>
            </a:r>
            <a:r>
              <a:rPr lang="en-US" i="1" baseline="0" dirty="0" smtClean="0"/>
              <a:t> </a:t>
            </a:r>
            <a:r>
              <a:rPr lang="en-US" baseline="0" dirty="0" smtClean="0"/>
              <a:t>(</a:t>
            </a:r>
            <a:r>
              <a:rPr lang="en-US" dirty="0" smtClean="0"/>
              <a:t>Matthew 7:15-20)</a:t>
            </a:r>
            <a:endParaRPr lang="en-ZA" dirty="0">
              <a:latin typeface="Calibri" charset="0"/>
            </a:endParaRP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3C50FDE-662F-EF48-BD0D-84D041857AB8}" type="slidenum">
              <a:rPr lang="en-ZA"/>
              <a:pPr eaLnBrk="1" hangingPunct="1"/>
              <a:t>29</a:t>
            </a:fld>
            <a:endParaRPr lang="en-Z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This week we are going to answer the question: </a:t>
            </a:r>
            <a:r>
              <a:rPr lang="en-ZA" sz="1200" kern="1200" baseline="0" dirty="0" smtClean="0">
                <a:solidFill>
                  <a:schemeClr val="tx1"/>
                </a:solidFill>
                <a:effectLst/>
                <a:latin typeface="+mn-lt"/>
                <a:ea typeface="+mn-ea"/>
                <a:cs typeface="+mn-cs"/>
              </a:rPr>
              <a:t>What are His Fruits?</a:t>
            </a:r>
            <a:endParaRPr lang="en-ZA" sz="1200" kern="1200" dirty="0" smtClean="0">
              <a:solidFill>
                <a:schemeClr val="tx1"/>
              </a:solidFill>
              <a:effectLst/>
              <a:latin typeface="+mn-lt"/>
              <a:ea typeface="+mn-ea"/>
              <a:cs typeface="+mn-cs"/>
            </a:endParaRP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Jesus is an excellent example of someone how showed all 9 of the fruit in his life fully! </a:t>
            </a:r>
          </a:p>
          <a:p>
            <a:r>
              <a:rPr lang="en-ZA" sz="1200" kern="1200" dirty="0" smtClean="0">
                <a:solidFill>
                  <a:schemeClr val="tx1"/>
                </a:solidFill>
                <a:effectLst/>
                <a:latin typeface="+mn-lt"/>
                <a:ea typeface="+mn-ea"/>
                <a:cs typeface="+mn-cs"/>
              </a:rPr>
              <a:t>[Have teens reflect on how Jesus showed the fruit of </a:t>
            </a:r>
            <a:r>
              <a:rPr lang="en-ZA" sz="1200" kern="1200" smtClean="0">
                <a:solidFill>
                  <a:schemeClr val="tx1"/>
                </a:solidFill>
                <a:effectLst/>
                <a:latin typeface="+mn-lt"/>
                <a:ea typeface="+mn-ea"/>
                <a:cs typeface="+mn-cs"/>
              </a:rPr>
              <a:t>the </a:t>
            </a:r>
            <a:r>
              <a:rPr lang="en-ZA" sz="1200" kern="1200" smtClean="0">
                <a:solidFill>
                  <a:schemeClr val="tx1"/>
                </a:solidFill>
                <a:effectLst/>
                <a:latin typeface="+mn-lt"/>
                <a:ea typeface="+mn-ea"/>
                <a:cs typeface="+mn-cs"/>
              </a:rPr>
              <a:t>Spirit</a:t>
            </a:r>
            <a:r>
              <a:rPr lang="en-ZA" sz="1200" kern="1200" dirty="0" smtClean="0">
                <a:solidFill>
                  <a:schemeClr val="tx1"/>
                </a:solidFill>
                <a:effectLst/>
                <a:latin typeface="+mn-lt"/>
                <a:ea typeface="+mn-ea"/>
                <a:cs typeface="+mn-cs"/>
              </a:rPr>
              <a:t>]</a:t>
            </a:r>
            <a:endParaRPr lang="en-ZA" sz="1200" kern="1200" dirty="0">
              <a:solidFill>
                <a:schemeClr val="tx1"/>
              </a:solidFill>
              <a:effectLst/>
              <a:latin typeface="+mn-lt"/>
              <a:ea typeface="+mn-ea"/>
              <a:cs typeface="+mn-cs"/>
            </a:endParaRP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3C50FDE-662F-EF48-BD0D-84D041857AB8}" type="slidenum">
              <a:rPr lang="en-ZA"/>
              <a:pPr eaLnBrk="1" hangingPunct="1"/>
              <a:t>30</a:t>
            </a:fld>
            <a:endParaRPr lang="en-ZA"/>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latin typeface="Calibri" charset="0"/>
              </a:rPr>
              <a:t>The</a:t>
            </a:r>
            <a:r>
              <a:rPr lang="en-ZA" baseline="0" dirty="0" smtClean="0">
                <a:latin typeface="Calibri" charset="0"/>
              </a:rPr>
              <a:t> acts of the flesh are very different to the fruit of the spirit - lets go back to Galatians 5: </a:t>
            </a:r>
            <a:r>
              <a:rPr lang="en-ZA" i="1" baseline="0" dirty="0" smtClean="0">
                <a:latin typeface="Calibri" charset="0"/>
              </a:rPr>
              <a:t>“The Acts of the Flesh are obvious: sexual immorality, impurity and debauchery; idolatry and witchcraft; hatred, discord, jealousy, fits of rage, selfish ambition, dissensions, factions and envy; drunkenness, orgies, and the like. Those who live like this will not inherit the kingdom of God.”</a:t>
            </a:r>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A4DF9386-8B7A-BC4E-8D47-09C9B043BA0F}" type="slidenum">
              <a:rPr lang="en-ZA" sz="1200"/>
              <a:pPr eaLnBrk="1" hangingPunct="1"/>
              <a:t>31</a:t>
            </a:fld>
            <a:endParaRPr lang="en-ZA"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r>
              <a:rPr lang="en-ZA" dirty="0" smtClean="0">
                <a:latin typeface="Calibri" charset="0"/>
              </a:rPr>
              <a:t>Here are some of the acts of the flesh from that</a:t>
            </a:r>
            <a:r>
              <a:rPr lang="en-ZA" baseline="0" dirty="0" smtClean="0">
                <a:latin typeface="Calibri" charset="0"/>
              </a:rPr>
              <a:t> passage in Galatians 5.</a:t>
            </a:r>
            <a:endParaRPr lang="en-ZA" dirty="0">
              <a:latin typeface="Calibri" charset="0"/>
            </a:endParaRP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3C50FDE-662F-EF48-BD0D-84D041857AB8}" type="slidenum">
              <a:rPr lang="en-ZA"/>
              <a:pPr eaLnBrk="1" hangingPunct="1"/>
              <a:t>32</a:t>
            </a:fld>
            <a:endParaRPr lang="en-ZA"/>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We must keep</a:t>
            </a:r>
            <a:r>
              <a:rPr lang="en-US" sz="1200" kern="1200" baseline="0" dirty="0" smtClean="0">
                <a:solidFill>
                  <a:schemeClr val="tx1"/>
                </a:solidFill>
                <a:latin typeface="+mn-lt"/>
                <a:ea typeface="+mn-ea"/>
                <a:cs typeface="+mn-cs"/>
              </a:rPr>
              <a:t> the </a:t>
            </a:r>
            <a:r>
              <a:rPr lang="en-US" sz="1200" kern="1200" dirty="0" smtClean="0">
                <a:solidFill>
                  <a:schemeClr val="tx1"/>
                </a:solidFill>
                <a:latin typeface="+mn-lt"/>
                <a:ea typeface="+mn-ea"/>
                <a:cs typeface="+mn-cs"/>
              </a:rPr>
              <a:t>Holy Spirit in our lives: </a:t>
            </a:r>
            <a:r>
              <a:rPr lang="en-US" sz="1200" i="1" kern="1200" dirty="0" smtClean="0">
                <a:solidFill>
                  <a:schemeClr val="tx1"/>
                </a:solidFill>
                <a:latin typeface="+mn-lt"/>
                <a:ea typeface="+mn-ea"/>
                <a:cs typeface="+mn-cs"/>
              </a:rPr>
              <a:t>“</a:t>
            </a:r>
            <a:r>
              <a:rPr lang="en-US" i="1" dirty="0" smtClean="0"/>
              <a:t>When an impure spirit comes out of a person, it goes through arid places seeking rest and does not find it. Then it says, ‘I will return to the house I left.’ When it arrives, it finds the house unoccupied, swept clean and put in order. Then it goes and takes with it seven other spirits more wicked than itself, and they go in and live there. And the final condition of that person is worse than the first.” </a:t>
            </a:r>
            <a:r>
              <a:rPr lang="en-US" dirty="0" smtClean="0"/>
              <a:t>(</a:t>
            </a:r>
            <a:r>
              <a:rPr lang="en-US" sz="1200" kern="1200" dirty="0" smtClean="0">
                <a:solidFill>
                  <a:schemeClr val="tx1"/>
                </a:solidFill>
                <a:latin typeface="+mn-lt"/>
                <a:ea typeface="+mn-ea"/>
                <a:cs typeface="+mn-cs"/>
              </a:rPr>
              <a:t>Matthew 12:43-45)</a:t>
            </a:r>
            <a:endParaRPr lang="en-US" dirty="0" smtClean="0"/>
          </a:p>
          <a:p>
            <a:endParaRPr lang="en-US" sz="1200" kern="1200" dirty="0" smtClean="0">
              <a:solidFill>
                <a:schemeClr val="tx1"/>
              </a:solidFill>
              <a:latin typeface="+mn-lt"/>
              <a:ea typeface="+mn-ea"/>
              <a:cs typeface="+mn-cs"/>
            </a:endParaRP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3C50FDE-662F-EF48-BD0D-84D041857AB8}" type="slidenum">
              <a:rPr lang="en-ZA"/>
              <a:pPr eaLnBrk="1" hangingPunct="1"/>
              <a:t>33</a:t>
            </a:fld>
            <a:endParaRPr lang="en-ZA"/>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r>
              <a:rPr lang="en-US" sz="1200" kern="1200" dirty="0" smtClean="0">
                <a:solidFill>
                  <a:schemeClr val="tx1"/>
                </a:solidFill>
                <a:latin typeface="+mn-lt"/>
                <a:ea typeface="+mn-ea"/>
                <a:cs typeface="+mn-cs"/>
              </a:rPr>
              <a:t>We will avoid having the fruits of the flesh by having the Holy Spirit!</a:t>
            </a:r>
            <a:endParaRPr lang="en-ZA" dirty="0">
              <a:latin typeface="Calibri" charset="0"/>
            </a:endParaRP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3C50FDE-662F-EF48-BD0D-84D041857AB8}" type="slidenum">
              <a:rPr lang="en-ZA"/>
              <a:pPr eaLnBrk="1" hangingPunct="1"/>
              <a:t>34</a:t>
            </a:fld>
            <a:endParaRPr lang="en-ZA"/>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latin typeface="+mn-lt"/>
                <a:ea typeface="+mn-ea"/>
                <a:cs typeface="+mn-cs"/>
              </a:rPr>
              <a:t>Prayer: Let’s ask God</a:t>
            </a:r>
            <a:r>
              <a:rPr lang="en-US" sz="1200" kern="1200" baseline="0" dirty="0" smtClean="0">
                <a:solidFill>
                  <a:schemeClr val="tx1"/>
                </a:solidFill>
                <a:latin typeface="+mn-lt"/>
                <a:ea typeface="+mn-ea"/>
                <a:cs typeface="+mn-cs"/>
              </a:rPr>
              <a:t> by His Holy Spirit to produce the fruit of the Holy Spirit in our lives!</a:t>
            </a:r>
            <a:endParaRPr lang="en-US" sz="1200" kern="1200" dirty="0" smtClean="0">
              <a:solidFill>
                <a:schemeClr val="tx1"/>
              </a:solidFill>
              <a:latin typeface="+mn-lt"/>
              <a:ea typeface="+mn-ea"/>
              <a:cs typeface="+mn-cs"/>
            </a:endParaRP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3C50FDE-662F-EF48-BD0D-84D041857AB8}" type="slidenum">
              <a:rPr lang="en-ZA"/>
              <a:pPr eaLnBrk="1" hangingPunct="1"/>
              <a:t>35</a:t>
            </a:fld>
            <a:endParaRPr lang="en-ZA"/>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Next week we are going to answer the question: What are His Gifts?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36</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r>
              <a:rPr lang="en-US" sz="1200" kern="1200" dirty="0" smtClean="0">
                <a:solidFill>
                  <a:schemeClr val="tx1"/>
                </a:solidFill>
                <a:latin typeface="+mn-lt"/>
                <a:ea typeface="+mn-ea"/>
                <a:cs typeface="+mn-cs"/>
              </a:rPr>
              <a:t>Game: Fruit salad. Each people is given the name of a fruit and when you call out the name of their fruit they have to swop seats with another person with that fruit - they HAVE to move. And when you call fruit salad everyone has to move!</a:t>
            </a:r>
          </a:p>
          <a:p>
            <a:pPr>
              <a:spcBef>
                <a:spcPct val="0"/>
              </a:spcBef>
            </a:pPr>
            <a:r>
              <a:rPr lang="en-US" sz="1200" kern="1200" dirty="0" smtClean="0">
                <a:solidFill>
                  <a:schemeClr val="tx1"/>
                </a:solidFill>
                <a:latin typeface="+mn-lt"/>
                <a:ea typeface="+mn-ea"/>
                <a:cs typeface="+mn-cs"/>
              </a:rPr>
              <a:t>The Fruit are: Water</a:t>
            </a:r>
            <a:r>
              <a:rPr lang="en-US" sz="1200" kern="1200" baseline="0" dirty="0" smtClean="0">
                <a:solidFill>
                  <a:schemeClr val="tx1"/>
                </a:solidFill>
                <a:latin typeface="+mn-lt"/>
                <a:ea typeface="+mn-ea"/>
                <a:cs typeface="+mn-cs"/>
              </a:rPr>
              <a:t> M</a:t>
            </a:r>
            <a:r>
              <a:rPr lang="en-US" sz="1200" kern="1200" dirty="0" smtClean="0">
                <a:solidFill>
                  <a:schemeClr val="tx1"/>
                </a:solidFill>
                <a:latin typeface="+mn-lt"/>
                <a:ea typeface="+mn-ea"/>
                <a:cs typeface="+mn-cs"/>
              </a:rPr>
              <a:t>elon, Grape, Peach, Paw Paw, Apple, Pear, Banana,</a:t>
            </a:r>
            <a:r>
              <a:rPr lang="en-US" sz="1200" kern="1200" baseline="0" dirty="0" smtClean="0">
                <a:solidFill>
                  <a:schemeClr val="tx1"/>
                </a:solidFill>
                <a:latin typeface="+mn-lt"/>
                <a:ea typeface="+mn-ea"/>
                <a:cs typeface="+mn-cs"/>
              </a:rPr>
              <a:t> Kiwi, Mango</a:t>
            </a:r>
            <a:endParaRPr lang="en-ZA" dirty="0">
              <a:latin typeface="Calibri" charset="0"/>
            </a:endParaRP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3C50FDE-662F-EF48-BD0D-84D041857AB8}" type="slidenum">
              <a:rPr lang="en-ZA"/>
              <a:pPr eaLnBrk="1" hangingPunct="1"/>
              <a:t>4</a:t>
            </a:fld>
            <a:endParaRPr lang="en-Z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r>
              <a:rPr lang="en-US" sz="1200" kern="1200" dirty="0" smtClean="0">
                <a:solidFill>
                  <a:schemeClr val="tx1"/>
                </a:solidFill>
                <a:latin typeface="+mn-lt"/>
                <a:ea typeface="+mn-ea"/>
                <a:cs typeface="+mn-cs"/>
              </a:rPr>
              <a:t>We are going to serve everyone a cup</a:t>
            </a:r>
            <a:r>
              <a:rPr lang="en-US" sz="1200" kern="1200" baseline="0" dirty="0" smtClean="0">
                <a:solidFill>
                  <a:schemeClr val="tx1"/>
                </a:solidFill>
                <a:latin typeface="+mn-lt"/>
                <a:ea typeface="+mn-ea"/>
                <a:cs typeface="+mn-cs"/>
              </a:rPr>
              <a:t> of fruit salad to enjoy.</a:t>
            </a:r>
            <a:endParaRPr lang="en-ZA" dirty="0">
              <a:latin typeface="Calibri" charset="0"/>
            </a:endParaRP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3C50FDE-662F-EF48-BD0D-84D041857AB8}" type="slidenum">
              <a:rPr lang="en-ZA"/>
              <a:pPr eaLnBrk="1" hangingPunct="1"/>
              <a:t>5</a:t>
            </a:fld>
            <a:endParaRPr lang="en-Z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r>
              <a:rPr lang="en-ZA" dirty="0" smtClean="0">
                <a:latin typeface="Calibri" charset="0"/>
              </a:rPr>
              <a:t>I am sure you have heard of the fruit of the Spirit - it is found in Galatians 5:22-23. There are 9 fruit that the Holy Spirit wants to produce in our lives and they are: </a:t>
            </a:r>
            <a:r>
              <a:rPr lang="en-US" sz="1200" kern="1200" dirty="0" smtClean="0">
                <a:solidFill>
                  <a:schemeClr val="tx1"/>
                </a:solidFill>
                <a:latin typeface="+mn-lt"/>
                <a:ea typeface="+mn-ea"/>
                <a:cs typeface="+mn-cs"/>
              </a:rPr>
              <a:t>Love, Joy, Peace, Patience, Kindness, Goodness, Faithfulness, Gentleness, Self-control.</a:t>
            </a:r>
            <a:endParaRPr lang="en-ZA" dirty="0">
              <a:latin typeface="Calibri" charset="0"/>
            </a:endParaRP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3C50FDE-662F-EF48-BD0D-84D041857AB8}" type="slidenum">
              <a:rPr lang="en-ZA"/>
              <a:pPr eaLnBrk="1" hangingPunct="1"/>
              <a:t>6</a:t>
            </a:fld>
            <a:endParaRPr lang="en-ZA"/>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r>
              <a:rPr lang="en-ZA" dirty="0" smtClean="0">
                <a:latin typeface="Calibri" charset="0"/>
              </a:rPr>
              <a:t>Love</a:t>
            </a:r>
            <a:endParaRPr lang="en-ZA" dirty="0">
              <a:latin typeface="Calibri" charset="0"/>
            </a:endParaRP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5DDFF8D-80AA-764F-A2F5-151450210F38}" type="slidenum">
              <a:rPr lang="en-ZA"/>
              <a:pPr eaLnBrk="1" hangingPunct="1"/>
              <a:t>7</a:t>
            </a:fld>
            <a:endParaRPr lang="en-ZA"/>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r>
              <a:rPr lang="en-ZA" dirty="0" smtClean="0">
                <a:latin typeface="Calibri" charset="0"/>
              </a:rPr>
              <a:t>Joy</a:t>
            </a:r>
            <a:endParaRPr lang="en-ZA" dirty="0">
              <a:latin typeface="Calibri" charset="0"/>
            </a:endParaRPr>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99560B04-AFDB-844C-B7C9-8388E06CE22E}" type="slidenum">
              <a:rPr lang="en-ZA"/>
              <a:pPr eaLnBrk="1" hangingPunct="1"/>
              <a:t>8</a:t>
            </a:fld>
            <a:endParaRPr lang="en-ZA"/>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r>
              <a:rPr lang="en-ZA" dirty="0" smtClean="0">
                <a:latin typeface="Calibri" charset="0"/>
              </a:rPr>
              <a:t>Peace</a:t>
            </a:r>
            <a:endParaRPr lang="en-ZA" dirty="0">
              <a:latin typeface="Calibri" charset="0"/>
            </a:endParaRPr>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E6FE6FF-02D8-9849-A27A-93C294ADB94B}" type="slidenum">
              <a:rPr lang="en-ZA"/>
              <a:pPr eaLnBrk="1" hangingPunct="1"/>
              <a:t>9</a:t>
            </a:fld>
            <a:endParaRPr lang="en-Z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4CD9AF-E096-DF41-AD66-9514F0DD165C}" type="datetimeFigureOut">
              <a:rPr lang="en-US" smtClean="0"/>
              <a:t>16/10/22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893068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4CD9AF-E096-DF41-AD66-9514F0DD165C}" type="datetimeFigureOut">
              <a:rPr lang="en-US" smtClean="0"/>
              <a:t>16/10/22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4147455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4CD9AF-E096-DF41-AD66-9514F0DD165C}" type="datetimeFigureOut">
              <a:rPr lang="en-US" smtClean="0"/>
              <a:t>16/10/22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2769081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16/10/22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43780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16/10/22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9181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16/10/22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76367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16/10/22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74268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16/10/22</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81738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16/10/22</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40674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16/10/22</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93873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16/10/22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16178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4CD9AF-E096-DF41-AD66-9514F0DD165C}" type="datetimeFigureOut">
              <a:rPr lang="en-US" smtClean="0"/>
              <a:t>16/10/22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3791872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16/10/22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02989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16/10/22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94743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16/10/22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51060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4CD9AF-E096-DF41-AD66-9514F0DD165C}" type="datetimeFigureOut">
              <a:rPr lang="en-US" smtClean="0"/>
              <a:t>16/10/22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2295364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34CD9AF-E096-DF41-AD66-9514F0DD165C}" type="datetimeFigureOut">
              <a:rPr lang="en-US" smtClean="0"/>
              <a:t>16/10/22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3985663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34CD9AF-E096-DF41-AD66-9514F0DD165C}" type="datetimeFigureOut">
              <a:rPr lang="en-US" smtClean="0"/>
              <a:t>16/10/22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2977888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4CD9AF-E096-DF41-AD66-9514F0DD165C}" type="datetimeFigureOut">
              <a:rPr lang="en-US" smtClean="0"/>
              <a:t>16/10/22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3637153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4CD9AF-E096-DF41-AD66-9514F0DD165C}" type="datetimeFigureOut">
              <a:rPr lang="en-US" smtClean="0"/>
              <a:t>16/10/22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1018604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4CD9AF-E096-DF41-AD66-9514F0DD165C}" type="datetimeFigureOut">
              <a:rPr lang="en-US" smtClean="0"/>
              <a:t>16/10/22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25357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4CD9AF-E096-DF41-AD66-9514F0DD165C}" type="datetimeFigureOut">
              <a:rPr lang="en-US" smtClean="0"/>
              <a:t>16/10/22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87199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4CD9AF-E096-DF41-AD66-9514F0DD165C}" type="datetimeFigureOut">
              <a:rPr lang="en-US" smtClean="0"/>
              <a:t>16/10/22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3841EE-E259-BA4F-BAAA-2D6456E299C7}" type="slidenum">
              <a:rPr lang="en-US" smtClean="0"/>
              <a:t>‹#›</a:t>
            </a:fld>
            <a:endParaRPr lang="en-US"/>
          </a:p>
        </p:txBody>
      </p:sp>
    </p:spTree>
    <p:extLst>
      <p:ext uri="{BB962C8B-B14F-4D97-AF65-F5344CB8AC3E}">
        <p14:creationId xmlns:p14="http://schemas.microsoft.com/office/powerpoint/2010/main" val="2402645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C17A63-4EA9-4543-8FBB-65EA968A8C3B}" type="datetimeFigureOut">
              <a:rPr lang="en-US" smtClean="0">
                <a:solidFill>
                  <a:prstClr val="black">
                    <a:tint val="75000"/>
                  </a:prstClr>
                </a:solidFill>
                <a:latin typeface="Calibri"/>
              </a:rPr>
              <a:pPr/>
              <a:t>16/10/22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7059095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3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3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3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3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3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3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3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120467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96839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85649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16273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8618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6942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93221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262198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79653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71358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05451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92557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9692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72210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91804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94157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51172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31925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94972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30399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19474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57452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85964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76141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63618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25573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24847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60167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23282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lide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53959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43251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54110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74768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50676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16543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81169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9059</TotalTime>
  <Words>932</Words>
  <Application>Microsoft Macintosh PowerPoint</Application>
  <PresentationFormat>On-screen Show (4:3)</PresentationFormat>
  <Paragraphs>74</Paragraphs>
  <Slides>36</Slides>
  <Notes>36</Notes>
  <HiddenSlides>0</HiddenSlides>
  <MMClips>0</MMClips>
  <ScaleCrop>false</ScaleCrop>
  <HeadingPairs>
    <vt:vector size="4" baseType="variant">
      <vt:variant>
        <vt:lpstr>Theme</vt:lpstr>
      </vt:variant>
      <vt:variant>
        <vt:i4>2</vt:i4>
      </vt:variant>
      <vt:variant>
        <vt:lpstr>Slide Titles</vt:lpstr>
      </vt:variant>
      <vt:variant>
        <vt:i4>36</vt:i4>
      </vt:variant>
    </vt:vector>
  </HeadingPairs>
  <TitlesOfParts>
    <vt:vector size="38" baseType="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kind of events?</dc:title>
  <dc:creator>Mark Tittley</dc:creator>
  <cp:lastModifiedBy>Mark Tittley</cp:lastModifiedBy>
  <cp:revision>530</cp:revision>
  <dcterms:created xsi:type="dcterms:W3CDTF">2014-06-20T13:14:19Z</dcterms:created>
  <dcterms:modified xsi:type="dcterms:W3CDTF">2016-10-22T09:13:54Z</dcterms:modified>
</cp:coreProperties>
</file>