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8"/>
  </p:notesMasterIdLst>
  <p:sldIdLst>
    <p:sldId id="749" r:id="rId2"/>
    <p:sldId id="721" r:id="rId3"/>
    <p:sldId id="674" r:id="rId4"/>
    <p:sldId id="768" r:id="rId5"/>
    <p:sldId id="769" r:id="rId6"/>
    <p:sldId id="774" r:id="rId7"/>
    <p:sldId id="713" r:id="rId8"/>
    <p:sldId id="737" r:id="rId9"/>
    <p:sldId id="762" r:id="rId10"/>
    <p:sldId id="877" r:id="rId11"/>
    <p:sldId id="752" r:id="rId12"/>
    <p:sldId id="753" r:id="rId13"/>
    <p:sldId id="883" r:id="rId14"/>
    <p:sldId id="754" r:id="rId15"/>
    <p:sldId id="755" r:id="rId16"/>
    <p:sldId id="884" r:id="rId17"/>
    <p:sldId id="763" r:id="rId18"/>
    <p:sldId id="761" r:id="rId19"/>
    <p:sldId id="783" r:id="rId20"/>
    <p:sldId id="784" r:id="rId21"/>
    <p:sldId id="785" r:id="rId22"/>
    <p:sldId id="786" r:id="rId23"/>
    <p:sldId id="885" r:id="rId24"/>
    <p:sldId id="787" r:id="rId25"/>
    <p:sldId id="788" r:id="rId26"/>
    <p:sldId id="789" r:id="rId27"/>
    <p:sldId id="790" r:id="rId28"/>
    <p:sldId id="791" r:id="rId29"/>
    <p:sldId id="886" r:id="rId30"/>
    <p:sldId id="792" r:id="rId31"/>
    <p:sldId id="756" r:id="rId32"/>
    <p:sldId id="764" r:id="rId33"/>
    <p:sldId id="757" r:id="rId34"/>
    <p:sldId id="765" r:id="rId35"/>
    <p:sldId id="887" r:id="rId36"/>
    <p:sldId id="758" r:id="rId37"/>
    <p:sldId id="793" r:id="rId38"/>
    <p:sldId id="794" r:id="rId39"/>
    <p:sldId id="795" r:id="rId40"/>
    <p:sldId id="796" r:id="rId41"/>
    <p:sldId id="888" r:id="rId42"/>
    <p:sldId id="797" r:id="rId43"/>
    <p:sldId id="798" r:id="rId44"/>
    <p:sldId id="799" r:id="rId45"/>
    <p:sldId id="800" r:id="rId46"/>
    <p:sldId id="801" r:id="rId47"/>
    <p:sldId id="889" r:id="rId48"/>
    <p:sldId id="802" r:id="rId49"/>
    <p:sldId id="803" r:id="rId50"/>
    <p:sldId id="804" r:id="rId51"/>
    <p:sldId id="805" r:id="rId52"/>
    <p:sldId id="806" r:id="rId53"/>
    <p:sldId id="890" r:id="rId54"/>
    <p:sldId id="807" r:id="rId55"/>
    <p:sldId id="808" r:id="rId56"/>
    <p:sldId id="809" r:id="rId57"/>
    <p:sldId id="810" r:id="rId58"/>
    <p:sldId id="811" r:id="rId59"/>
    <p:sldId id="891" r:id="rId60"/>
    <p:sldId id="812" r:id="rId61"/>
    <p:sldId id="813" r:id="rId62"/>
    <p:sldId id="814" r:id="rId63"/>
    <p:sldId id="815" r:id="rId64"/>
    <p:sldId id="816" r:id="rId65"/>
    <p:sldId id="892" r:id="rId66"/>
    <p:sldId id="817" r:id="rId67"/>
    <p:sldId id="818" r:id="rId68"/>
    <p:sldId id="819" r:id="rId69"/>
    <p:sldId id="820" r:id="rId70"/>
    <p:sldId id="821" r:id="rId71"/>
    <p:sldId id="893" r:id="rId72"/>
    <p:sldId id="822" r:id="rId73"/>
    <p:sldId id="823" r:id="rId74"/>
    <p:sldId id="824" r:id="rId75"/>
    <p:sldId id="825" r:id="rId76"/>
    <p:sldId id="826" r:id="rId77"/>
    <p:sldId id="894" r:id="rId78"/>
    <p:sldId id="827" r:id="rId79"/>
    <p:sldId id="828" r:id="rId80"/>
    <p:sldId id="829" r:id="rId81"/>
    <p:sldId id="830" r:id="rId82"/>
    <p:sldId id="831" r:id="rId83"/>
    <p:sldId id="895" r:id="rId84"/>
    <p:sldId id="832" r:id="rId85"/>
    <p:sldId id="833" r:id="rId86"/>
    <p:sldId id="834" r:id="rId87"/>
    <p:sldId id="835" r:id="rId88"/>
    <p:sldId id="836" r:id="rId89"/>
    <p:sldId id="896" r:id="rId90"/>
    <p:sldId id="837" r:id="rId91"/>
    <p:sldId id="838" r:id="rId92"/>
    <p:sldId id="839" r:id="rId93"/>
    <p:sldId id="840" r:id="rId94"/>
    <p:sldId id="841" r:id="rId95"/>
    <p:sldId id="897" r:id="rId96"/>
    <p:sldId id="842" r:id="rId97"/>
    <p:sldId id="843" r:id="rId98"/>
    <p:sldId id="844" r:id="rId99"/>
    <p:sldId id="845" r:id="rId100"/>
    <p:sldId id="846" r:id="rId101"/>
    <p:sldId id="898" r:id="rId102"/>
    <p:sldId id="847" r:id="rId103"/>
    <p:sldId id="848" r:id="rId104"/>
    <p:sldId id="849" r:id="rId105"/>
    <p:sldId id="850" r:id="rId106"/>
    <p:sldId id="851" r:id="rId107"/>
    <p:sldId id="899" r:id="rId108"/>
    <p:sldId id="852" r:id="rId109"/>
    <p:sldId id="853" r:id="rId110"/>
    <p:sldId id="854" r:id="rId111"/>
    <p:sldId id="855" r:id="rId112"/>
    <p:sldId id="856" r:id="rId113"/>
    <p:sldId id="900" r:id="rId114"/>
    <p:sldId id="857" r:id="rId115"/>
    <p:sldId id="858" r:id="rId116"/>
    <p:sldId id="859" r:id="rId117"/>
    <p:sldId id="860" r:id="rId118"/>
    <p:sldId id="861" r:id="rId119"/>
    <p:sldId id="901" r:id="rId120"/>
    <p:sldId id="862" r:id="rId121"/>
    <p:sldId id="863" r:id="rId122"/>
    <p:sldId id="864" r:id="rId123"/>
    <p:sldId id="865" r:id="rId124"/>
    <p:sldId id="866" r:id="rId125"/>
    <p:sldId id="902" r:id="rId126"/>
    <p:sldId id="867" r:id="rId127"/>
    <p:sldId id="868" r:id="rId128"/>
    <p:sldId id="869" r:id="rId129"/>
    <p:sldId id="870" r:id="rId130"/>
    <p:sldId id="871" r:id="rId131"/>
    <p:sldId id="903" r:id="rId132"/>
    <p:sldId id="872" r:id="rId133"/>
    <p:sldId id="873" r:id="rId134"/>
    <p:sldId id="874" r:id="rId135"/>
    <p:sldId id="875" r:id="rId136"/>
    <p:sldId id="876" r:id="rId137"/>
    <p:sldId id="904" r:id="rId138"/>
    <p:sldId id="880" r:id="rId139"/>
    <p:sldId id="759" r:id="rId140"/>
    <p:sldId id="775" r:id="rId141"/>
    <p:sldId id="744" r:id="rId142"/>
    <p:sldId id="723" r:id="rId143"/>
    <p:sldId id="878" r:id="rId144"/>
    <p:sldId id="879" r:id="rId145"/>
    <p:sldId id="881" r:id="rId146"/>
    <p:sldId id="882" r:id="rId1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2A7D"/>
    <a:srgbClr val="634D7D"/>
    <a:srgbClr val="2E84E9"/>
    <a:srgbClr val="58B8FB"/>
    <a:srgbClr val="3DFE0C"/>
    <a:srgbClr val="21FFF6"/>
    <a:srgbClr val="804000"/>
    <a:srgbClr val="996633"/>
    <a:srgbClr val="50361B"/>
    <a:srgbClr val="6544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75" autoAdjust="0"/>
    <p:restoredTop sz="85059" autoAdjust="0"/>
  </p:normalViewPr>
  <p:slideViewPr>
    <p:cSldViewPr snapToGrid="0" snapToObjects="1">
      <p:cViewPr varScale="1">
        <p:scale>
          <a:sx n="81" d="100"/>
          <a:sy n="81" d="100"/>
        </p:scale>
        <p:origin x="-1600" y="-112"/>
      </p:cViewPr>
      <p:guideLst>
        <p:guide orient="horz"/>
        <p:guide pos="287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notesMaster" Target="notesMasters/notesMaster1.xml"/><Relationship Id="rId14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15/08/07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youtube.com/watch?v=5fY7LOGJF2o"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Suburban</a:t>
            </a:r>
            <a:r>
              <a:rPr lang="en-ZA" sz="1200" kern="1200" baseline="0" dirty="0" smtClean="0">
                <a:solidFill>
                  <a:schemeClr val="tx1"/>
                </a:solidFill>
                <a:effectLst/>
                <a:latin typeface="+mn-lt"/>
                <a:ea typeface="+mn-ea"/>
                <a:cs typeface="+mn-cs"/>
              </a:rPr>
              <a:t> Millionaire Night</a:t>
            </a:r>
          </a:p>
          <a:p>
            <a:r>
              <a:rPr lang="en-US" sz="1200" kern="1200" dirty="0" smtClean="0">
                <a:solidFill>
                  <a:schemeClr val="tx1"/>
                </a:solidFill>
                <a:effectLst/>
                <a:latin typeface="+mn-lt"/>
                <a:ea typeface="+mn-ea"/>
                <a:cs typeface="+mn-cs"/>
              </a:rPr>
              <a:t>Setup Instructions: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Place the presenters chair in the front of the room with four chairs facing the presenter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Place rows of chairs in four blocks for the team members to sit on (this will help with participation) - the team player seat is in front of the team.</a:t>
            </a:r>
          </a:p>
          <a:p>
            <a:r>
              <a:rPr lang="en-US" sz="1200" kern="1200" dirty="0" smtClean="0">
                <a:solidFill>
                  <a:schemeClr val="tx1"/>
                </a:solidFill>
                <a:effectLst/>
                <a:latin typeface="+mn-lt"/>
                <a:ea typeface="+mn-ea"/>
                <a:cs typeface="+mn-cs"/>
              </a:rPr>
              <a:t>3. Use masking tape to mark off where the teams are seated (around the chairs - to replicate</a:t>
            </a:r>
            <a:r>
              <a:rPr lang="en-US" sz="1200" kern="1200" baseline="0" dirty="0" smtClean="0">
                <a:solidFill>
                  <a:schemeClr val="tx1"/>
                </a:solidFill>
                <a:effectLst/>
                <a:latin typeface="+mn-lt"/>
                <a:ea typeface="+mn-ea"/>
                <a:cs typeface="+mn-cs"/>
              </a:rPr>
              <a:t> the lighting used in the visuals in this presentation)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On the blackboard paste the 4 </a:t>
            </a:r>
            <a:r>
              <a:rPr lang="en-US" sz="1200" kern="1200" dirty="0" err="1" smtClean="0">
                <a:solidFill>
                  <a:schemeClr val="tx1"/>
                </a:solidFill>
                <a:effectLst/>
                <a:latin typeface="+mn-lt"/>
                <a:ea typeface="+mn-ea"/>
                <a:cs typeface="+mn-cs"/>
              </a:rPr>
              <a:t>coloured</a:t>
            </a:r>
            <a:r>
              <a:rPr lang="en-US" sz="1200" kern="1200" dirty="0" smtClean="0">
                <a:solidFill>
                  <a:schemeClr val="tx1"/>
                </a:solidFill>
                <a:effectLst/>
                <a:latin typeface="+mn-lt"/>
                <a:ea typeface="+mn-ea"/>
                <a:cs typeface="+mn-cs"/>
              </a:rPr>
              <a:t> sets of lifelines and below each, the corresponding posters with the money values.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Once a lifeline has been used it is crossed off with a marking pen. There are 3 Lifelines (each used once by each team on their way to a million):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Ask Your Team – the person competing asks for a show of hands from their team members.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Call a Leader – have a phone available and a leader in the room is called and they have 30s to answer.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50:50 – two answers are crossed off from the four possible answers - the presenter can call they out.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6. Prepare a Cell Phone with Leader Numbers for "Call a Leader”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7. Note for the Game Show host:  There is a 20 second countdown from the original show for each question - once you read out the 4 possible answers and advance to the next slide it will start playing. It ends with a buzzer sound. At this point - you should first ask whether anyone is choosing to use a Lifeline. If they are - then do the lifelines first (the other teams not using a lifeline are not allowed to chance their answer to benefit from the team using a lifeline – their cards must be help face down in front of them until the lifeline is used and everyone is ready to reveal their answer); and if no one is using a lifeline, then instruct the four players to all hold up the card with the correct answer facing you. You then advance to the next slide with the answer on it and those with the correct answers will have their next value crossed off by the Scorer on the scoreboard (on their way towards the Million). Note: You must appoint a scorer on the night!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8. If you need to do the Sudden Death questions - you will see an arrow on the last Question 20 slide that will Hyperlink you to the first of the 2 possible elimination questions. When you are done with one or two of them - you will see an arrow on those slides to advance back to the Winners slide.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9. Get prizes for the winning team and the runner up teams.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Or the team that is ahead after 20 questions will be declared the winners.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10</a:t>
            </a:fld>
            <a:endParaRPr lang="en-ZA" sz="1200">
              <a:latin typeface="Calibri"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B.</a:t>
            </a:r>
            <a:r>
              <a:rPr lang="en-US" baseline="0" dirty="0" smtClean="0"/>
              <a:t> 36</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102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#15</a:t>
            </a:r>
          </a:p>
        </p:txBody>
      </p:sp>
      <p:sp>
        <p:nvSpPr>
          <p:cNvPr id="4" name="Slide Number Placeholder 3"/>
          <p:cNvSpPr>
            <a:spLocks noGrp="1"/>
          </p:cNvSpPr>
          <p:nvPr>
            <p:ph type="sldNum" sz="quarter" idx="10"/>
          </p:nvPr>
        </p:nvSpPr>
        <p:spPr/>
        <p:txBody>
          <a:bodyPr/>
          <a:lstStyle/>
          <a:p>
            <a:fld id="{1B76B6BF-B88A-A84A-B4EA-7A1DC6EF6D27}" type="slidenum">
              <a:rPr lang="en-US" smtClean="0"/>
              <a:t>103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#15. How many books are there in “The Mortal Instruments” Series?</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3</a:t>
            </a:r>
          </a:p>
          <a:p>
            <a:pPr lvl="0"/>
            <a:r>
              <a:rPr lang="en-ZA" sz="1200" kern="1200" dirty="0" smtClean="0">
                <a:solidFill>
                  <a:schemeClr val="tx1"/>
                </a:solidFill>
                <a:effectLst/>
                <a:latin typeface="+mn-lt"/>
                <a:ea typeface="+mn-ea"/>
                <a:cs typeface="+mn-cs"/>
              </a:rPr>
              <a:t>B. 5</a:t>
            </a:r>
          </a:p>
          <a:p>
            <a:pPr lvl="0"/>
            <a:r>
              <a:rPr lang="en-ZA" sz="1200" kern="1200" dirty="0" smtClean="0">
                <a:solidFill>
                  <a:schemeClr val="tx1"/>
                </a:solidFill>
                <a:effectLst/>
                <a:latin typeface="+mn-lt"/>
                <a:ea typeface="+mn-ea"/>
                <a:cs typeface="+mn-cs"/>
              </a:rPr>
              <a:t>C. 6</a:t>
            </a:r>
          </a:p>
          <a:p>
            <a:r>
              <a:rPr lang="en-ZA" sz="1200" kern="1200" dirty="0" smtClean="0">
                <a:solidFill>
                  <a:schemeClr val="tx1"/>
                </a:solidFill>
                <a:effectLst/>
                <a:latin typeface="+mn-lt"/>
                <a:ea typeface="+mn-ea"/>
                <a:cs typeface="+mn-cs"/>
              </a:rPr>
              <a:t>D. 7</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C. 6.</a:t>
            </a:r>
          </a:p>
        </p:txBody>
      </p:sp>
      <p:sp>
        <p:nvSpPr>
          <p:cNvPr id="4" name="Slide Number Placeholder 3"/>
          <p:cNvSpPr>
            <a:spLocks noGrp="1"/>
          </p:cNvSpPr>
          <p:nvPr>
            <p:ph type="sldNum" sz="quarter" idx="10"/>
          </p:nvPr>
        </p:nvSpPr>
        <p:spPr/>
        <p:txBody>
          <a:bodyPr/>
          <a:lstStyle/>
          <a:p>
            <a:fld id="{1B76B6BF-B88A-A84A-B4EA-7A1DC6EF6D27}" type="slidenum">
              <a:rPr lang="en-US" smtClean="0"/>
              <a:t>108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#16</a:t>
            </a:r>
          </a:p>
        </p:txBody>
      </p:sp>
      <p:sp>
        <p:nvSpPr>
          <p:cNvPr id="4" name="Slide Number Placeholder 3"/>
          <p:cNvSpPr>
            <a:spLocks noGrp="1"/>
          </p:cNvSpPr>
          <p:nvPr>
            <p:ph type="sldNum" sz="quarter" idx="10"/>
          </p:nvPr>
        </p:nvSpPr>
        <p:spPr/>
        <p:txBody>
          <a:bodyPr/>
          <a:lstStyle/>
          <a:p>
            <a:fld id="{1B76B6BF-B88A-A84A-B4EA-7A1DC6EF6D27}" type="slidenum">
              <a:rPr lang="en-US" smtClean="0"/>
              <a:t>109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 different person from each team will step up to compete each round.</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a:t>
            </a:fld>
            <a:endParaRPr lang="en-ZA" sz="1200">
              <a:latin typeface="Calibri"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Question #16. In which movie does Scarlett Johansson play the lead female actress?</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Insurgent</a:t>
            </a:r>
          </a:p>
          <a:p>
            <a:pPr lvl="0"/>
            <a:r>
              <a:rPr lang="en-ZA" sz="1200" kern="1200" dirty="0" smtClean="0">
                <a:solidFill>
                  <a:schemeClr val="tx1"/>
                </a:solidFill>
                <a:effectLst/>
                <a:latin typeface="+mn-lt"/>
                <a:ea typeface="+mn-ea"/>
                <a:cs typeface="+mn-cs"/>
              </a:rPr>
              <a:t>B. Avengers</a:t>
            </a:r>
          </a:p>
          <a:p>
            <a:pPr lvl="0"/>
            <a:r>
              <a:rPr lang="en-ZA" sz="1200" kern="1200" dirty="0" smtClean="0">
                <a:solidFill>
                  <a:schemeClr val="tx1"/>
                </a:solidFill>
                <a:effectLst/>
                <a:latin typeface="+mn-lt"/>
                <a:ea typeface="+mn-ea"/>
                <a:cs typeface="+mn-cs"/>
              </a:rPr>
              <a:t>C. Hunger Games</a:t>
            </a:r>
          </a:p>
          <a:p>
            <a:r>
              <a:rPr lang="en-ZA" sz="1200" kern="1200" dirty="0" smtClean="0">
                <a:solidFill>
                  <a:schemeClr val="tx1"/>
                </a:solidFill>
                <a:effectLst/>
                <a:latin typeface="+mn-lt"/>
                <a:ea typeface="+mn-ea"/>
                <a:cs typeface="+mn-cs"/>
              </a:rPr>
              <a:t>D. Mad</a:t>
            </a:r>
            <a:r>
              <a:rPr lang="en-ZA" sz="1200" kern="1200" baseline="0" dirty="0" smtClean="0">
                <a:solidFill>
                  <a:schemeClr val="tx1"/>
                </a:solidFill>
                <a:effectLst/>
                <a:latin typeface="+mn-lt"/>
                <a:ea typeface="+mn-ea"/>
                <a:cs typeface="+mn-cs"/>
              </a:rPr>
              <a:t> Max</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a:t>
            </a:r>
            <a:r>
              <a:rPr lang="en-US" baseline="0" dirty="0" smtClean="0"/>
              <a:t> B. Avengers</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114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#17</a:t>
            </a:r>
          </a:p>
        </p:txBody>
      </p:sp>
      <p:sp>
        <p:nvSpPr>
          <p:cNvPr id="4" name="Slide Number Placeholder 3"/>
          <p:cNvSpPr>
            <a:spLocks noGrp="1"/>
          </p:cNvSpPr>
          <p:nvPr>
            <p:ph type="sldNum" sz="quarter" idx="10"/>
          </p:nvPr>
        </p:nvSpPr>
        <p:spPr/>
        <p:txBody>
          <a:bodyPr/>
          <a:lstStyle/>
          <a:p>
            <a:fld id="{1B76B6BF-B88A-A84A-B4EA-7A1DC6EF6D27}" type="slidenum">
              <a:rPr lang="en-US" smtClean="0"/>
              <a:t>115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#17. In what sport does Katie Ledecky represent USA? </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r>
              <a:rPr lang="en-ZA" sz="1200" kern="1200" dirty="0" smtClean="0">
                <a:solidFill>
                  <a:schemeClr val="tx1"/>
                </a:solidFill>
                <a:effectLst/>
                <a:latin typeface="+mn-lt"/>
                <a:ea typeface="+mn-ea"/>
                <a:cs typeface="+mn-cs"/>
              </a:rPr>
              <a:t>A. Swimming</a:t>
            </a:r>
          </a:p>
          <a:p>
            <a:r>
              <a:rPr lang="en-ZA" sz="1200" kern="1200" dirty="0" smtClean="0">
                <a:solidFill>
                  <a:schemeClr val="tx1"/>
                </a:solidFill>
                <a:effectLst/>
                <a:latin typeface="+mn-lt"/>
                <a:ea typeface="+mn-ea"/>
                <a:cs typeface="+mn-cs"/>
              </a:rPr>
              <a:t>B. Gymnastics</a:t>
            </a:r>
          </a:p>
          <a:p>
            <a:r>
              <a:rPr lang="en-ZA" sz="1200" kern="1200" dirty="0" smtClean="0">
                <a:solidFill>
                  <a:schemeClr val="tx1"/>
                </a:solidFill>
                <a:effectLst/>
                <a:latin typeface="+mn-lt"/>
                <a:ea typeface="+mn-ea"/>
                <a:cs typeface="+mn-cs"/>
              </a:rPr>
              <a:t>C. Tennis</a:t>
            </a:r>
          </a:p>
          <a:p>
            <a:r>
              <a:rPr lang="en-ZA" sz="1200" kern="1200" dirty="0" smtClean="0">
                <a:solidFill>
                  <a:schemeClr val="tx1"/>
                </a:solidFill>
                <a:effectLst/>
                <a:latin typeface="+mn-lt"/>
                <a:ea typeface="+mn-ea"/>
                <a:cs typeface="+mn-cs"/>
              </a:rPr>
              <a:t>D. Soccer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lnSpc>
                <a:spcPct val="80000"/>
              </a:lnSpc>
              <a:spcBef>
                <a:spcPct val="0"/>
              </a:spcBef>
              <a:defRPr/>
            </a:pPr>
            <a:r>
              <a:rPr lang="en-ZA" sz="1200" dirty="0" smtClean="0">
                <a:solidFill>
                  <a:srgbClr val="F8F8F8"/>
                </a:solidFill>
                <a:effectLst>
                  <a:glow rad="76200">
                    <a:schemeClr val="tx1"/>
                  </a:glow>
                </a:effectLst>
                <a:latin typeface="DIN Condensed Bold"/>
                <a:cs typeface="DIN Condensed Bold"/>
              </a:rPr>
              <a:t>You can answer the question or choose to use a lifeline:</a:t>
            </a:r>
            <a:endParaRPr lang="en-ZA" sz="1200" baseline="0" dirty="0" smtClean="0">
              <a:solidFill>
                <a:srgbClr val="F8F8F8"/>
              </a:solidFill>
              <a:effectLst>
                <a:glow rad="76200">
                  <a:schemeClr val="tx1"/>
                </a:glow>
              </a:effectLst>
              <a:latin typeface="DIN Condensed Bold"/>
              <a:cs typeface="DIN Condensed Bold"/>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50:50 – two answers are crossed off from the four possible answers - the presenter can call they out.</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Call a Leader – have a phone available and a leader in the room is called and they have 30s to answer.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Ask Your Team – the person competing asks for a show of hands from their team members.</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12</a:t>
            </a:fld>
            <a:endParaRPr lang="en-ZA" sz="1200">
              <a:latin typeface="Calibri"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A. Swimming</a:t>
            </a:r>
          </a:p>
        </p:txBody>
      </p:sp>
      <p:sp>
        <p:nvSpPr>
          <p:cNvPr id="4" name="Slide Number Placeholder 3"/>
          <p:cNvSpPr>
            <a:spLocks noGrp="1"/>
          </p:cNvSpPr>
          <p:nvPr>
            <p:ph type="sldNum" sz="quarter" idx="10"/>
          </p:nvPr>
        </p:nvSpPr>
        <p:spPr/>
        <p:txBody>
          <a:bodyPr/>
          <a:lstStyle/>
          <a:p>
            <a:fld id="{1B76B6BF-B88A-A84A-B4EA-7A1DC6EF6D27}" type="slidenum">
              <a:rPr lang="en-US" smtClean="0"/>
              <a:t>120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#18</a:t>
            </a:r>
          </a:p>
        </p:txBody>
      </p:sp>
      <p:sp>
        <p:nvSpPr>
          <p:cNvPr id="4" name="Slide Number Placeholder 3"/>
          <p:cNvSpPr>
            <a:spLocks noGrp="1"/>
          </p:cNvSpPr>
          <p:nvPr>
            <p:ph type="sldNum" sz="quarter" idx="10"/>
          </p:nvPr>
        </p:nvSpPr>
        <p:spPr/>
        <p:txBody>
          <a:bodyPr/>
          <a:lstStyle/>
          <a:p>
            <a:fld id="{1B76B6BF-B88A-A84A-B4EA-7A1DC6EF6D27}" type="slidenum">
              <a:rPr lang="en-US" smtClean="0"/>
              <a:t>121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#18. Which country borders South Africa?</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Malawi</a:t>
            </a:r>
          </a:p>
          <a:p>
            <a:pPr lvl="0"/>
            <a:r>
              <a:rPr lang="en-ZA" sz="1200" kern="1200" dirty="0" smtClean="0">
                <a:solidFill>
                  <a:schemeClr val="tx1"/>
                </a:solidFill>
                <a:effectLst/>
                <a:latin typeface="+mn-lt"/>
                <a:ea typeface="+mn-ea"/>
                <a:cs typeface="+mn-cs"/>
              </a:rPr>
              <a:t>B. Angola</a:t>
            </a:r>
          </a:p>
          <a:p>
            <a:pPr lvl="0"/>
            <a:r>
              <a:rPr lang="en-ZA" sz="1200" kern="1200" dirty="0" smtClean="0">
                <a:solidFill>
                  <a:schemeClr val="tx1"/>
                </a:solidFill>
                <a:effectLst/>
                <a:latin typeface="+mn-lt"/>
                <a:ea typeface="+mn-ea"/>
                <a:cs typeface="+mn-cs"/>
              </a:rPr>
              <a:t>C. Zimbabwe</a:t>
            </a:r>
          </a:p>
          <a:p>
            <a:pPr lvl="0"/>
            <a:r>
              <a:rPr lang="en-ZA" sz="1200" kern="1200" dirty="0" smtClean="0">
                <a:solidFill>
                  <a:schemeClr val="tx1"/>
                </a:solidFill>
                <a:effectLst/>
                <a:latin typeface="+mn-lt"/>
                <a:ea typeface="+mn-ea"/>
                <a:cs typeface="+mn-cs"/>
              </a:rPr>
              <a:t>D.</a:t>
            </a:r>
            <a:r>
              <a:rPr lang="en-ZA" sz="1200" kern="1200" baseline="0" dirty="0" smtClean="0">
                <a:solidFill>
                  <a:schemeClr val="tx1"/>
                </a:solidFill>
                <a:effectLst/>
                <a:latin typeface="+mn-lt"/>
                <a:ea typeface="+mn-ea"/>
                <a:cs typeface="+mn-cs"/>
              </a:rPr>
              <a:t> Zambia</a:t>
            </a:r>
          </a:p>
          <a:p>
            <a:pPr lvl="0"/>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a:t>
            </a:r>
            <a:r>
              <a:rPr lang="en-US" baseline="0" dirty="0" smtClean="0"/>
              <a:t> C. Zimbabwe</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126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#19</a:t>
            </a:r>
          </a:p>
        </p:txBody>
      </p:sp>
      <p:sp>
        <p:nvSpPr>
          <p:cNvPr id="4" name="Slide Number Placeholder 3"/>
          <p:cNvSpPr>
            <a:spLocks noGrp="1"/>
          </p:cNvSpPr>
          <p:nvPr>
            <p:ph type="sldNum" sz="quarter" idx="10"/>
          </p:nvPr>
        </p:nvSpPr>
        <p:spPr/>
        <p:txBody>
          <a:bodyPr/>
          <a:lstStyle/>
          <a:p>
            <a:fld id="{1B76B6BF-B88A-A84A-B4EA-7A1DC6EF6D27}" type="slidenum">
              <a:rPr lang="en-US" smtClean="0"/>
              <a:t>127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#19. In what country was William Shakespeare born?</a:t>
            </a:r>
          </a:p>
        </p:txBody>
      </p:sp>
      <p:sp>
        <p:nvSpPr>
          <p:cNvPr id="4" name="Slide Number Placeholder 3"/>
          <p:cNvSpPr>
            <a:spLocks noGrp="1"/>
          </p:cNvSpPr>
          <p:nvPr>
            <p:ph type="sldNum" sz="quarter" idx="10"/>
          </p:nvPr>
        </p:nvSpPr>
        <p:spPr/>
        <p:txBody>
          <a:bodyPr/>
          <a:lstStyle/>
          <a:p>
            <a:fld id="{1B76B6BF-B88A-A84A-B4EA-7A1DC6EF6D27}" type="slidenum">
              <a:rPr lang="en-US" smtClean="0"/>
              <a:t>128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r>
              <a:rPr lang="en-ZA" sz="1200" kern="1200" dirty="0" smtClean="0">
                <a:solidFill>
                  <a:schemeClr val="tx1"/>
                </a:solidFill>
                <a:effectLst/>
                <a:latin typeface="+mn-lt"/>
                <a:ea typeface="+mn-ea"/>
                <a:cs typeface="+mn-cs"/>
              </a:rPr>
              <a:t>A.</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Scotland</a:t>
            </a:r>
          </a:p>
          <a:p>
            <a:pPr lvl="0"/>
            <a:r>
              <a:rPr lang="en-ZA" sz="1200" kern="1200" dirty="0" smtClean="0">
                <a:solidFill>
                  <a:schemeClr val="tx1"/>
                </a:solidFill>
                <a:effectLst/>
                <a:latin typeface="+mn-lt"/>
                <a:ea typeface="+mn-ea"/>
                <a:cs typeface="+mn-cs"/>
              </a:rPr>
              <a:t>B. England</a:t>
            </a:r>
          </a:p>
          <a:p>
            <a:pPr lvl="0"/>
            <a:r>
              <a:rPr lang="en-ZA" sz="1200" kern="1200" dirty="0" smtClean="0">
                <a:solidFill>
                  <a:schemeClr val="tx1"/>
                </a:solidFill>
                <a:effectLst/>
                <a:latin typeface="+mn-lt"/>
                <a:ea typeface="+mn-ea"/>
                <a:cs typeface="+mn-cs"/>
              </a:rPr>
              <a:t>C. Ireland</a:t>
            </a:r>
          </a:p>
          <a:p>
            <a:pPr lvl="0"/>
            <a:r>
              <a:rPr lang="en-ZA" sz="1200" kern="1200" dirty="0" smtClean="0">
                <a:solidFill>
                  <a:schemeClr val="tx1"/>
                </a:solidFill>
                <a:effectLst/>
                <a:latin typeface="+mn-lt"/>
                <a:ea typeface="+mn-ea"/>
                <a:cs typeface="+mn-cs"/>
              </a:rPr>
              <a:t>D. Wales</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lnSpc>
                <a:spcPct val="80000"/>
              </a:lnSpc>
              <a:spcBef>
                <a:spcPct val="0"/>
              </a:spcBef>
              <a:defRPr/>
            </a:pPr>
            <a:r>
              <a:rPr lang="en-US" sz="1200" dirty="0" smtClean="0">
                <a:solidFill>
                  <a:srgbClr val="F8F8F8"/>
                </a:solidFill>
                <a:effectLst>
                  <a:glow rad="76200">
                    <a:schemeClr val="tx1"/>
                  </a:glow>
                </a:effectLst>
                <a:latin typeface="DIN Condensed Bold"/>
                <a:cs typeface="DIN Condensed Bold"/>
              </a:rPr>
              <a:t>You have just 20 seconds to think about your answer or whether to use a lifeline!</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13</a:t>
            </a:fld>
            <a:endParaRPr lang="en-ZA" sz="1200">
              <a:latin typeface="Calibri"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B. England</a:t>
            </a:r>
          </a:p>
        </p:txBody>
      </p:sp>
      <p:sp>
        <p:nvSpPr>
          <p:cNvPr id="4" name="Slide Number Placeholder 3"/>
          <p:cNvSpPr>
            <a:spLocks noGrp="1"/>
          </p:cNvSpPr>
          <p:nvPr>
            <p:ph type="sldNum" sz="quarter" idx="10"/>
          </p:nvPr>
        </p:nvSpPr>
        <p:spPr/>
        <p:txBody>
          <a:bodyPr/>
          <a:lstStyle/>
          <a:p>
            <a:fld id="{1B76B6BF-B88A-A84A-B4EA-7A1DC6EF6D27}" type="slidenum">
              <a:rPr lang="en-US" smtClean="0"/>
              <a:t>132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#20</a:t>
            </a:r>
          </a:p>
        </p:txBody>
      </p:sp>
      <p:sp>
        <p:nvSpPr>
          <p:cNvPr id="4" name="Slide Number Placeholder 3"/>
          <p:cNvSpPr>
            <a:spLocks noGrp="1"/>
          </p:cNvSpPr>
          <p:nvPr>
            <p:ph type="sldNum" sz="quarter" idx="10"/>
          </p:nvPr>
        </p:nvSpPr>
        <p:spPr/>
        <p:txBody>
          <a:bodyPr/>
          <a:lstStyle/>
          <a:p>
            <a:fld id="{1B76B6BF-B88A-A84A-B4EA-7A1DC6EF6D27}" type="slidenum">
              <a:rPr lang="en-US" smtClean="0"/>
              <a:t>133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#20.</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 In “The Hunger Games” who does Katniss</a:t>
            </a:r>
            <a:r>
              <a:rPr lang="en-ZA" sz="1200" kern="1200" baseline="0" dirty="0" smtClean="0">
                <a:solidFill>
                  <a:schemeClr val="tx1"/>
                </a:solidFill>
                <a:effectLst/>
                <a:latin typeface="+mn-lt"/>
                <a:ea typeface="+mn-ea"/>
                <a:cs typeface="+mn-cs"/>
              </a:rPr>
              <a:t> marry?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Finnick</a:t>
            </a:r>
            <a:endParaRPr lang="en-ZA" sz="1200" kern="1200" baseline="0" dirty="0" smtClean="0">
              <a:solidFill>
                <a:schemeClr val="tx1"/>
              </a:solidFill>
              <a:effectLst/>
              <a:latin typeface="+mn-lt"/>
              <a:ea typeface="+mn-ea"/>
              <a:cs typeface="+mn-cs"/>
            </a:endParaRPr>
          </a:p>
          <a:p>
            <a:pPr lvl="0"/>
            <a:r>
              <a:rPr lang="en-ZA" sz="1200" kern="1200" dirty="0" smtClean="0">
                <a:solidFill>
                  <a:schemeClr val="tx1"/>
                </a:solidFill>
                <a:effectLst/>
                <a:latin typeface="+mn-lt"/>
                <a:ea typeface="+mn-ea"/>
                <a:cs typeface="+mn-cs"/>
              </a:rPr>
              <a:t>B. Gale</a:t>
            </a:r>
          </a:p>
          <a:p>
            <a:pPr lvl="0"/>
            <a:r>
              <a:rPr lang="en-ZA" sz="1200" kern="1200" dirty="0" smtClean="0">
                <a:solidFill>
                  <a:schemeClr val="tx1"/>
                </a:solidFill>
                <a:effectLst/>
                <a:latin typeface="+mn-lt"/>
                <a:ea typeface="+mn-ea"/>
                <a:cs typeface="+mn-cs"/>
              </a:rPr>
              <a:t>C. No One</a:t>
            </a:r>
          </a:p>
          <a:p>
            <a:pPr lvl="0"/>
            <a:r>
              <a:rPr lang="en-ZA" sz="1200" kern="1200" dirty="0" smtClean="0">
                <a:solidFill>
                  <a:schemeClr val="tx1"/>
                </a:solidFill>
                <a:effectLst/>
                <a:latin typeface="+mn-lt"/>
                <a:ea typeface="+mn-ea"/>
                <a:cs typeface="+mn-cs"/>
              </a:rPr>
              <a:t>D.</a:t>
            </a:r>
            <a:r>
              <a:rPr lang="en-ZA" sz="1200" kern="1200" baseline="0" dirty="0" smtClean="0">
                <a:solidFill>
                  <a:schemeClr val="tx1"/>
                </a:solidFill>
                <a:effectLst/>
                <a:latin typeface="+mn-lt"/>
                <a:ea typeface="+mn-ea"/>
                <a:cs typeface="+mn-cs"/>
              </a:rPr>
              <a:t> Peeta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correct answer is D.Peeta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Prizes:</a:t>
            </a:r>
            <a:r>
              <a:rPr lang="en-ZA" baseline="0" dirty="0" smtClean="0">
                <a:latin typeface="Calibri" charset="0"/>
              </a:rPr>
              <a:t> And the winning team is…</a:t>
            </a:r>
          </a:p>
          <a:p>
            <a:pPr marL="0" marR="0" indent="0" algn="l" defTabSz="457200" rtl="0" eaLnBrk="1" fontAlgn="auto" latinLnBrk="0" hangingPunct="1">
              <a:lnSpc>
                <a:spcPct val="100000"/>
              </a:lnSpc>
              <a:spcBef>
                <a:spcPct val="0"/>
              </a:spcBef>
              <a:spcAft>
                <a:spcPts val="0"/>
              </a:spcAft>
              <a:buClrTx/>
              <a:buSzTx/>
              <a:buFontTx/>
              <a:buNone/>
              <a:tabLst/>
              <a:defRPr/>
            </a:pPr>
            <a:r>
              <a:rPr lang="en-ZA" baseline="0" dirty="0" smtClean="0">
                <a:latin typeface="Calibri" charset="0"/>
              </a:rPr>
              <a:t>Sound Clip: “Theme Walk Down - Who Wants to Be a Millionaire”. This sound clip will start automatically as this slide is shown: Get it on YouTube at: https://www.youtube.com/watch?v=IJlZS7BClK4</a:t>
            </a:r>
            <a:endParaRPr lang="en-ZA"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139</a:t>
            </a:fld>
            <a:endParaRPr lang="en-ZA" sz="1200">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lnSpc>
                <a:spcPct val="80000"/>
              </a:lnSpc>
              <a:spcBef>
                <a:spcPct val="0"/>
              </a:spcBef>
              <a:defRPr/>
            </a:pPr>
            <a:r>
              <a:rPr lang="en-US" sz="1200" kern="1200" dirty="0" smtClean="0">
                <a:solidFill>
                  <a:schemeClr val="tx1"/>
                </a:solidFill>
                <a:effectLst/>
                <a:latin typeface="+mn-lt"/>
                <a:ea typeface="+mn-ea"/>
                <a:cs typeface="+mn-cs"/>
              </a:rPr>
              <a:t>The four players are asked a question at the same time and the person has to write an A B C or D on a piece of paper and show it when the clock has counted down. Maybe 15 seconds per question. If a person chooses to use a lifeline at the end of the countdown they may opt to do so.</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14</a:t>
            </a:fld>
            <a:endParaRPr lang="en-ZA" sz="1200">
              <a:latin typeface="Calibri"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Small Groups. Here are the questions for our small group time: (1)</a:t>
            </a:r>
            <a:r>
              <a:rPr lang="en-US" sz="1200" kern="1200" baseline="0" dirty="0" smtClean="0">
                <a:solidFill>
                  <a:schemeClr val="tx1"/>
                </a:solidFill>
                <a:latin typeface="+mn-lt"/>
                <a:ea typeface="+mn-ea"/>
                <a:cs typeface="+mn-cs"/>
              </a:rPr>
              <a:t> </a:t>
            </a:r>
            <a:r>
              <a:rPr lang="en-ZA" dirty="0" smtClean="0">
                <a:effectLst>
                  <a:glow rad="76200">
                    <a:schemeClr val="tx1"/>
                  </a:glow>
                </a:effectLst>
                <a:latin typeface="DIN Condensed Bold"/>
                <a:cs typeface="DIN Condensed Bold"/>
              </a:rPr>
              <a:t>What did you like most about tonight? (2) If you won a million, how would you use it? (3) What does the Bible teach about wealth? </a:t>
            </a:r>
            <a:r>
              <a:rPr lang="en-US" sz="1200" kern="1200" dirty="0" smtClean="0">
                <a:solidFill>
                  <a:schemeClr val="tx1"/>
                </a:solidFill>
                <a:effectLst/>
                <a:latin typeface="+mn-lt"/>
                <a:ea typeface="+mn-ea"/>
                <a:cs typeface="+mn-cs"/>
              </a:rPr>
              <a:t>No one can serve two masters, for either he will hate the one and love the other, or he will be devoted to the one and despise the other. You cannot serve God and money. (Matthew 6:24). Sell your possessions and give to the poor. Provide purses for yourselves that will not wear out, a treasure in heaven that will never fail, where no thief comes near and no moth destroys. (Luke 12:33). Those who want to get rich fall into temptation and a trap and into many foolish and harmful desires that plunge people into ruin and destruction. (1 Timothy 6:9). Command those who are rich in this present world not to be arrogant nor to put their hope in wealth, which is so uncertain, but to put their hope in God, who richly provides us with everything for our enjoyment. (1 Timothy 6:17)</a:t>
            </a:r>
            <a:r>
              <a:rPr lang="en-ZA" sz="1200" kern="1200" dirty="0" smtClean="0">
                <a:solidFill>
                  <a:schemeClr val="tx1"/>
                </a:solidFill>
                <a:effectLst/>
                <a:latin typeface="+mn-lt"/>
                <a:ea typeface="+mn-ea"/>
                <a:cs typeface="+mn-cs"/>
              </a:rPr>
              <a:t>. (4)</a:t>
            </a:r>
            <a:r>
              <a:rPr lang="en-ZA" sz="1200" kern="1200" baseline="0" dirty="0" smtClean="0">
                <a:solidFill>
                  <a:schemeClr val="tx1"/>
                </a:solidFill>
                <a:effectLst/>
                <a:latin typeface="+mn-lt"/>
                <a:ea typeface="+mn-ea"/>
                <a:cs typeface="+mn-cs"/>
              </a:rPr>
              <a:t> </a:t>
            </a:r>
            <a:r>
              <a:rPr lang="en-ZA" dirty="0" smtClean="0">
                <a:effectLst>
                  <a:glow rad="76200">
                    <a:schemeClr val="tx1"/>
                  </a:glow>
                </a:effectLst>
                <a:latin typeface="DIN Condensed Bold"/>
                <a:cs typeface="DIN Condensed Bold"/>
              </a:rPr>
              <a:t>Pray for each other to handle wealth wisely!</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140</a:t>
            </a:fld>
            <a:endParaRPr lang="en-ZA" sz="1200">
              <a:latin typeface="Calibri"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Refreshments: It is time for Hot Chocolate and biscuits.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141</a:t>
            </a:fld>
            <a:endParaRPr lang="en-ZA" sz="1200">
              <a:solidFill>
                <a:prstClr val="black"/>
              </a:solidFill>
              <a:latin typeface="Calibri"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Next Week is the first of our Show Me The Money Nights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142</a:t>
            </a:fld>
            <a:endParaRPr lang="en-ZA" sz="1200">
              <a:solidFill>
                <a:prstClr val="black"/>
              </a:solidFill>
              <a:latin typeface="Calibri"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Sudden Death Question #1: Which Tom is married to actress Katie Holmes?</a:t>
            </a:r>
          </a:p>
          <a:p>
            <a:pPr lvl="0"/>
            <a:r>
              <a:rPr lang="en-ZA" sz="1200" kern="1200" dirty="0" smtClean="0">
                <a:solidFill>
                  <a:schemeClr val="tx1"/>
                </a:solidFill>
                <a:effectLst/>
                <a:latin typeface="+mn-lt"/>
                <a:ea typeface="+mn-ea"/>
                <a:cs typeface="+mn-cs"/>
              </a:rPr>
              <a:t>A. Tom</a:t>
            </a:r>
            <a:r>
              <a:rPr lang="en-ZA" sz="1200" kern="1200" baseline="0" dirty="0" smtClean="0">
                <a:solidFill>
                  <a:schemeClr val="tx1"/>
                </a:solidFill>
                <a:effectLst/>
                <a:latin typeface="+mn-lt"/>
                <a:ea typeface="+mn-ea"/>
                <a:cs typeface="+mn-cs"/>
              </a:rPr>
              <a:t> Hanks</a:t>
            </a:r>
          </a:p>
          <a:p>
            <a:pPr lvl="0"/>
            <a:r>
              <a:rPr lang="en-ZA" sz="1200" kern="1200" dirty="0" smtClean="0">
                <a:solidFill>
                  <a:schemeClr val="tx1"/>
                </a:solidFill>
                <a:effectLst/>
                <a:latin typeface="+mn-lt"/>
                <a:ea typeface="+mn-ea"/>
                <a:cs typeface="+mn-cs"/>
              </a:rPr>
              <a:t>B. Tom Cruise</a:t>
            </a:r>
          </a:p>
          <a:p>
            <a:pPr lvl="0"/>
            <a:r>
              <a:rPr lang="en-ZA" sz="1200" kern="1200" dirty="0" smtClean="0">
                <a:solidFill>
                  <a:schemeClr val="tx1"/>
                </a:solidFill>
                <a:effectLst/>
                <a:latin typeface="+mn-lt"/>
                <a:ea typeface="+mn-ea"/>
                <a:cs typeface="+mn-cs"/>
              </a:rPr>
              <a:t>C. Tom Selleck</a:t>
            </a:r>
          </a:p>
          <a:p>
            <a:pPr lvl="0"/>
            <a:r>
              <a:rPr lang="en-ZA" sz="1200" kern="1200" dirty="0" smtClean="0">
                <a:solidFill>
                  <a:schemeClr val="tx1"/>
                </a:solidFill>
                <a:effectLst/>
                <a:latin typeface="+mn-lt"/>
                <a:ea typeface="+mn-ea"/>
                <a:cs typeface="+mn-cs"/>
              </a:rPr>
              <a:t>D. Tom Courtenay</a:t>
            </a:r>
          </a:p>
          <a:p>
            <a:pPr lvl="0"/>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correct answer</a:t>
            </a:r>
            <a:r>
              <a:rPr lang="en-ZA" sz="1200" kern="1200" baseline="0" dirty="0" smtClean="0">
                <a:solidFill>
                  <a:schemeClr val="tx1"/>
                </a:solidFill>
                <a:effectLst/>
                <a:latin typeface="+mn-lt"/>
                <a:ea typeface="+mn-ea"/>
                <a:cs typeface="+mn-cs"/>
              </a:rPr>
              <a:t> is B. Tom Cruise.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Sudden Death Question #2: Which blossom does the Japanese annual hanami festival celebrate?</a:t>
            </a:r>
          </a:p>
          <a:p>
            <a:pPr lvl="0"/>
            <a:r>
              <a:rPr lang="en-ZA" sz="1200" kern="1200" dirty="0" smtClean="0">
                <a:solidFill>
                  <a:schemeClr val="tx1"/>
                </a:solidFill>
                <a:effectLst/>
                <a:latin typeface="+mn-lt"/>
                <a:ea typeface="+mn-ea"/>
                <a:cs typeface="+mn-cs"/>
              </a:rPr>
              <a:t>A. Jasmine</a:t>
            </a:r>
          </a:p>
          <a:p>
            <a:pPr lvl="0"/>
            <a:r>
              <a:rPr lang="en-ZA" sz="1200" kern="1200" dirty="0" smtClean="0">
                <a:solidFill>
                  <a:schemeClr val="tx1"/>
                </a:solidFill>
                <a:effectLst/>
                <a:latin typeface="+mn-lt"/>
                <a:ea typeface="+mn-ea"/>
                <a:cs typeface="+mn-cs"/>
              </a:rPr>
              <a:t>B. Orange</a:t>
            </a:r>
          </a:p>
          <a:p>
            <a:pPr lvl="0"/>
            <a:r>
              <a:rPr lang="en-ZA" sz="1200" kern="1200" dirty="0" smtClean="0">
                <a:solidFill>
                  <a:schemeClr val="tx1"/>
                </a:solidFill>
                <a:effectLst/>
                <a:latin typeface="+mn-lt"/>
                <a:ea typeface="+mn-ea"/>
                <a:cs typeface="+mn-cs"/>
              </a:rPr>
              <a:t>C. Cherry</a:t>
            </a:r>
          </a:p>
          <a:p>
            <a:pPr lvl="0"/>
            <a:r>
              <a:rPr lang="en-ZA" sz="1200" kern="1200" dirty="0" smtClean="0">
                <a:solidFill>
                  <a:schemeClr val="tx1"/>
                </a:solidFill>
                <a:effectLst/>
                <a:latin typeface="+mn-lt"/>
                <a:ea typeface="+mn-ea"/>
                <a:cs typeface="+mn-cs"/>
              </a:rPr>
              <a:t>D. Frangipani</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correct answer is C. Cherry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If you answer a question correctly you earn the cash!</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15</a:t>
            </a:fld>
            <a:endParaRPr lang="en-ZA"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lnSpc>
                <a:spcPct val="80000"/>
              </a:lnSpc>
              <a:spcBef>
                <a:spcPct val="0"/>
              </a:spcBef>
              <a:defRPr/>
            </a:pPr>
            <a:r>
              <a:rPr lang="en-ZA" sz="1200" dirty="0" smtClean="0">
                <a:solidFill>
                  <a:srgbClr val="F8F8F8"/>
                </a:solidFill>
                <a:effectLst>
                  <a:glow rad="76200">
                    <a:schemeClr val="tx1"/>
                  </a:glow>
                </a:effectLst>
                <a:latin typeface="DIN Condensed Bold"/>
                <a:cs typeface="DIN Condensed Bold"/>
              </a:rPr>
              <a:t>If you cheat you will be eliminated from the round</a:t>
            </a:r>
            <a:endParaRPr lang="en-ZA" sz="1200" dirty="0">
              <a:solidFill>
                <a:srgbClr val="F8F8F8"/>
              </a:solidFill>
              <a:effectLst>
                <a:glow rad="76200">
                  <a:schemeClr val="tx1"/>
                </a:glow>
              </a:effectLst>
              <a:latin typeface="DIN Condensed Bold"/>
              <a:cs typeface="DIN Condensed Bold"/>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16</a:t>
            </a:fld>
            <a:endParaRPr lang="en-ZA"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You are not eliminated for wrong answers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17</a:t>
            </a:fld>
            <a:endParaRPr lang="en-ZA"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“Let’s play: Who</a:t>
            </a:r>
            <a:r>
              <a:rPr lang="en-ZA" baseline="0" dirty="0" smtClean="0">
                <a:latin typeface="Calibri" charset="0"/>
              </a:rPr>
              <a:t> Want to be a Suburban </a:t>
            </a:r>
            <a:r>
              <a:rPr lang="en-ZA" dirty="0" smtClean="0">
                <a:latin typeface="Calibri" charset="0"/>
              </a:rPr>
              <a:t>Millionaire?”</a:t>
            </a:r>
          </a:p>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Sound clip: Edited from: “Who Wants To Be A Millionaire Music - Fastest Finger First”. Get it online at: https://www.youtube.com/watch?v=5fY7LOGJF2o</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18</a:t>
            </a:fld>
            <a:endParaRPr lang="en-ZA" sz="1200">
              <a:solidFill>
                <a:prstClr val="black"/>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Sound clip: Edited from: “Who Wants To Be A Millionaire Music - Fastest Finger First”. Get it online at: </a:t>
            </a:r>
            <a:r>
              <a:rPr lang="en-ZA" sz="1200" u="sng" kern="1200" dirty="0" smtClean="0">
                <a:solidFill>
                  <a:schemeClr val="tx1"/>
                </a:solidFill>
                <a:effectLst/>
                <a:latin typeface="+mn-lt"/>
                <a:ea typeface="+mn-ea"/>
                <a:cs typeface="+mn-cs"/>
                <a:hlinkClick r:id="rId3"/>
              </a:rPr>
              <a:t>https://www.youtube.com/watch?v=5fY7LOGJF2o</a:t>
            </a:r>
            <a:endParaRPr lang="en-ZA" sz="1200" kern="120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Welcome: Welcome to all our regulars and if there are any newcomers – please come up onto stage so we can welcome you!</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 What is South Africa’s national rugby team known as?</a:t>
            </a: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Banyana</a:t>
            </a:r>
            <a:r>
              <a:rPr lang="en-ZA" sz="1200" kern="1200" baseline="0" dirty="0" smtClean="0">
                <a:solidFill>
                  <a:schemeClr val="tx1"/>
                </a:solidFill>
                <a:effectLst/>
                <a:latin typeface="+mn-lt"/>
                <a:ea typeface="+mn-ea"/>
                <a:cs typeface="+mn-cs"/>
              </a:rPr>
              <a:t> Banyana</a:t>
            </a:r>
          </a:p>
          <a:p>
            <a:pPr lvl="0"/>
            <a:r>
              <a:rPr lang="en-ZA" sz="1200" kern="1200" dirty="0" smtClean="0">
                <a:solidFill>
                  <a:schemeClr val="tx1"/>
                </a:solidFill>
                <a:effectLst/>
                <a:latin typeface="+mn-lt"/>
                <a:ea typeface="+mn-ea"/>
                <a:cs typeface="+mn-cs"/>
              </a:rPr>
              <a:t>B. Sprinkboks</a:t>
            </a:r>
          </a:p>
          <a:p>
            <a:pPr lvl="0"/>
            <a:r>
              <a:rPr lang="en-ZA" sz="1200" kern="1200" dirty="0" smtClean="0">
                <a:solidFill>
                  <a:schemeClr val="tx1"/>
                </a:solidFill>
                <a:effectLst/>
                <a:latin typeface="+mn-lt"/>
                <a:ea typeface="+mn-ea"/>
                <a:cs typeface="+mn-cs"/>
              </a:rPr>
              <a:t>C. Bafana Bafana</a:t>
            </a:r>
          </a:p>
          <a:p>
            <a:pPr lvl="0"/>
            <a:r>
              <a:rPr lang="en-ZA" sz="1200" kern="1200" dirty="0" smtClean="0">
                <a:solidFill>
                  <a:schemeClr val="tx1"/>
                </a:solidFill>
                <a:effectLst/>
                <a:latin typeface="+mn-lt"/>
                <a:ea typeface="+mn-ea"/>
                <a:cs typeface="+mn-cs"/>
              </a:rPr>
              <a:t>D.</a:t>
            </a:r>
            <a:r>
              <a:rPr lang="en-ZA" sz="1200" kern="1200" baseline="0" dirty="0" smtClean="0">
                <a:solidFill>
                  <a:schemeClr val="tx1"/>
                </a:solidFill>
                <a:effectLst/>
                <a:latin typeface="+mn-lt"/>
                <a:ea typeface="+mn-ea"/>
                <a:cs typeface="+mn-cs"/>
              </a:rPr>
              <a:t> Proteas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anyone using a lifeline? (If Yes, other teams hold their cards face down and can't change their answer while you deal with the lifeline for the one (or more) teams.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 is B: Springboks.</a:t>
            </a:r>
          </a:p>
          <a:p>
            <a:r>
              <a:rPr lang="en-US" dirty="0" smtClean="0"/>
              <a:t>Get the Scorer to strike off a value on the board for each team that has the correct answer.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#2</a:t>
            </a:r>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#2. Who plays the lead female actress in “Divergent”?</a:t>
            </a:r>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Selena Gomez</a:t>
            </a: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B. Charlize Theron</a:t>
            </a:r>
          </a:p>
          <a:p>
            <a:pPr lvl="0"/>
            <a:r>
              <a:rPr lang="en-ZA" sz="1200" kern="1200" dirty="0" smtClean="0">
                <a:solidFill>
                  <a:schemeClr val="tx1"/>
                </a:solidFill>
                <a:effectLst/>
                <a:latin typeface="+mn-lt"/>
                <a:ea typeface="+mn-ea"/>
                <a:cs typeface="+mn-cs"/>
              </a:rPr>
              <a:t>C. Shailene Woodley</a:t>
            </a:r>
          </a:p>
          <a:p>
            <a:r>
              <a:rPr lang="en-ZA" sz="1200" kern="1200" dirty="0" smtClean="0">
                <a:solidFill>
                  <a:schemeClr val="tx1"/>
                </a:solidFill>
                <a:effectLst/>
                <a:latin typeface="+mn-lt"/>
                <a:ea typeface="+mn-ea"/>
                <a:cs typeface="+mn-cs"/>
              </a:rPr>
              <a:t>D. Demi Lovato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anyone using a Lifeline?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So tonight is Suburban Millionaire Night</a:t>
            </a:r>
          </a:p>
          <a:p>
            <a:pPr eaLnBrk="1" hangingPunct="1">
              <a:spcBef>
                <a:spcPct val="0"/>
              </a:spcBef>
            </a:pPr>
            <a:r>
              <a:rPr lang="en-ZA" dirty="0" smtClean="0">
                <a:latin typeface="Calibri" charset="0"/>
              </a:rPr>
              <a:t>Sound to play: Theme Walk Down - Who Wants to Be a Millionaire. Get it on YouTube at: https://www.youtube.com/watch?v=IJlZS7BClK4</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C. </a:t>
            </a:r>
            <a:r>
              <a:rPr lang="en-US" dirty="0" err="1" smtClean="0"/>
              <a:t>Shailene</a:t>
            </a:r>
            <a:r>
              <a:rPr lang="en-US" dirty="0" smtClean="0"/>
              <a:t> Woodley</a:t>
            </a:r>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#3</a:t>
            </a:r>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#3. Which movie ends with the phrase “I’ll be back”?</a:t>
            </a:r>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A Walk To Remember</a:t>
            </a:r>
          </a:p>
          <a:p>
            <a:pPr lvl="0"/>
            <a:r>
              <a:rPr lang="en-ZA" sz="1200" kern="1200" dirty="0" smtClean="0">
                <a:solidFill>
                  <a:schemeClr val="tx1"/>
                </a:solidFill>
                <a:effectLst/>
                <a:latin typeface="+mn-lt"/>
                <a:ea typeface="+mn-ea"/>
                <a:cs typeface="+mn-cs"/>
              </a:rPr>
              <a:t>B. Insurgent</a:t>
            </a:r>
          </a:p>
          <a:p>
            <a:pPr lvl="0"/>
            <a:r>
              <a:rPr lang="en-ZA" sz="1200" kern="1200" dirty="0" smtClean="0">
                <a:solidFill>
                  <a:schemeClr val="tx1"/>
                </a:solidFill>
                <a:effectLst/>
                <a:latin typeface="+mn-lt"/>
                <a:ea typeface="+mn-ea"/>
                <a:cs typeface="+mn-cs"/>
              </a:rPr>
              <a:t>C. The Terminator</a:t>
            </a:r>
          </a:p>
          <a:p>
            <a:r>
              <a:rPr lang="en-ZA" sz="1200" kern="1200" dirty="0" smtClean="0">
                <a:solidFill>
                  <a:schemeClr val="tx1"/>
                </a:solidFill>
                <a:effectLst/>
                <a:latin typeface="+mn-lt"/>
                <a:ea typeface="+mn-ea"/>
                <a:cs typeface="+mn-cs"/>
              </a:rPr>
              <a:t>D. Rocky</a:t>
            </a:r>
          </a:p>
          <a:p>
            <a:pPr lvl="0"/>
            <a:endParaRPr lang="en-ZA" sz="1200" kern="1200" baseline="0" dirty="0" smtClean="0">
              <a:solidFill>
                <a:schemeClr val="tx1"/>
              </a:solidFill>
              <a:effectLst/>
              <a:latin typeface="+mn-lt"/>
              <a:ea typeface="+mn-ea"/>
              <a:cs typeface="+mn-cs"/>
            </a:endParaRPr>
          </a:p>
          <a:p>
            <a:pPr lvl="0"/>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anyone using a Lifeline?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a:t>
            </a:r>
            <a:r>
              <a:rPr lang="en-US" baseline="0" dirty="0" smtClean="0"/>
              <a:t> C. The Terminator</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#4</a:t>
            </a: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#4. In which city is the Eiffel Tower?</a:t>
            </a:r>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Barcelona</a:t>
            </a:r>
          </a:p>
          <a:p>
            <a:pPr lvl="0"/>
            <a:r>
              <a:rPr lang="en-ZA" sz="1200" kern="1200" dirty="0" smtClean="0">
                <a:solidFill>
                  <a:schemeClr val="tx1"/>
                </a:solidFill>
                <a:effectLst/>
                <a:latin typeface="+mn-lt"/>
                <a:ea typeface="+mn-ea"/>
                <a:cs typeface="+mn-cs"/>
              </a:rPr>
              <a:t>B. Paris</a:t>
            </a:r>
          </a:p>
          <a:p>
            <a:pPr lvl="0"/>
            <a:r>
              <a:rPr lang="en-ZA" sz="1200" kern="1200" dirty="0" smtClean="0">
                <a:solidFill>
                  <a:schemeClr val="tx1"/>
                </a:solidFill>
                <a:effectLst/>
                <a:latin typeface="+mn-lt"/>
                <a:ea typeface="+mn-ea"/>
                <a:cs typeface="+mn-cs"/>
              </a:rPr>
              <a:t>C. Rome</a:t>
            </a:r>
          </a:p>
          <a:p>
            <a:pPr lvl="0"/>
            <a:r>
              <a:rPr lang="en-ZA" sz="1200" kern="1200" dirty="0" smtClean="0">
                <a:solidFill>
                  <a:schemeClr val="tx1"/>
                </a:solidFill>
                <a:effectLst/>
                <a:latin typeface="+mn-lt"/>
                <a:ea typeface="+mn-ea"/>
                <a:cs typeface="+mn-cs"/>
              </a:rPr>
              <a:t>D.</a:t>
            </a:r>
            <a:r>
              <a:rPr lang="en-ZA" sz="1200" kern="1200" baseline="0" dirty="0" smtClean="0">
                <a:solidFill>
                  <a:schemeClr val="tx1"/>
                </a:solidFill>
                <a:effectLst/>
                <a:latin typeface="+mn-lt"/>
                <a:ea typeface="+mn-ea"/>
                <a:cs typeface="+mn-cs"/>
              </a:rPr>
              <a:t> Venice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But first a video from the launch of the PlayStation game!</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a:t>
            </a:fld>
            <a:endParaRPr lang="en-ZA"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B. Paris</a:t>
            </a:r>
          </a:p>
        </p:txBody>
      </p:sp>
      <p:sp>
        <p:nvSpPr>
          <p:cNvPr id="4" name="Slide Number Placeholder 3"/>
          <p:cNvSpPr>
            <a:spLocks noGrp="1"/>
          </p:cNvSpPr>
          <p:nvPr>
            <p:ph type="sldNum" sz="quarter" idx="10"/>
          </p:nvPr>
        </p:nvSpPr>
        <p:spPr/>
        <p:txBody>
          <a:bodyPr/>
          <a:lstStyle/>
          <a:p>
            <a:fld id="{1B76B6BF-B88A-A84A-B4EA-7A1DC6EF6D27}" type="slidenum">
              <a:rPr lang="en-US" smtClean="0"/>
              <a:t>42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#5. </a:t>
            </a:r>
          </a:p>
        </p:txBody>
      </p:sp>
      <p:sp>
        <p:nvSpPr>
          <p:cNvPr id="4" name="Slide Number Placeholder 3"/>
          <p:cNvSpPr>
            <a:spLocks noGrp="1"/>
          </p:cNvSpPr>
          <p:nvPr>
            <p:ph type="sldNum" sz="quarter" idx="10"/>
          </p:nvPr>
        </p:nvSpPr>
        <p:spPr/>
        <p:txBody>
          <a:bodyPr/>
          <a:lstStyle/>
          <a:p>
            <a:fld id="{1B76B6BF-B88A-A84A-B4EA-7A1DC6EF6D27}" type="slidenum">
              <a:rPr lang="en-US" smtClean="0"/>
              <a:t>43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#5. Which</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District is Katniss from in Hunger Games?</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District 12</a:t>
            </a:r>
          </a:p>
          <a:p>
            <a:pPr lvl="0"/>
            <a:r>
              <a:rPr lang="en-ZA" sz="1200" kern="1200" dirty="0" smtClean="0">
                <a:solidFill>
                  <a:schemeClr val="tx1"/>
                </a:solidFill>
                <a:effectLst/>
                <a:latin typeface="+mn-lt"/>
                <a:ea typeface="+mn-ea"/>
                <a:cs typeface="+mn-cs"/>
              </a:rPr>
              <a:t>B. District 2</a:t>
            </a:r>
          </a:p>
          <a:p>
            <a:pPr lvl="0"/>
            <a:r>
              <a:rPr lang="en-ZA" sz="1200" kern="1200" dirty="0" smtClean="0">
                <a:solidFill>
                  <a:schemeClr val="tx1"/>
                </a:solidFill>
                <a:effectLst/>
                <a:latin typeface="+mn-lt"/>
                <a:ea typeface="+mn-ea"/>
                <a:cs typeface="+mn-cs"/>
              </a:rPr>
              <a:t>C. District 13</a:t>
            </a:r>
          </a:p>
          <a:p>
            <a:pPr lvl="0"/>
            <a:r>
              <a:rPr lang="en-ZA" sz="1200" kern="1200" dirty="0" smtClean="0">
                <a:solidFill>
                  <a:schemeClr val="tx1"/>
                </a:solidFill>
                <a:effectLst/>
                <a:latin typeface="+mn-lt"/>
                <a:ea typeface="+mn-ea"/>
                <a:cs typeface="+mn-cs"/>
              </a:rPr>
              <a:t>D. District 1</a:t>
            </a:r>
          </a:p>
        </p:txBody>
      </p:sp>
      <p:sp>
        <p:nvSpPr>
          <p:cNvPr id="4" name="Slide Number Placeholder 3"/>
          <p:cNvSpPr>
            <a:spLocks noGrp="1"/>
          </p:cNvSpPr>
          <p:nvPr>
            <p:ph type="sldNum" sz="quarter" idx="10"/>
          </p:nvPr>
        </p:nvSpPr>
        <p:spPr/>
        <p:txBody>
          <a:bodyPr/>
          <a:lstStyle/>
          <a:p>
            <a:fld id="{1B76B6BF-B88A-A84A-B4EA-7A1DC6EF6D27}" type="slidenum">
              <a:rPr lang="en-US" smtClean="0"/>
              <a:t>45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Correct Answer is A. District 12.</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#6</a:t>
            </a:r>
          </a:p>
        </p:txBody>
      </p:sp>
      <p:sp>
        <p:nvSpPr>
          <p:cNvPr id="4" name="Slide Number Placeholder 3"/>
          <p:cNvSpPr>
            <a:spLocks noGrp="1"/>
          </p:cNvSpPr>
          <p:nvPr>
            <p:ph type="sldNum" sz="quarter" idx="10"/>
          </p:nvPr>
        </p:nvSpPr>
        <p:spPr/>
        <p:txBody>
          <a:bodyPr/>
          <a:lstStyle/>
          <a:p>
            <a:fld id="{1B76B6BF-B88A-A84A-B4EA-7A1DC6EF6D27}" type="slidenum">
              <a:rPr lang="en-US" smtClean="0"/>
              <a:t>49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Video: Who Wants To Be A Millionaire Special Editions Trailer.</a:t>
            </a:r>
            <a:r>
              <a:rPr lang="en-ZA" baseline="0" dirty="0" smtClean="0">
                <a:latin typeface="Calibri" charset="0"/>
              </a:rPr>
              <a:t> </a:t>
            </a:r>
            <a:r>
              <a:rPr lang="en-ZA" dirty="0" smtClean="0">
                <a:latin typeface="Calibri" charset="0"/>
              </a:rPr>
              <a:t>Get it on YouTube at: https://www.youtube.com/watch?v=lq-ugdOYWJ0</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a:t>
            </a:fld>
            <a:endParaRPr lang="en-ZA"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#6. Who is the President of the African Union?</a:t>
            </a:r>
          </a:p>
        </p:txBody>
      </p:sp>
      <p:sp>
        <p:nvSpPr>
          <p:cNvPr id="4" name="Slide Number Placeholder 3"/>
          <p:cNvSpPr>
            <a:spLocks noGrp="1"/>
          </p:cNvSpPr>
          <p:nvPr>
            <p:ph type="sldNum" sz="quarter" idx="10"/>
          </p:nvPr>
        </p:nvSpPr>
        <p:spPr/>
        <p:txBody>
          <a:bodyPr/>
          <a:lstStyle/>
          <a:p>
            <a:fld id="{1B76B6BF-B88A-A84A-B4EA-7A1DC6EF6D27}" type="slidenum">
              <a:rPr lang="en-US" smtClean="0"/>
              <a:t>50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Thabo Mbeki</a:t>
            </a:r>
          </a:p>
          <a:p>
            <a:pPr lvl="0"/>
            <a:r>
              <a:rPr lang="en-ZA" sz="1200" kern="1200" dirty="0" smtClean="0">
                <a:solidFill>
                  <a:schemeClr val="tx1"/>
                </a:solidFill>
                <a:effectLst/>
                <a:latin typeface="+mn-lt"/>
                <a:ea typeface="+mn-ea"/>
                <a:cs typeface="+mn-cs"/>
              </a:rPr>
              <a:t>B. Robert Mugabe</a:t>
            </a:r>
          </a:p>
          <a:p>
            <a:pPr lvl="0"/>
            <a:r>
              <a:rPr lang="en-ZA" sz="1200" kern="1200" dirty="0" smtClean="0">
                <a:solidFill>
                  <a:schemeClr val="tx1"/>
                </a:solidFill>
                <a:effectLst/>
                <a:latin typeface="+mn-lt"/>
                <a:ea typeface="+mn-ea"/>
                <a:cs typeface="+mn-cs"/>
              </a:rPr>
              <a:t>C. Nkosazana Dlamini-Zuma</a:t>
            </a:r>
          </a:p>
          <a:p>
            <a:pPr lvl="0"/>
            <a:r>
              <a:rPr lang="en-ZA" sz="1200" kern="1200" dirty="0" smtClean="0">
                <a:solidFill>
                  <a:schemeClr val="tx1"/>
                </a:solidFill>
                <a:effectLst/>
                <a:latin typeface="+mn-lt"/>
                <a:ea typeface="+mn-ea"/>
                <a:cs typeface="+mn-cs"/>
              </a:rPr>
              <a:t>D.</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Muhammadu Buhari</a:t>
            </a:r>
          </a:p>
        </p:txBody>
      </p:sp>
      <p:sp>
        <p:nvSpPr>
          <p:cNvPr id="4" name="Slide Number Placeholder 3"/>
          <p:cNvSpPr>
            <a:spLocks noGrp="1"/>
          </p:cNvSpPr>
          <p:nvPr>
            <p:ph type="sldNum" sz="quarter" idx="10"/>
          </p:nvPr>
        </p:nvSpPr>
        <p:spPr/>
        <p:txBody>
          <a:bodyPr/>
          <a:lstStyle/>
          <a:p>
            <a:fld id="{1B76B6BF-B88A-A84A-B4EA-7A1DC6EF6D27}" type="slidenum">
              <a:rPr lang="en-US" smtClean="0"/>
              <a:t>51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a:t>
            </a:r>
            <a:r>
              <a:rPr lang="en-US" baseline="0" dirty="0" smtClean="0"/>
              <a:t> B. Robert Mugabe</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54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#7</a:t>
            </a:r>
          </a:p>
        </p:txBody>
      </p:sp>
      <p:sp>
        <p:nvSpPr>
          <p:cNvPr id="4" name="Slide Number Placeholder 3"/>
          <p:cNvSpPr>
            <a:spLocks noGrp="1"/>
          </p:cNvSpPr>
          <p:nvPr>
            <p:ph type="sldNum" sz="quarter" idx="10"/>
          </p:nvPr>
        </p:nvSpPr>
        <p:spPr/>
        <p:txBody>
          <a:bodyPr/>
          <a:lstStyle/>
          <a:p>
            <a:fld id="{1B76B6BF-B88A-A84A-B4EA-7A1DC6EF6D27}" type="slidenum">
              <a:rPr lang="en-US" smtClean="0"/>
              <a:t>55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#7. How many Grand Slam Singles titles has Roger Federer won?</a:t>
            </a:r>
          </a:p>
        </p:txBody>
      </p:sp>
      <p:sp>
        <p:nvSpPr>
          <p:cNvPr id="4" name="Slide Number Placeholder 3"/>
          <p:cNvSpPr>
            <a:spLocks noGrp="1"/>
          </p:cNvSpPr>
          <p:nvPr>
            <p:ph type="sldNum" sz="quarter" idx="10"/>
          </p:nvPr>
        </p:nvSpPr>
        <p:spPr/>
        <p:txBody>
          <a:bodyPr/>
          <a:lstStyle/>
          <a:p>
            <a:fld id="{1B76B6BF-B88A-A84A-B4EA-7A1DC6EF6D27}" type="slidenum">
              <a:rPr lang="en-US" smtClean="0"/>
              <a:t>56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17</a:t>
            </a:r>
            <a:endParaRPr lang="en-ZA" sz="1200" kern="1200" baseline="0" dirty="0" smtClean="0">
              <a:solidFill>
                <a:schemeClr val="tx1"/>
              </a:solidFill>
              <a:effectLst/>
              <a:latin typeface="+mn-lt"/>
              <a:ea typeface="+mn-ea"/>
              <a:cs typeface="+mn-cs"/>
            </a:endParaRPr>
          </a:p>
          <a:p>
            <a:pPr lvl="0"/>
            <a:r>
              <a:rPr lang="en-ZA" sz="1200" kern="1200" dirty="0" smtClean="0">
                <a:solidFill>
                  <a:schemeClr val="tx1"/>
                </a:solidFill>
                <a:effectLst/>
                <a:latin typeface="+mn-lt"/>
                <a:ea typeface="+mn-ea"/>
                <a:cs typeface="+mn-cs"/>
              </a:rPr>
              <a:t>B. 14</a:t>
            </a:r>
          </a:p>
          <a:p>
            <a:pPr lvl="0"/>
            <a:r>
              <a:rPr lang="en-ZA" sz="1200" kern="1200" dirty="0" smtClean="0">
                <a:solidFill>
                  <a:schemeClr val="tx1"/>
                </a:solidFill>
                <a:effectLst/>
                <a:latin typeface="+mn-lt"/>
                <a:ea typeface="+mn-ea"/>
                <a:cs typeface="+mn-cs"/>
              </a:rPr>
              <a:t>C. 16</a:t>
            </a:r>
          </a:p>
          <a:p>
            <a:pPr lvl="0"/>
            <a:r>
              <a:rPr lang="en-ZA" sz="1200" kern="1200" dirty="0" smtClean="0">
                <a:solidFill>
                  <a:schemeClr val="tx1"/>
                </a:solidFill>
                <a:effectLst/>
                <a:latin typeface="+mn-lt"/>
                <a:ea typeface="+mn-ea"/>
                <a:cs typeface="+mn-cs"/>
              </a:rPr>
              <a:t>D.</a:t>
            </a:r>
            <a:r>
              <a:rPr lang="en-ZA" sz="1200" kern="1200" baseline="0" dirty="0" smtClean="0">
                <a:solidFill>
                  <a:schemeClr val="tx1"/>
                </a:solidFill>
                <a:effectLst/>
                <a:latin typeface="+mn-lt"/>
                <a:ea typeface="+mn-ea"/>
                <a:cs typeface="+mn-cs"/>
              </a:rPr>
              <a:t> 10</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So, welcome to His Youth’s Who Wants to Be A Millionaire!</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a:t>
            </a:fld>
            <a:endParaRPr lang="en-ZA"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A. 17</a:t>
            </a:r>
          </a:p>
        </p:txBody>
      </p:sp>
      <p:sp>
        <p:nvSpPr>
          <p:cNvPr id="4" name="Slide Number Placeholder 3"/>
          <p:cNvSpPr>
            <a:spLocks noGrp="1"/>
          </p:cNvSpPr>
          <p:nvPr>
            <p:ph type="sldNum" sz="quarter" idx="10"/>
          </p:nvPr>
        </p:nvSpPr>
        <p:spPr/>
        <p:txBody>
          <a:bodyPr/>
          <a:lstStyle/>
          <a:p>
            <a:fld id="{1B76B6BF-B88A-A84A-B4EA-7A1DC6EF6D27}" type="slidenum">
              <a:rPr lang="en-US" smtClean="0"/>
              <a:t>60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#8</a:t>
            </a:r>
          </a:p>
        </p:txBody>
      </p:sp>
      <p:sp>
        <p:nvSpPr>
          <p:cNvPr id="4" name="Slide Number Placeholder 3"/>
          <p:cNvSpPr>
            <a:spLocks noGrp="1"/>
          </p:cNvSpPr>
          <p:nvPr>
            <p:ph type="sldNum" sz="quarter" idx="10"/>
          </p:nvPr>
        </p:nvSpPr>
        <p:spPr/>
        <p:txBody>
          <a:bodyPr/>
          <a:lstStyle/>
          <a:p>
            <a:fld id="{1B76B6BF-B88A-A84A-B4EA-7A1DC6EF6D27}" type="slidenum">
              <a:rPr lang="en-US" smtClean="0"/>
              <a:t>61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#8. Which city is the capital of Angola?</a:t>
            </a:r>
          </a:p>
        </p:txBody>
      </p:sp>
      <p:sp>
        <p:nvSpPr>
          <p:cNvPr id="4" name="Slide Number Placeholder 3"/>
          <p:cNvSpPr>
            <a:spLocks noGrp="1"/>
          </p:cNvSpPr>
          <p:nvPr>
            <p:ph type="sldNum" sz="quarter" idx="10"/>
          </p:nvPr>
        </p:nvSpPr>
        <p:spPr/>
        <p:txBody>
          <a:bodyPr/>
          <a:lstStyle/>
          <a:p>
            <a:fld id="{1B76B6BF-B88A-A84A-B4EA-7A1DC6EF6D27}" type="slidenum">
              <a:rPr lang="en-US" smtClean="0"/>
              <a:t>62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Pretoria</a:t>
            </a:r>
          </a:p>
          <a:p>
            <a:pPr lvl="0"/>
            <a:r>
              <a:rPr lang="en-ZA" sz="1200" kern="1200" dirty="0" smtClean="0">
                <a:solidFill>
                  <a:schemeClr val="tx1"/>
                </a:solidFill>
                <a:effectLst/>
                <a:latin typeface="+mn-lt"/>
                <a:ea typeface="+mn-ea"/>
                <a:cs typeface="+mn-cs"/>
              </a:rPr>
              <a:t>B. Luanda</a:t>
            </a:r>
          </a:p>
          <a:p>
            <a:pPr lvl="0"/>
            <a:r>
              <a:rPr lang="en-ZA" sz="1200" kern="1200" dirty="0" smtClean="0">
                <a:solidFill>
                  <a:schemeClr val="tx1"/>
                </a:solidFill>
                <a:effectLst/>
                <a:latin typeface="+mn-lt"/>
                <a:ea typeface="+mn-ea"/>
                <a:cs typeface="+mn-cs"/>
              </a:rPr>
              <a:t>C. Lusaka</a:t>
            </a:r>
          </a:p>
          <a:p>
            <a:pPr lvl="0"/>
            <a:r>
              <a:rPr lang="en-ZA" sz="1200" kern="1200" dirty="0" smtClean="0">
                <a:solidFill>
                  <a:schemeClr val="tx1"/>
                </a:solidFill>
                <a:effectLst/>
                <a:latin typeface="+mn-lt"/>
                <a:ea typeface="+mn-ea"/>
                <a:cs typeface="+mn-cs"/>
              </a:rPr>
              <a:t>D. Dar Es Salaam</a:t>
            </a:r>
          </a:p>
        </p:txBody>
      </p:sp>
      <p:sp>
        <p:nvSpPr>
          <p:cNvPr id="4" name="Slide Number Placeholder 3"/>
          <p:cNvSpPr>
            <a:spLocks noGrp="1"/>
          </p:cNvSpPr>
          <p:nvPr>
            <p:ph type="sldNum" sz="quarter" idx="10"/>
          </p:nvPr>
        </p:nvSpPr>
        <p:spPr/>
        <p:txBody>
          <a:bodyPr/>
          <a:lstStyle/>
          <a:p>
            <a:fld id="{1B76B6BF-B88A-A84A-B4EA-7A1DC6EF6D27}" type="slidenum">
              <a:rPr lang="en-US" smtClean="0"/>
              <a:t>63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a:t>
            </a:r>
            <a:r>
              <a:rPr lang="en-US" baseline="0" dirty="0" smtClean="0"/>
              <a:t> B. Luanda.</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66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#9</a:t>
            </a:r>
          </a:p>
        </p:txBody>
      </p:sp>
      <p:sp>
        <p:nvSpPr>
          <p:cNvPr id="4" name="Slide Number Placeholder 3"/>
          <p:cNvSpPr>
            <a:spLocks noGrp="1"/>
          </p:cNvSpPr>
          <p:nvPr>
            <p:ph type="sldNum" sz="quarter" idx="10"/>
          </p:nvPr>
        </p:nvSpPr>
        <p:spPr/>
        <p:txBody>
          <a:bodyPr/>
          <a:lstStyle/>
          <a:p>
            <a:fld id="{1B76B6BF-B88A-A84A-B4EA-7A1DC6EF6D27}" type="slidenum">
              <a:rPr lang="en-US" smtClean="0"/>
              <a:t>67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#9. Which of these are part of the Divergent series?</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Convergent</a:t>
            </a:r>
          </a:p>
          <a:p>
            <a:pPr lvl="0"/>
            <a:r>
              <a:rPr lang="en-ZA" sz="1200" kern="1200" dirty="0" smtClean="0">
                <a:solidFill>
                  <a:schemeClr val="tx1"/>
                </a:solidFill>
                <a:effectLst/>
                <a:latin typeface="+mn-lt"/>
                <a:ea typeface="+mn-ea"/>
                <a:cs typeface="+mn-cs"/>
              </a:rPr>
              <a:t>B. Deviant</a:t>
            </a:r>
          </a:p>
          <a:p>
            <a:pPr lvl="0"/>
            <a:r>
              <a:rPr lang="en-ZA" sz="1200" kern="1200" dirty="0" smtClean="0">
                <a:solidFill>
                  <a:schemeClr val="tx1"/>
                </a:solidFill>
                <a:effectLst/>
                <a:latin typeface="+mn-lt"/>
                <a:ea typeface="+mn-ea"/>
                <a:cs typeface="+mn-cs"/>
              </a:rPr>
              <a:t>C. Emergent</a:t>
            </a:r>
          </a:p>
          <a:p>
            <a:pPr lvl="0"/>
            <a:r>
              <a:rPr lang="en-ZA" sz="1200" kern="1200" baseline="0" dirty="0" smtClean="0">
                <a:solidFill>
                  <a:schemeClr val="tx1"/>
                </a:solidFill>
                <a:effectLst/>
                <a:latin typeface="+mn-lt"/>
                <a:ea typeface="+mn-ea"/>
                <a:cs typeface="+mn-cs"/>
              </a:rPr>
              <a:t>D. </a:t>
            </a:r>
            <a:r>
              <a:rPr lang="en-ZA" sz="1200" kern="1200" dirty="0" smtClean="0">
                <a:solidFill>
                  <a:schemeClr val="tx1"/>
                </a:solidFill>
                <a:effectLst/>
                <a:latin typeface="+mn-lt"/>
                <a:ea typeface="+mn-ea"/>
                <a:cs typeface="+mn-cs"/>
              </a:rPr>
              <a:t>Allegiant</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Teams:</a:t>
            </a:r>
            <a:r>
              <a:rPr lang="en-US" sz="1200" kern="1200" dirty="0" smtClean="0">
                <a:solidFill>
                  <a:schemeClr val="tx1"/>
                </a:solidFill>
                <a:effectLst/>
                <a:latin typeface="+mn-lt"/>
                <a:ea typeface="+mn-ea"/>
                <a:cs typeface="+mn-cs"/>
              </a:rPr>
              <a:t> You are going to divide up into 4 teams and take your seats on the chairs in each of the four </a:t>
            </a:r>
            <a:r>
              <a:rPr lang="en-US" sz="1200" kern="1200" dirty="0" err="1" smtClean="0">
                <a:solidFill>
                  <a:schemeClr val="tx1"/>
                </a:solidFill>
                <a:effectLst/>
                <a:latin typeface="+mn-lt"/>
                <a:ea typeface="+mn-ea"/>
                <a:cs typeface="+mn-cs"/>
              </a:rPr>
              <a:t>colours</a:t>
            </a:r>
            <a:r>
              <a:rPr lang="en-US" sz="1200" kern="1200" dirty="0" smtClean="0">
                <a:solidFill>
                  <a:schemeClr val="tx1"/>
                </a:solidFill>
                <a:effectLst/>
                <a:latin typeface="+mn-lt"/>
                <a:ea typeface="+mn-ea"/>
                <a:cs typeface="+mn-cs"/>
              </a:rPr>
              <a:t>: Red, Green, Yellow and Blue.</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a:t>
            </a:fld>
            <a:endParaRPr lang="en-ZA" sz="1200">
              <a:latin typeface="Calibri"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D. Allegiant</a:t>
            </a:r>
          </a:p>
        </p:txBody>
      </p:sp>
      <p:sp>
        <p:nvSpPr>
          <p:cNvPr id="4" name="Slide Number Placeholder 3"/>
          <p:cNvSpPr>
            <a:spLocks noGrp="1"/>
          </p:cNvSpPr>
          <p:nvPr>
            <p:ph type="sldNum" sz="quarter" idx="10"/>
          </p:nvPr>
        </p:nvSpPr>
        <p:spPr/>
        <p:txBody>
          <a:bodyPr/>
          <a:lstStyle/>
          <a:p>
            <a:fld id="{1B76B6BF-B88A-A84A-B4EA-7A1DC6EF6D27}" type="slidenum">
              <a:rPr lang="en-US" smtClean="0"/>
              <a:t>72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#10</a:t>
            </a:r>
          </a:p>
        </p:txBody>
      </p:sp>
      <p:sp>
        <p:nvSpPr>
          <p:cNvPr id="4" name="Slide Number Placeholder 3"/>
          <p:cNvSpPr>
            <a:spLocks noGrp="1"/>
          </p:cNvSpPr>
          <p:nvPr>
            <p:ph type="sldNum" sz="quarter" idx="10"/>
          </p:nvPr>
        </p:nvSpPr>
        <p:spPr/>
        <p:txBody>
          <a:bodyPr/>
          <a:lstStyle/>
          <a:p>
            <a:fld id="{1B76B6BF-B88A-A84A-B4EA-7A1DC6EF6D27}" type="slidenum">
              <a:rPr lang="en-US" smtClean="0"/>
              <a:t>73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#10. Which one of the following cricketers has taken the most wickets for South Africa in Test cricket?</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Dale Steyn</a:t>
            </a:r>
          </a:p>
          <a:p>
            <a:pPr lvl="0"/>
            <a:r>
              <a:rPr lang="en-ZA" sz="1200" kern="1200" dirty="0" smtClean="0">
                <a:solidFill>
                  <a:schemeClr val="tx1"/>
                </a:solidFill>
                <a:effectLst/>
                <a:latin typeface="+mn-lt"/>
                <a:ea typeface="+mn-ea"/>
                <a:cs typeface="+mn-cs"/>
              </a:rPr>
              <a:t>B. Makhaya Ntini</a:t>
            </a:r>
          </a:p>
          <a:p>
            <a:pPr lvl="0"/>
            <a:r>
              <a:rPr lang="en-ZA" sz="1200" kern="1200" dirty="0" smtClean="0">
                <a:solidFill>
                  <a:schemeClr val="tx1"/>
                </a:solidFill>
                <a:effectLst/>
                <a:latin typeface="+mn-lt"/>
                <a:ea typeface="+mn-ea"/>
                <a:cs typeface="+mn-cs"/>
              </a:rPr>
              <a:t>C. Shaun Pollock</a:t>
            </a:r>
          </a:p>
          <a:p>
            <a:pPr lvl="0"/>
            <a:r>
              <a:rPr lang="en-ZA" sz="1200" kern="1200" baseline="0" dirty="0" smtClean="0">
                <a:solidFill>
                  <a:schemeClr val="tx1"/>
                </a:solidFill>
                <a:effectLst/>
                <a:latin typeface="+mn-lt"/>
                <a:ea typeface="+mn-ea"/>
                <a:cs typeface="+mn-cs"/>
              </a:rPr>
              <a:t>D. Julius Malema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C. Shaun Pollock</a:t>
            </a:r>
          </a:p>
        </p:txBody>
      </p:sp>
      <p:sp>
        <p:nvSpPr>
          <p:cNvPr id="4" name="Slide Number Placeholder 3"/>
          <p:cNvSpPr>
            <a:spLocks noGrp="1"/>
          </p:cNvSpPr>
          <p:nvPr>
            <p:ph type="sldNum" sz="quarter" idx="10"/>
          </p:nvPr>
        </p:nvSpPr>
        <p:spPr/>
        <p:txBody>
          <a:bodyPr/>
          <a:lstStyle/>
          <a:p>
            <a:fld id="{1B76B6BF-B88A-A84A-B4EA-7A1DC6EF6D27}" type="slidenum">
              <a:rPr lang="en-US" smtClean="0"/>
              <a:t>78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#11</a:t>
            </a:r>
          </a:p>
        </p:txBody>
      </p:sp>
      <p:sp>
        <p:nvSpPr>
          <p:cNvPr id="4" name="Slide Number Placeholder 3"/>
          <p:cNvSpPr>
            <a:spLocks noGrp="1"/>
          </p:cNvSpPr>
          <p:nvPr>
            <p:ph type="sldNum" sz="quarter" idx="10"/>
          </p:nvPr>
        </p:nvSpPr>
        <p:spPr/>
        <p:txBody>
          <a:bodyPr/>
          <a:lstStyle/>
          <a:p>
            <a:fld id="{1B76B6BF-B88A-A84A-B4EA-7A1DC6EF6D27}" type="slidenum">
              <a:rPr lang="en-US" smtClean="0"/>
              <a:t>79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Rules: Listen carefully</a:t>
            </a:r>
            <a:r>
              <a:rPr lang="en-US" sz="1200" kern="1200" baseline="0" dirty="0" smtClean="0">
                <a:solidFill>
                  <a:schemeClr val="tx1"/>
                </a:solidFill>
                <a:effectLst/>
                <a:latin typeface="+mn-lt"/>
                <a:ea typeface="+mn-ea"/>
                <a:cs typeface="+mn-cs"/>
              </a:rPr>
              <a:t> to the following rules or you will have no chance of winning the Million!</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8</a:t>
            </a:fld>
            <a:endParaRPr lang="en-ZA"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#11. Who is the author of the book “The Giver”?</a:t>
            </a:r>
          </a:p>
        </p:txBody>
      </p:sp>
      <p:sp>
        <p:nvSpPr>
          <p:cNvPr id="4" name="Slide Number Placeholder 3"/>
          <p:cNvSpPr>
            <a:spLocks noGrp="1"/>
          </p:cNvSpPr>
          <p:nvPr>
            <p:ph type="sldNum" sz="quarter" idx="10"/>
          </p:nvPr>
        </p:nvSpPr>
        <p:spPr/>
        <p:txBody>
          <a:bodyPr/>
          <a:lstStyle/>
          <a:p>
            <a:fld id="{1B76B6BF-B88A-A84A-B4EA-7A1DC6EF6D27}" type="slidenum">
              <a:rPr lang="en-US" smtClean="0"/>
              <a:t>80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Nancy Drew</a:t>
            </a:r>
          </a:p>
          <a:p>
            <a:pPr lvl="0"/>
            <a:r>
              <a:rPr lang="en-ZA" sz="1200" kern="1200" dirty="0" smtClean="0">
                <a:solidFill>
                  <a:schemeClr val="tx1"/>
                </a:solidFill>
                <a:effectLst/>
                <a:latin typeface="+mn-lt"/>
                <a:ea typeface="+mn-ea"/>
                <a:cs typeface="+mn-cs"/>
              </a:rPr>
              <a:t>B. Gabrielle Zevin</a:t>
            </a:r>
          </a:p>
          <a:p>
            <a:pPr lvl="0"/>
            <a:r>
              <a:rPr lang="en-ZA" sz="1200" kern="1200" dirty="0" smtClean="0">
                <a:solidFill>
                  <a:schemeClr val="tx1"/>
                </a:solidFill>
                <a:effectLst/>
                <a:latin typeface="+mn-lt"/>
                <a:ea typeface="+mn-ea"/>
                <a:cs typeface="+mn-cs"/>
              </a:rPr>
              <a:t>C. Cassandra Clare</a:t>
            </a:r>
          </a:p>
          <a:p>
            <a:r>
              <a:rPr lang="en-GB" sz="1200" kern="1200" dirty="0" smtClean="0">
                <a:solidFill>
                  <a:schemeClr val="tx1"/>
                </a:solidFill>
                <a:effectLst/>
                <a:latin typeface="+mn-lt"/>
                <a:ea typeface="+mn-ea"/>
                <a:cs typeface="+mn-cs"/>
              </a:rPr>
              <a:t>D. Lois Lowry</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a:t>
            </a:r>
            <a:r>
              <a:rPr lang="en-US" baseline="0" dirty="0" smtClean="0"/>
              <a:t> D. Lois Lowry</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84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#12</a:t>
            </a:r>
          </a:p>
        </p:txBody>
      </p:sp>
      <p:sp>
        <p:nvSpPr>
          <p:cNvPr id="4" name="Slide Number Placeholder 3"/>
          <p:cNvSpPr>
            <a:spLocks noGrp="1"/>
          </p:cNvSpPr>
          <p:nvPr>
            <p:ph type="sldNum" sz="quarter" idx="10"/>
          </p:nvPr>
        </p:nvSpPr>
        <p:spPr/>
        <p:txBody>
          <a:bodyPr/>
          <a:lstStyle/>
          <a:p>
            <a:fld id="{1B76B6BF-B88A-A84A-B4EA-7A1DC6EF6D27}" type="slidenum">
              <a:rPr lang="en-US" smtClean="0"/>
              <a:t>85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#12. Which city is known as “The Big Apple”?</a:t>
            </a:r>
          </a:p>
        </p:txBody>
      </p:sp>
      <p:sp>
        <p:nvSpPr>
          <p:cNvPr id="4" name="Slide Number Placeholder 3"/>
          <p:cNvSpPr>
            <a:spLocks noGrp="1"/>
          </p:cNvSpPr>
          <p:nvPr>
            <p:ph type="sldNum" sz="quarter" idx="10"/>
          </p:nvPr>
        </p:nvSpPr>
        <p:spPr/>
        <p:txBody>
          <a:bodyPr/>
          <a:lstStyle/>
          <a:p>
            <a:fld id="{1B76B6BF-B88A-A84A-B4EA-7A1DC6EF6D27}" type="slidenum">
              <a:rPr lang="en-US" smtClean="0"/>
              <a:t>86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London</a:t>
            </a:r>
          </a:p>
          <a:p>
            <a:pPr lvl="0"/>
            <a:r>
              <a:rPr lang="en-ZA" sz="1200" kern="1200" dirty="0" smtClean="0">
                <a:solidFill>
                  <a:schemeClr val="tx1"/>
                </a:solidFill>
                <a:effectLst/>
                <a:latin typeface="+mn-lt"/>
                <a:ea typeface="+mn-ea"/>
                <a:cs typeface="+mn-cs"/>
              </a:rPr>
              <a:t>B. New York City</a:t>
            </a:r>
          </a:p>
          <a:p>
            <a:pPr lvl="0"/>
            <a:r>
              <a:rPr lang="en-ZA" sz="1200" kern="1200" dirty="0" smtClean="0">
                <a:solidFill>
                  <a:schemeClr val="tx1"/>
                </a:solidFill>
                <a:effectLst/>
                <a:latin typeface="+mn-lt"/>
                <a:ea typeface="+mn-ea"/>
                <a:cs typeface="+mn-cs"/>
              </a:rPr>
              <a:t>C. Munich</a:t>
            </a:r>
          </a:p>
          <a:p>
            <a:r>
              <a:rPr lang="en-ZA" sz="1200" kern="1200" dirty="0" smtClean="0">
                <a:solidFill>
                  <a:schemeClr val="tx1"/>
                </a:solidFill>
                <a:effectLst/>
                <a:latin typeface="+mn-lt"/>
                <a:ea typeface="+mn-ea"/>
                <a:cs typeface="+mn-cs"/>
              </a:rPr>
              <a:t>D. Cape</a:t>
            </a:r>
            <a:r>
              <a:rPr lang="en-ZA" sz="1200" kern="1200" baseline="0" dirty="0" smtClean="0">
                <a:solidFill>
                  <a:schemeClr val="tx1"/>
                </a:solidFill>
                <a:effectLst/>
                <a:latin typeface="+mn-lt"/>
                <a:ea typeface="+mn-ea"/>
                <a:cs typeface="+mn-cs"/>
              </a:rPr>
              <a:t> Town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89</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first team to reach one million</a:t>
            </a:r>
            <a:r>
              <a:rPr lang="en-US" sz="1200" kern="1200" baseline="0" dirty="0" smtClean="0">
                <a:solidFill>
                  <a:schemeClr val="tx1"/>
                </a:solidFill>
                <a:effectLst/>
                <a:latin typeface="+mn-lt"/>
                <a:ea typeface="+mn-ea"/>
                <a:cs typeface="+mn-cs"/>
              </a:rPr>
              <a:t> will win a prize. Here are the levels you are playing for:</a:t>
            </a:r>
          </a:p>
          <a:p>
            <a:r>
              <a:rPr lang="en-US" sz="1200" kern="1200" dirty="0" smtClean="0">
                <a:solidFill>
                  <a:schemeClr val="tx1"/>
                </a:solidFill>
                <a:effectLst/>
                <a:latin typeface="+mn-lt"/>
                <a:ea typeface="+mn-ea"/>
                <a:cs typeface="+mn-cs"/>
              </a:rPr>
              <a:t>1,000,000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500,000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250,000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125,000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64,000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32,000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16,000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8,000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2,000</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1,000</a:t>
            </a:r>
            <a:r>
              <a:rPr lang="en-ZA" dirty="0" smtClean="0">
                <a:effectLst/>
              </a:rPr>
              <a:t>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9</a:t>
            </a:fld>
            <a:endParaRPr lang="en-ZA" sz="1200">
              <a:latin typeface="Calibri"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 B.</a:t>
            </a:r>
            <a:r>
              <a:rPr lang="en-US" baseline="0" dirty="0" smtClean="0"/>
              <a:t> New York City</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90</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#13</a:t>
            </a:r>
          </a:p>
        </p:txBody>
      </p:sp>
      <p:sp>
        <p:nvSpPr>
          <p:cNvPr id="4" name="Slide Number Placeholder 3"/>
          <p:cNvSpPr>
            <a:spLocks noGrp="1"/>
          </p:cNvSpPr>
          <p:nvPr>
            <p:ph type="sldNum" sz="quarter" idx="10"/>
          </p:nvPr>
        </p:nvSpPr>
        <p:spPr/>
        <p:txBody>
          <a:bodyPr/>
          <a:lstStyle/>
          <a:p>
            <a:fld id="{1B76B6BF-B88A-A84A-B4EA-7A1DC6EF6D27}" type="slidenum">
              <a:rPr lang="en-US" smtClean="0"/>
              <a:t>91</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#13. What movie is this line from: “I know that love is just a shout into the void.”</a:t>
            </a:r>
          </a:p>
        </p:txBody>
      </p:sp>
      <p:sp>
        <p:nvSpPr>
          <p:cNvPr id="4" name="Slide Number Placeholder 3"/>
          <p:cNvSpPr>
            <a:spLocks noGrp="1"/>
          </p:cNvSpPr>
          <p:nvPr>
            <p:ph type="sldNum" sz="quarter" idx="10"/>
          </p:nvPr>
        </p:nvSpPr>
        <p:spPr/>
        <p:txBody>
          <a:bodyPr/>
          <a:lstStyle/>
          <a:p>
            <a:fld id="{1B76B6BF-B88A-A84A-B4EA-7A1DC6EF6D27}" type="slidenum">
              <a:rPr lang="en-US" smtClean="0"/>
              <a:t>92</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Fault in our Stars</a:t>
            </a:r>
          </a:p>
          <a:p>
            <a:pPr lvl="0"/>
            <a:r>
              <a:rPr lang="en-ZA" sz="1200" kern="1200" dirty="0" smtClean="0">
                <a:solidFill>
                  <a:schemeClr val="tx1"/>
                </a:solidFill>
                <a:effectLst/>
                <a:latin typeface="+mn-lt"/>
                <a:ea typeface="+mn-ea"/>
                <a:cs typeface="+mn-cs"/>
              </a:rPr>
              <a:t>B. The Notebook</a:t>
            </a:r>
          </a:p>
          <a:p>
            <a:pPr lvl="0"/>
            <a:r>
              <a:rPr lang="en-ZA" sz="1200" kern="1200" dirty="0" smtClean="0">
                <a:solidFill>
                  <a:schemeClr val="tx1"/>
                </a:solidFill>
                <a:effectLst/>
                <a:latin typeface="+mn-lt"/>
                <a:ea typeface="+mn-ea"/>
                <a:cs typeface="+mn-cs"/>
              </a:rPr>
              <a:t>C. High School Musical</a:t>
            </a:r>
          </a:p>
          <a:p>
            <a:pPr lvl="0"/>
            <a:r>
              <a:rPr lang="en-ZA" sz="1200" kern="1200" dirty="0" smtClean="0">
                <a:solidFill>
                  <a:schemeClr val="tx1"/>
                </a:solidFill>
                <a:effectLst/>
                <a:latin typeface="+mn-lt"/>
                <a:ea typeface="+mn-ea"/>
                <a:cs typeface="+mn-cs"/>
              </a:rPr>
              <a:t>D.</a:t>
            </a:r>
            <a:r>
              <a:rPr lang="en-ZA" sz="1200" kern="1200" baseline="0" dirty="0" smtClean="0">
                <a:solidFill>
                  <a:schemeClr val="tx1"/>
                </a:solidFill>
                <a:effectLst/>
                <a:latin typeface="+mn-lt"/>
                <a:ea typeface="+mn-ea"/>
                <a:cs typeface="+mn-cs"/>
              </a:rPr>
              <a:t> Twilight</a:t>
            </a:r>
          </a:p>
          <a:p>
            <a:pPr lvl="0"/>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93</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20 seconds starts now!</a:t>
            </a:r>
          </a:p>
          <a:p>
            <a:r>
              <a:rPr lang="en-ZA" sz="1200" kern="1200" dirty="0" smtClean="0">
                <a:solidFill>
                  <a:schemeClr val="tx1"/>
                </a:solidFill>
                <a:effectLst/>
                <a:latin typeface="+mn-lt"/>
                <a:ea typeface="+mn-ea"/>
                <a:cs typeface="+mn-cs"/>
              </a:rPr>
              <a:t>Countdown Video: Get it on YouTube at: https://www.youtube.com/watch?v=8tAXbkGR_-c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94</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FF00"/>
                </a:solidFill>
                <a:effectLst>
                  <a:glow rad="63500">
                    <a:schemeClr val="tx1"/>
                  </a:glow>
                </a:effectLst>
                <a:latin typeface="Myriad Pro Semibold"/>
                <a:cs typeface="Liberation Sans Bold"/>
              </a:rPr>
              <a:t>Is anyone using a Lifeline?</a:t>
            </a:r>
            <a:endParaRPr lang="en-US" sz="1200" b="0" dirty="0" smtClean="0">
              <a:solidFill>
                <a:srgbClr val="FFFF00"/>
              </a:solidFill>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95</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Correct Answer is</a:t>
            </a:r>
            <a:r>
              <a:rPr lang="en-US" baseline="0" dirty="0" smtClean="0"/>
              <a:t> A. Fault in our Stars.</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96</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Get</a:t>
            </a:r>
            <a:r>
              <a:rPr lang="en-ZA" sz="1200" kern="1200" baseline="0" dirty="0" smtClean="0">
                <a:solidFill>
                  <a:schemeClr val="tx1"/>
                </a:solidFill>
                <a:effectLst/>
                <a:latin typeface="+mn-lt"/>
                <a:ea typeface="+mn-ea"/>
                <a:cs typeface="+mn-cs"/>
              </a:rPr>
              <a:t> ready for Question #14</a:t>
            </a:r>
          </a:p>
        </p:txBody>
      </p:sp>
      <p:sp>
        <p:nvSpPr>
          <p:cNvPr id="4" name="Slide Number Placeholder 3"/>
          <p:cNvSpPr>
            <a:spLocks noGrp="1"/>
          </p:cNvSpPr>
          <p:nvPr>
            <p:ph type="sldNum" sz="quarter" idx="10"/>
          </p:nvPr>
        </p:nvSpPr>
        <p:spPr/>
        <p:txBody>
          <a:bodyPr/>
          <a:lstStyle/>
          <a:p>
            <a:fld id="{1B76B6BF-B88A-A84A-B4EA-7A1DC6EF6D27}" type="slidenum">
              <a:rPr lang="en-US" smtClean="0"/>
              <a:t>97</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Question #14. How many Grand Slam/Major titles has Serena Williams won?</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98</a:t>
            </a:fld>
            <a:endParaRPr lang="en-US"/>
          </a:p>
        </p:txBody>
      </p:sp>
    </p:spTree>
    <p:extLst>
      <p:ext uri="{BB962C8B-B14F-4D97-AF65-F5344CB8AC3E}">
        <p14:creationId xmlns:p14="http://schemas.microsoft.com/office/powerpoint/2010/main" val="97948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Is it:</a:t>
            </a:r>
          </a:p>
          <a:p>
            <a:pPr lvl="0"/>
            <a:r>
              <a:rPr lang="en-ZA" sz="1200" kern="1200" dirty="0" smtClean="0">
                <a:solidFill>
                  <a:schemeClr val="tx1"/>
                </a:solidFill>
                <a:effectLst/>
                <a:latin typeface="+mn-lt"/>
                <a:ea typeface="+mn-ea"/>
                <a:cs typeface="+mn-cs"/>
              </a:rPr>
              <a:t>A. 20</a:t>
            </a:r>
          </a:p>
          <a:p>
            <a:pPr lvl="0"/>
            <a:r>
              <a:rPr lang="en-ZA" sz="1200" kern="1200" dirty="0" smtClean="0">
                <a:solidFill>
                  <a:schemeClr val="tx1"/>
                </a:solidFill>
                <a:effectLst/>
                <a:latin typeface="+mn-lt"/>
                <a:ea typeface="+mn-ea"/>
                <a:cs typeface="+mn-cs"/>
              </a:rPr>
              <a:t>B. 36</a:t>
            </a:r>
          </a:p>
          <a:p>
            <a:pPr lvl="0"/>
            <a:r>
              <a:rPr lang="en-ZA" sz="1200" kern="1200" dirty="0" smtClean="0">
                <a:solidFill>
                  <a:schemeClr val="tx1"/>
                </a:solidFill>
                <a:effectLst/>
                <a:latin typeface="+mn-lt"/>
                <a:ea typeface="+mn-ea"/>
                <a:cs typeface="+mn-cs"/>
              </a:rPr>
              <a:t>C. 21</a:t>
            </a:r>
          </a:p>
          <a:p>
            <a:pPr lvl="0"/>
            <a:r>
              <a:rPr lang="en-ZA" sz="1200" kern="1200" dirty="0" smtClean="0">
                <a:solidFill>
                  <a:schemeClr val="tx1"/>
                </a:solidFill>
                <a:effectLst/>
                <a:latin typeface="+mn-lt"/>
                <a:ea typeface="+mn-ea"/>
                <a:cs typeface="+mn-cs"/>
              </a:rPr>
              <a:t>D. 23</a:t>
            </a:r>
          </a:p>
        </p:txBody>
      </p:sp>
      <p:sp>
        <p:nvSpPr>
          <p:cNvPr id="4" name="Slide Number Placeholder 3"/>
          <p:cNvSpPr>
            <a:spLocks noGrp="1"/>
          </p:cNvSpPr>
          <p:nvPr>
            <p:ph type="sldNum" sz="quarter" idx="10"/>
          </p:nvPr>
        </p:nvSpPr>
        <p:spPr/>
        <p:txBody>
          <a:bodyPr/>
          <a:lstStyle/>
          <a:p>
            <a:fld id="{1B76B6BF-B88A-A84A-B4EA-7A1DC6EF6D27}" type="slidenum">
              <a:rPr lang="en-US" smtClean="0"/>
              <a:t>99</a:t>
            </a:fld>
            <a:endParaRPr lang="en-US"/>
          </a:p>
        </p:txBody>
      </p:sp>
    </p:spTree>
    <p:extLst>
      <p:ext uri="{BB962C8B-B14F-4D97-AF65-F5344CB8AC3E}">
        <p14:creationId xmlns:p14="http://schemas.microsoft.com/office/powerpoint/2010/main" val="97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15/08/07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15/08/07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15/08/07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15/08/07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15/08/07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15/08/07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15/08/07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15/08/07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15/08/07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15/08/07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15/08/07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15/08/07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9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0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0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0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0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0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0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06.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0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0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1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11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12.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13.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1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115.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16.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117.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1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20.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121.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22.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23.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24.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25.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2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127.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1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29.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130.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131.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32.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133.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134.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135.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136.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37.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1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139.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140.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41.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142.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143.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144.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14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7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8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8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8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9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9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9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9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9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9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9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253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7964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517394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692809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946341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06087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807210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624280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246161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043032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618002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4852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9255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72532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463664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830644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32798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59775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52442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926420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727400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62511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72504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2336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0352478"/>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04871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957438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72633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367456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1042373"/>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323041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33563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2827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89872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593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413258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5211642"/>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4791235"/>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173395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383875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210433"/>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2087537"/>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217985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6481836"/>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2371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45441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4944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0227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9969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5538845"/>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343861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2228204"/>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75491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1545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1412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9484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548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88995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082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74988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50493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12"/>
            <a:ext cx="9144000" cy="6858000"/>
          </a:xfrm>
          <a:prstGeom prst="rect">
            <a:avLst/>
          </a:prstGeom>
        </p:spPr>
      </p:pic>
    </p:spTree>
    <p:extLst>
      <p:ext uri="{BB962C8B-B14F-4D97-AF65-F5344CB8AC3E}">
        <p14:creationId xmlns:p14="http://schemas.microsoft.com/office/powerpoint/2010/main" val="5155836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55762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71316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369720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805418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16799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75438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78395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6225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91236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847879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96719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25874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15911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25304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7662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608356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30687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73319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0360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21388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01594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3390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608356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30687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73319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21388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0452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3390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87516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556948"/>
      </p:ext>
    </p:extLst>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926442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442970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8698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8025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20094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73163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818005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07343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738135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1483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5975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86993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29958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044417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238844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882878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01110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24890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3496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79017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67487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786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312362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024787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4426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33614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731714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244850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227174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850232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996099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64405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386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184033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411325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320093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255820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81688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185553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146601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488163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005733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13311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73059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49028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51390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489519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344083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793165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3040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374000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04040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760251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38254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11164</TotalTime>
  <Words>3124</Words>
  <Application>Microsoft Macintosh PowerPoint</Application>
  <PresentationFormat>On-screen Show (4:3)</PresentationFormat>
  <Paragraphs>432</Paragraphs>
  <Slides>146</Slides>
  <Notes>146</Notes>
  <HiddenSlides>0</HiddenSlides>
  <MMClips>0</MMClips>
  <ScaleCrop>false</ScaleCrop>
  <HeadingPairs>
    <vt:vector size="4" baseType="variant">
      <vt:variant>
        <vt:lpstr>Theme</vt:lpstr>
      </vt:variant>
      <vt:variant>
        <vt:i4>1</vt:i4>
      </vt:variant>
      <vt:variant>
        <vt:lpstr>Slide Titles</vt:lpstr>
      </vt:variant>
      <vt:variant>
        <vt:i4>146</vt:i4>
      </vt:variant>
    </vt:vector>
  </HeadingPairs>
  <TitlesOfParts>
    <vt:vector size="1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748</cp:revision>
  <dcterms:created xsi:type="dcterms:W3CDTF">2014-06-20T13:14:19Z</dcterms:created>
  <dcterms:modified xsi:type="dcterms:W3CDTF">2015-08-07T14:31:51Z</dcterms:modified>
</cp:coreProperties>
</file>