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388" r:id="rId3"/>
    <p:sldId id="521" r:id="rId4"/>
    <p:sldId id="523" r:id="rId5"/>
    <p:sldId id="522" r:id="rId6"/>
    <p:sldId id="389" r:id="rId7"/>
    <p:sldId id="390" r:id="rId8"/>
    <p:sldId id="392" r:id="rId9"/>
    <p:sldId id="393" r:id="rId10"/>
    <p:sldId id="394" r:id="rId11"/>
    <p:sldId id="397" r:id="rId12"/>
    <p:sldId id="395" r:id="rId13"/>
    <p:sldId id="520" r:id="rId14"/>
    <p:sldId id="516" r:id="rId15"/>
    <p:sldId id="400" r:id="rId16"/>
    <p:sldId id="401" r:id="rId17"/>
    <p:sldId id="513" r:id="rId18"/>
    <p:sldId id="404" r:id="rId19"/>
    <p:sldId id="512" r:id="rId20"/>
    <p:sldId id="511" r:id="rId21"/>
    <p:sldId id="403" r:id="rId22"/>
    <p:sldId id="514" r:id="rId23"/>
    <p:sldId id="524" r:id="rId24"/>
    <p:sldId id="407" r:id="rId25"/>
    <p:sldId id="515" r:id="rId26"/>
    <p:sldId id="366" r:id="rId27"/>
    <p:sldId id="40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1" autoAdjust="0"/>
  </p:normalViewPr>
  <p:slideViewPr>
    <p:cSldViewPr snapToGrid="0" snapToObjects="1">
      <p:cViewPr varScale="1">
        <p:scale>
          <a:sx n="68" d="100"/>
          <a:sy n="68" d="100"/>
        </p:scale>
        <p:origin x="-1704" y="-104"/>
      </p:cViewPr>
      <p:guideLst>
        <p:guide orient="horz" pos="4111"/>
        <p:guide pos="1388"/>
        <p:guide pos="389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Reality Friday – welcome to any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98283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 on Your</a:t>
            </a:r>
            <a:r>
              <a:rPr lang="en-US" baseline="0" dirty="0" smtClean="0"/>
              <a:t> </a:t>
            </a:r>
            <a:r>
              <a:rPr lang="en-US" dirty="0" smtClean="0"/>
              <a:t>Team Mat – teens go and stand on the colour mat they have </a:t>
            </a:r>
            <a:r>
              <a:rPr lang="en-US" dirty="0" smtClean="0"/>
              <a:t>chosen.</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someone to get fire – each group sends a representative to the stage where they light their fire (</a:t>
            </a:r>
            <a:r>
              <a:rPr lang="en-US" dirty="0" err="1" smtClean="0"/>
              <a:t>ie</a:t>
            </a:r>
            <a:r>
              <a:rPr lang="en-US" dirty="0" smtClean="0"/>
              <a:t>. Turn on the electric light placed on colored</a:t>
            </a:r>
            <a:r>
              <a:rPr lang="en-US" baseline="0" dirty="0" smtClean="0"/>
              <a:t> material)</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Explains the Rules:</a:t>
            </a:r>
          </a:p>
          <a:p>
            <a:r>
              <a:rPr lang="en-US" dirty="0" smtClean="0"/>
              <a:t>There will be four challenges where you will compete against each</a:t>
            </a:r>
            <a:r>
              <a:rPr lang="en-US" baseline="0" dirty="0" smtClean="0"/>
              <a:t> other.</a:t>
            </a:r>
          </a:p>
          <a:p>
            <a:r>
              <a:rPr lang="en-US" dirty="0" smtClean="0"/>
              <a:t>Your team points will</a:t>
            </a:r>
            <a:r>
              <a:rPr lang="en-US" baseline="0" dirty="0" smtClean="0"/>
              <a:t> be recorded on the blackboard.</a:t>
            </a:r>
          </a:p>
          <a:p>
            <a:r>
              <a:rPr lang="en-US" baseline="0" dirty="0" smtClean="0"/>
              <a:t>The team flag must always be flown by a team members.</a:t>
            </a:r>
          </a:p>
          <a:p>
            <a:r>
              <a:rPr lang="en-US" dirty="0" smtClean="0"/>
              <a:t>The Winners Idol is give to the group that wins each challenge.</a:t>
            </a:r>
          </a:p>
          <a:p>
            <a:r>
              <a:rPr lang="en-US" dirty="0" smtClean="0"/>
              <a:t>The Winners Idol is returned to Jeff at the start of each new challenge. </a:t>
            </a:r>
          </a:p>
          <a:p>
            <a:r>
              <a:rPr lang="en-US" dirty="0" smtClean="0"/>
              <a:t>The Winner at the end of the night</a:t>
            </a:r>
            <a:r>
              <a:rPr lang="en-US" baseline="0" dirty="0" smtClean="0"/>
              <a:t> will be </a:t>
            </a:r>
            <a:r>
              <a:rPr lang="en-US" dirty="0" smtClean="0"/>
              <a:t>rewarded.</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#1: Blindfold Treasure Hunt. Two members of the tribe are tied to each other at the waist and blindfolded and the rest of the tribe has to direct them</a:t>
            </a:r>
            <a:r>
              <a:rPr lang="en-US" baseline="0" dirty="0" smtClean="0"/>
              <a:t> to find four items (placed in groups around the room): Polystyrene Cups, Snooker Balls, Empty Milk Bottles, Apples. Tribes are awarded points based on the order in which they finish the event – up to a maximum of 5 minutes (or a minute or two after the first tribe finishes)</a:t>
            </a:r>
            <a:r>
              <a:rPr lang="en-US" baseline="0" dirty="0" smtClean="0"/>
              <a:t>. At </a:t>
            </a:r>
            <a:r>
              <a:rPr lang="en-US" baseline="0" dirty="0" smtClean="0"/>
              <a:t>end of activity – all obstacle course stuff must be removed for the next challenge.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#2: Bean Bag</a:t>
            </a:r>
            <a:r>
              <a:rPr lang="en-US" baseline="0" dirty="0" smtClean="0"/>
              <a:t> Toss</a:t>
            </a:r>
            <a:r>
              <a:rPr lang="en-US" dirty="0" smtClean="0"/>
              <a:t>. Members</a:t>
            </a:r>
            <a:r>
              <a:rPr lang="en-US" baseline="0" dirty="0" smtClean="0"/>
              <a:t> of the tribe take turns to thrown (and retrieve) their bean bag onto a chair positioned 10 meters away from them. It is a timed event where leaders will count how many bags land on the chair in the 5 minutes allowed</a:t>
            </a:r>
            <a:r>
              <a:rPr lang="en-US" baseline="0" dirty="0" smtClean="0"/>
              <a:t>. Tribe </a:t>
            </a:r>
            <a:r>
              <a:rPr lang="en-US" baseline="0" dirty="0" smtClean="0"/>
              <a:t>Contestant wears the blindfold as a scarf!</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#3: Big Hoop Thread. Members</a:t>
            </a:r>
            <a:r>
              <a:rPr lang="en-US" baseline="0" dirty="0" smtClean="0"/>
              <a:t> of the tribe have to join hands and climb through a hula hoop without letting go of their hands. The tribe has to start again if anyone lets go.</a:t>
            </a:r>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Challenge #4: Cup Smack Down. Each tribe</a:t>
            </a:r>
            <a:r>
              <a:rPr lang="en-US" baseline="0" dirty="0" smtClean="0"/>
              <a:t> sends one m</a:t>
            </a:r>
            <a:r>
              <a:rPr lang="en-US" dirty="0" smtClean="0"/>
              <a:t>embers</a:t>
            </a:r>
            <a:r>
              <a:rPr lang="en-US" baseline="0" dirty="0" smtClean="0"/>
              <a:t> to compete. They are given a plastic plate and a polystyrene cup to place on top of the plate. They have to hold the plate (not touching the cup at all) and protect their cup from hitting the ground while trying to knock all the other group members cups to the ground. The top 3 tribes will be given points – 3, 5 and 10 points respectively</a:t>
            </a:r>
            <a:r>
              <a:rPr lang="en-US" baseline="0" dirty="0" smtClean="0"/>
              <a:t>. Tribe </a:t>
            </a:r>
            <a:r>
              <a:rPr lang="en-US" baseline="0" dirty="0" smtClean="0"/>
              <a:t>Contestant wears the blindfold as a scarf!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winning tribe is announced</a:t>
            </a:r>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losing tribes lights are switched off – the MC does the switch off!</a:t>
            </a:r>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winning tribe is invited to Tribal Council set up on Stage. Jeff congratulates the winning tribe – but says it is time to vote to decide who in the winning team is the Ultimate Survivor. You are each going to get a piece of paper and you must write down the name of the person from your tribe you feel is most deserving of the title of Ultimate Survivor!</a:t>
            </a:r>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Pre-Event Video:</a:t>
            </a:r>
            <a:r>
              <a:rPr lang="en-US" b="1" dirty="0" smtClean="0"/>
              <a:t> </a:t>
            </a:r>
            <a:r>
              <a:rPr lang="en-US" b="0" dirty="0" smtClean="0">
                <a:effectLst/>
              </a:rPr>
              <a:t>All Survivor Intros: Seasons 1-27.</a:t>
            </a:r>
            <a:r>
              <a:rPr lang="en-US" b="0" baseline="0" dirty="0" smtClean="0">
                <a:effectLst/>
              </a:rPr>
              <a:t> </a:t>
            </a:r>
            <a:r>
              <a:rPr lang="en-US" sz="1200" dirty="0" smtClean="0">
                <a:solidFill>
                  <a:srgbClr val="FFFFFF"/>
                </a:solidFill>
                <a:effectLst>
                  <a:glow rad="88900">
                    <a:schemeClr val="tx1">
                      <a:alpha val="75000"/>
                    </a:schemeClr>
                  </a:glow>
                </a:effectLst>
                <a:latin typeface="Survivant"/>
              </a:rPr>
              <a:t>Get it on YouTube at: https://</a:t>
            </a:r>
            <a:r>
              <a:rPr lang="en-US" sz="1200" dirty="0" err="1" smtClean="0">
                <a:solidFill>
                  <a:srgbClr val="FFFFFF"/>
                </a:solidFill>
                <a:effectLst>
                  <a:glow rad="88900">
                    <a:schemeClr val="tx1">
                      <a:alpha val="75000"/>
                    </a:schemeClr>
                  </a:glow>
                </a:effectLst>
                <a:latin typeface="Survivant"/>
              </a:rPr>
              <a:t>www.youtube.com</a:t>
            </a:r>
            <a:r>
              <a:rPr lang="en-US" sz="1200" dirty="0" smtClean="0">
                <a:solidFill>
                  <a:srgbClr val="FFFFFF"/>
                </a:solidFill>
                <a:effectLst>
                  <a:glow rad="88900">
                    <a:schemeClr val="tx1">
                      <a:alpha val="75000"/>
                    </a:schemeClr>
                  </a:glow>
                </a:effectLst>
                <a:latin typeface="Survivant"/>
              </a:rPr>
              <a:t>/</a:t>
            </a:r>
            <a:r>
              <a:rPr lang="en-US" sz="1200" dirty="0" err="1" smtClean="0">
                <a:solidFill>
                  <a:srgbClr val="FFFFFF"/>
                </a:solidFill>
                <a:effectLst>
                  <a:glow rad="88900">
                    <a:schemeClr val="tx1">
                      <a:alpha val="75000"/>
                    </a:schemeClr>
                  </a:glow>
                </a:effectLst>
                <a:latin typeface="Survivant"/>
              </a:rPr>
              <a:t>watch?v</a:t>
            </a:r>
            <a:r>
              <a:rPr lang="en-US" sz="1200" dirty="0" smtClean="0">
                <a:solidFill>
                  <a:srgbClr val="FFFFFF"/>
                </a:solidFill>
                <a:effectLst>
                  <a:glow rad="88900">
                    <a:schemeClr val="tx1">
                      <a:alpha val="75000"/>
                    </a:schemeClr>
                  </a:glow>
                </a:effectLst>
                <a:latin typeface="Survivant"/>
              </a:rPr>
              <a:t>=dU9W8XhrMYo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effectLst>
                  <a:glow rad="88900">
                    <a:schemeClr val="tx1">
                      <a:alpha val="75000"/>
                    </a:schemeClr>
                  </a:glow>
                </a:effectLst>
                <a:latin typeface="Survivant"/>
              </a:rPr>
              <a:t>Video Length</a:t>
            </a:r>
            <a:r>
              <a:rPr lang="en-US" sz="1200" smtClean="0">
                <a:solidFill>
                  <a:srgbClr val="FFFFFF"/>
                </a:solidFill>
                <a:effectLst>
                  <a:glow rad="88900">
                    <a:schemeClr val="tx1">
                      <a:alpha val="75000"/>
                    </a:schemeClr>
                  </a:glow>
                </a:effectLst>
                <a:latin typeface="Survivant"/>
              </a:rPr>
              <a:t>: 29 minutes</a:t>
            </a:r>
            <a:endParaRPr lang="en-US" sz="1200" dirty="0" smtClean="0">
              <a:solidFill>
                <a:srgbClr val="FFFFFF"/>
              </a:solidFill>
              <a:effectLst>
                <a:glow rad="88900">
                  <a:schemeClr val="tx1">
                    <a:alpha val="75000"/>
                  </a:schemeClr>
                </a:glow>
              </a:effectLst>
              <a:latin typeface="Survivant"/>
            </a:endParaRP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98283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first, let me introduce you to the members of our Jury – who will each also be voting tonight – can one members from each of the losing tribes come forward and take a seat on the jury bench.</a:t>
            </a:r>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7BCC229-4EE8-3F45-B444-049F6EAD599B}" type="slidenum">
              <a:rPr lang="en-US">
                <a:solidFill>
                  <a:prstClr val="black"/>
                </a:solidFill>
                <a:latin typeface="Calibri" charset="0"/>
              </a:rPr>
              <a:pPr eaLnBrk="1" hangingPunct="1"/>
              <a:t>21</a:t>
            </a:fld>
            <a:endParaRPr lang="en-US">
              <a:solidFill>
                <a:prstClr val="black"/>
              </a:solidFill>
              <a:latin typeface="Calibri" charset="0"/>
            </a:endParaRPr>
          </a:p>
        </p:txBody>
      </p:sp>
      <p:sp>
        <p:nvSpPr>
          <p:cNvPr id="11571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571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r>
              <a:rPr lang="en-US" baseline="0" dirty="0" smtClean="0"/>
              <a:t>Jeff says: “It is…Time to Vote!” </a:t>
            </a:r>
          </a:p>
          <a:p>
            <a:r>
              <a:rPr lang="en-US" baseline="0" dirty="0" smtClean="0"/>
              <a:t>The Offering Box is placed on a stand in the middle of the room and each person has to walk to it and cast their vote.</a:t>
            </a:r>
          </a:p>
          <a:p>
            <a:r>
              <a:rPr lang="en-US" baseline="0" dirty="0" smtClean="0"/>
              <a:t>Jeff says: “I am going to count the votes”</a:t>
            </a:r>
          </a:p>
          <a:p>
            <a:endParaRPr lang="en-US" dirty="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Ultimate Survivor is announced and rewarded.</a:t>
            </a:r>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Small Group Time</a:t>
            </a:r>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Small Group Questions: </a:t>
            </a:r>
          </a:p>
          <a:p>
            <a:r>
              <a:rPr lang="en-US" baseline="0" dirty="0" smtClean="0"/>
              <a:t>1. What is it about shows like Survivor that cause people to show their true selves?</a:t>
            </a:r>
          </a:p>
          <a:p>
            <a:r>
              <a:rPr lang="en-US" baseline="0" dirty="0" smtClean="0"/>
              <a:t>2. Where did the real you come out tonight?</a:t>
            </a:r>
          </a:p>
          <a:p>
            <a:r>
              <a:rPr lang="en-US" baseline="0" dirty="0" smtClean="0"/>
              <a:t>3. In what ways do you think God wants us to be real?</a:t>
            </a:r>
          </a:p>
          <a:p>
            <a:r>
              <a:rPr lang="en-US" baseline="0" dirty="0" smtClean="0"/>
              <a:t>4. Pray for each other to become transparent with people and God.</a:t>
            </a:r>
          </a:p>
          <a:p>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Utopia Night!</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Refreshments</a:t>
            </a:r>
            <a:endParaRPr lang="en-US" baseline="0"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Pre-Event Video: </a:t>
            </a:r>
            <a:r>
              <a:rPr lang="en-US" sz="1200" dirty="0" smtClean="0">
                <a:solidFill>
                  <a:srgbClr val="FFFFFF"/>
                </a:solidFill>
                <a:effectLst>
                  <a:glow rad="88900">
                    <a:schemeClr val="tx1">
                      <a:alpha val="75000"/>
                    </a:schemeClr>
                  </a:glow>
                </a:effectLst>
                <a:latin typeface="Survivant"/>
              </a:rPr>
              <a:t>The top ten survivors of all time. Get it on YouTube at: https://</a:t>
            </a:r>
            <a:r>
              <a:rPr lang="en-US" sz="1200" dirty="0" err="1" smtClean="0">
                <a:solidFill>
                  <a:srgbClr val="FFFFFF"/>
                </a:solidFill>
                <a:effectLst>
                  <a:glow rad="88900">
                    <a:schemeClr val="tx1">
                      <a:alpha val="75000"/>
                    </a:schemeClr>
                  </a:glow>
                </a:effectLst>
                <a:latin typeface="Survivant"/>
              </a:rPr>
              <a:t>www.youtube.com</a:t>
            </a:r>
            <a:r>
              <a:rPr lang="en-US" sz="1200" dirty="0" smtClean="0">
                <a:solidFill>
                  <a:srgbClr val="FFFFFF"/>
                </a:solidFill>
                <a:effectLst>
                  <a:glow rad="88900">
                    <a:schemeClr val="tx1">
                      <a:alpha val="75000"/>
                    </a:schemeClr>
                  </a:glow>
                </a:effectLst>
                <a:latin typeface="Survivant"/>
              </a:rPr>
              <a:t>/</a:t>
            </a:r>
            <a:r>
              <a:rPr lang="en-US" sz="1200" dirty="0" err="1" smtClean="0">
                <a:solidFill>
                  <a:srgbClr val="FFFFFF"/>
                </a:solidFill>
                <a:effectLst>
                  <a:glow rad="88900">
                    <a:schemeClr val="tx1">
                      <a:alpha val="75000"/>
                    </a:schemeClr>
                  </a:glow>
                </a:effectLst>
                <a:latin typeface="Survivant"/>
              </a:rPr>
              <a:t>watch?v</a:t>
            </a:r>
            <a:r>
              <a:rPr lang="en-US" sz="1200" dirty="0" smtClean="0">
                <a:solidFill>
                  <a:srgbClr val="FFFFFF"/>
                </a:solidFill>
                <a:effectLst>
                  <a:glow rad="88900">
                    <a:schemeClr val="tx1">
                      <a:alpha val="75000"/>
                    </a:schemeClr>
                  </a:glow>
                </a:effectLst>
                <a:latin typeface="Survivant"/>
              </a:rPr>
              <a:t>=</a:t>
            </a:r>
            <a:r>
              <a:rPr lang="en-US" sz="1200" dirty="0" err="1" smtClean="0">
                <a:solidFill>
                  <a:srgbClr val="FFFFFF"/>
                </a:solidFill>
                <a:effectLst>
                  <a:glow rad="88900">
                    <a:schemeClr val="tx1">
                      <a:alpha val="75000"/>
                    </a:schemeClr>
                  </a:glow>
                </a:effectLst>
                <a:latin typeface="Survivant"/>
              </a:rPr>
              <a:t>hmFdtRVFkRY</a:t>
            </a:r>
            <a:endParaRPr lang="en-US" sz="1200" dirty="0" smtClean="0">
              <a:solidFill>
                <a:srgbClr val="FFFFFF"/>
              </a:solidFill>
              <a:effectLst>
                <a:glow rad="88900">
                  <a:schemeClr val="tx1">
                    <a:alpha val="75000"/>
                  </a:schemeClr>
                </a:glow>
              </a:effectLst>
              <a:latin typeface="Survivan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smtClean="0">
                <a:solidFill>
                  <a:srgbClr val="FFFFFF"/>
                </a:solidFill>
                <a:effectLst>
                  <a:glow rad="88900">
                    <a:schemeClr val="tx1">
                      <a:alpha val="75000"/>
                    </a:schemeClr>
                  </a:glow>
                </a:effectLst>
                <a:latin typeface="Survivant"/>
              </a:rPr>
              <a:t>Video Length</a:t>
            </a:r>
            <a:r>
              <a:rPr lang="en-US" sz="1200" dirty="0" smtClean="0">
                <a:solidFill>
                  <a:srgbClr val="FFFFFF"/>
                </a:solidFill>
                <a:effectLst>
                  <a:glow rad="88900">
                    <a:schemeClr val="tx1">
                      <a:alpha val="75000"/>
                    </a:schemeClr>
                  </a:glow>
                </a:effectLst>
                <a:latin typeface="Survivant"/>
              </a:rPr>
              <a:t>: 3:30 minutes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98283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Reality Friday – welcome to any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98283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Survivor Night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Survivor:</a:t>
            </a:r>
            <a:r>
              <a:rPr lang="en-US" baseline="0" dirty="0" smtClean="0"/>
              <a:t> Redemption Island Opening Credits. Get it on YouTube at: https://</a:t>
            </a:r>
            <a:r>
              <a:rPr lang="en-US" baseline="0" dirty="0" err="1" smtClean="0"/>
              <a:t>www.youtube.com</a:t>
            </a:r>
            <a:r>
              <a:rPr lang="en-US" baseline="0" dirty="0" smtClean="0"/>
              <a:t>/</a:t>
            </a:r>
            <a:r>
              <a:rPr lang="en-US" baseline="0" dirty="0" err="1" smtClean="0"/>
              <a:t>watch?v</a:t>
            </a:r>
            <a:r>
              <a:rPr lang="en-US" baseline="0" dirty="0" smtClean="0"/>
              <a:t>=3sJ-HppLx2U</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by “Jeff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for Tribes – each person chooses a piece of </a:t>
            </a:r>
            <a:r>
              <a:rPr lang="en-US" dirty="0" err="1" smtClean="0"/>
              <a:t>coloured</a:t>
            </a:r>
            <a:r>
              <a:rPr lang="en-US" dirty="0" smtClean="0"/>
              <a:t> cloth from a container and that is their team for the night.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4735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Tribe Name (and maybe a war cry) and write it on your tribe </a:t>
            </a:r>
            <a:r>
              <a:rPr lang="en-US" dirty="0" smtClean="0"/>
              <a:t>flag. (</a:t>
            </a:r>
            <a:r>
              <a:rPr lang="en-US" dirty="0" smtClean="0"/>
              <a:t>During this activity – leaders</a:t>
            </a:r>
            <a:r>
              <a:rPr lang="en-US" baseline="0" dirty="0" smtClean="0"/>
              <a:t> will set up the obstacle course)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47352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14/10/21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14/10/21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14/10/21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14/10/21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14/10/21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14/10/21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14/10/21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14/10/21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14/10/21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14/10/21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14/10/21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14/10/21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17842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90066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523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549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11716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18935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9594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958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8287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6068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0460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0009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90205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5938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82753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66981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54534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7182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28960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71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3637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25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75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18150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697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99955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2736</TotalTime>
  <Words>919</Words>
  <Application>Microsoft Macintosh PowerPoint</Application>
  <PresentationFormat>On-screen Show (4:3)</PresentationFormat>
  <Paragraphs>66</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215</cp:revision>
  <dcterms:created xsi:type="dcterms:W3CDTF">2014-06-20T13:14:19Z</dcterms:created>
  <dcterms:modified xsi:type="dcterms:W3CDTF">2014-10-21T19:57:36Z</dcterms:modified>
</cp:coreProperties>
</file>