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87" r:id="rId2"/>
    <p:sldId id="337" r:id="rId3"/>
    <p:sldId id="338" r:id="rId4"/>
    <p:sldId id="339" r:id="rId5"/>
    <p:sldId id="340" r:id="rId6"/>
    <p:sldId id="336" r:id="rId7"/>
    <p:sldId id="341" r:id="rId8"/>
    <p:sldId id="256" r:id="rId9"/>
    <p:sldId id="342" r:id="rId10"/>
    <p:sldId id="382" r:id="rId11"/>
    <p:sldId id="383" r:id="rId12"/>
    <p:sldId id="344" r:id="rId13"/>
    <p:sldId id="345" r:id="rId14"/>
    <p:sldId id="346" r:id="rId15"/>
    <p:sldId id="384" r:id="rId16"/>
    <p:sldId id="347" r:id="rId17"/>
    <p:sldId id="348"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49" r:id="rId31"/>
    <p:sldId id="379" r:id="rId32"/>
    <p:sldId id="380" r:id="rId33"/>
    <p:sldId id="350" r:id="rId34"/>
    <p:sldId id="381" r:id="rId35"/>
    <p:sldId id="351" r:id="rId36"/>
    <p:sldId id="352" r:id="rId37"/>
    <p:sldId id="386" r:id="rId38"/>
    <p:sldId id="353" r:id="rId39"/>
    <p:sldId id="385" r:id="rId40"/>
    <p:sldId id="38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85" autoAdjust="0"/>
  </p:normalViewPr>
  <p:slideViewPr>
    <p:cSldViewPr snapToGrid="0" snapToObjects="1">
      <p:cViewPr varScale="1">
        <p:scale>
          <a:sx n="86" d="100"/>
          <a:sy n="86" d="100"/>
        </p:scale>
        <p:origin x="-504" y="-104"/>
      </p:cViewPr>
      <p:guideLst>
        <p:guide orient="horz" pos="2160"/>
        <p:guide pos="295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F2362-BF05-FB44-A469-6C3A22C16A43}" type="datetimeFigureOut">
              <a:rPr lang="en-US" smtClean="0"/>
              <a:t>16/07/04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B97D2-FD4A-7A41-8033-11403FF52EB0}" type="slidenum">
              <a:rPr lang="en-US" smtClean="0"/>
              <a:t>‹#›</a:t>
            </a:fld>
            <a:endParaRPr lang="en-US"/>
          </a:p>
        </p:txBody>
      </p:sp>
    </p:spTree>
    <p:extLst>
      <p:ext uri="{BB962C8B-B14F-4D97-AF65-F5344CB8AC3E}">
        <p14:creationId xmlns:p14="http://schemas.microsoft.com/office/powerpoint/2010/main" val="3291844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2B97D2-FD4A-7A41-8033-11403FF52EB0}" type="slidenum">
              <a:rPr lang="en-US" smtClean="0"/>
              <a:t>1</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of how I share prayer needs with our adult leaders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A32B97D2-FD4A-7A41-8033-11403FF52EB0}" type="slidenum">
              <a:rPr lang="en-US" smtClean="0"/>
              <a:t>10</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Teens praying before a Friday night event.</a:t>
            </a:r>
            <a:endParaRPr lang="en-US" dirty="0"/>
          </a:p>
        </p:txBody>
      </p:sp>
      <p:sp>
        <p:nvSpPr>
          <p:cNvPr id="4" name="Slide Number Placeholder 3"/>
          <p:cNvSpPr>
            <a:spLocks noGrp="1"/>
          </p:cNvSpPr>
          <p:nvPr>
            <p:ph type="sldNum" sz="quarter" idx="10"/>
          </p:nvPr>
        </p:nvSpPr>
        <p:spPr/>
        <p:txBody>
          <a:bodyPr/>
          <a:lstStyle/>
          <a:p>
            <a:fld id="{A32B97D2-FD4A-7A41-8033-11403FF52EB0}" type="slidenum">
              <a:rPr lang="en-US" smtClean="0"/>
              <a:t>11</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 Shape Curriculum:</a:t>
            </a:r>
            <a:r>
              <a:rPr lang="en-US" sz="1200" kern="1200" dirty="0" smtClean="0">
                <a:solidFill>
                  <a:schemeClr val="tx1"/>
                </a:solidFill>
                <a:effectLst/>
                <a:latin typeface="+mn-lt"/>
                <a:ea typeface="+mn-ea"/>
                <a:cs typeface="+mn-cs"/>
              </a:rPr>
              <a:t> Watch curriculum over the year(s) to ensure each intervention (series) builds on the previous and is </a:t>
            </a:r>
            <a:r>
              <a:rPr lang="en-US" sz="1200" kern="1200" dirty="0" err="1" smtClean="0">
                <a:solidFill>
                  <a:schemeClr val="tx1"/>
                </a:solidFill>
                <a:effectLst/>
                <a:latin typeface="+mn-lt"/>
                <a:ea typeface="+mn-ea"/>
                <a:cs typeface="+mn-cs"/>
              </a:rPr>
              <a:t>wholistic</a:t>
            </a:r>
            <a:r>
              <a:rPr lang="en-US" sz="1200" kern="1200" dirty="0" smtClean="0">
                <a:solidFill>
                  <a:schemeClr val="tx1"/>
                </a:solidFill>
                <a:effectLst/>
                <a:latin typeface="+mn-lt"/>
                <a:ea typeface="+mn-ea"/>
                <a:cs typeface="+mn-cs"/>
              </a:rPr>
              <a:t>. Create sermon series that over the course of a year cover a wide range of topics to ensure teens are given the knowledge and tools to grow.</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2B97D2-FD4A-7A41-8033-11403FF52EB0}" type="slidenum">
              <a:rPr lang="en-US" smtClean="0"/>
              <a:t>12</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Align Events: </a:t>
            </a:r>
            <a:r>
              <a:rPr lang="en-US" sz="1200" kern="1200" dirty="0" smtClean="0">
                <a:solidFill>
                  <a:schemeClr val="tx1"/>
                </a:solidFill>
                <a:effectLst/>
                <a:latin typeface="+mn-lt"/>
                <a:ea typeface="+mn-ea"/>
                <a:cs typeface="+mn-cs"/>
              </a:rPr>
              <a:t>Design ministry events to facilitate growth – each element of our ministry should connect to another and lead teens somewhere. For example, a Friday night event may have as it’s focus Engaging teens and leading them into a relationship with Jesus, while Sunday mornings may focus on Establishing teens and growing them in the faith, and you meet bi-weekly or monthly with the aim of Equipping teens for leadership in the group but then make sure that they are Empowered to serve using their spiritual gifts on Friday night (maybe by running small groups) or on Sunday mornings (maybe by doing the welcome, announcements, offering messages or even preaching occasionally).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13</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4. Track Growth:</a:t>
            </a:r>
            <a:r>
              <a:rPr lang="en-US" sz="1200" kern="1200" dirty="0" smtClean="0">
                <a:solidFill>
                  <a:schemeClr val="tx1"/>
                </a:solidFill>
                <a:effectLst/>
                <a:latin typeface="+mn-lt"/>
                <a:ea typeface="+mn-ea"/>
                <a:cs typeface="+mn-cs"/>
              </a:rPr>
              <a:t> Focus on each level of spiritual commitment and move people through the levels: Lost, Believer, Worker, Disciplemaker.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14</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Tool: Consider using a Spreadsheet to track their growth through the levels of spiritual commitment.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15</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Keep Attendance:</a:t>
            </a:r>
            <a:r>
              <a:rPr lang="en-US" sz="1200" kern="1200" dirty="0" smtClean="0">
                <a:solidFill>
                  <a:schemeClr val="tx1"/>
                </a:solidFill>
                <a:effectLst/>
                <a:latin typeface="+mn-lt"/>
                <a:ea typeface="+mn-ea"/>
                <a:cs typeface="+mn-cs"/>
              </a:rPr>
              <a:t> Keep a record of attendance at events – maybe even record where individual teens are attending – this will help you follow up with teens who don’t attend and be sure to take quick action when someone misses a week or two to find out what is going on in their lives.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16</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6. Manage Transitions:</a:t>
            </a:r>
            <a:r>
              <a:rPr lang="en-US" sz="1200" kern="1200" dirty="0" smtClean="0">
                <a:solidFill>
                  <a:schemeClr val="tx1"/>
                </a:solidFill>
                <a:effectLst/>
                <a:latin typeface="+mn-lt"/>
                <a:ea typeface="+mn-ea"/>
                <a:cs typeface="+mn-cs"/>
              </a:rPr>
              <a:t> Watch entrance into and out of high school ministry – ensure that pre-teens move up before they finish primary school (</a:t>
            </a:r>
            <a:r>
              <a:rPr lang="en-US" sz="1200" kern="1200" dirty="0" err="1" smtClean="0">
                <a:solidFill>
                  <a:schemeClr val="tx1"/>
                </a:solidFill>
                <a:effectLst/>
                <a:latin typeface="+mn-lt"/>
                <a:ea typeface="+mn-ea"/>
                <a:cs typeface="+mn-cs"/>
              </a:rPr>
              <a:t>ie</a:t>
            </a:r>
            <a:r>
              <a:rPr lang="en-US" sz="1200" kern="1200" dirty="0" smtClean="0">
                <a:solidFill>
                  <a:schemeClr val="tx1"/>
                </a:solidFill>
                <a:effectLst/>
                <a:latin typeface="+mn-lt"/>
                <a:ea typeface="+mn-ea"/>
                <a:cs typeface="+mn-cs"/>
              </a:rPr>
              <a:t>. In the third or fourth terms of their final year at primary school) and then have a matric farewell to </a:t>
            </a:r>
            <a:r>
              <a:rPr lang="en-US" sz="1200" kern="1200" dirty="0" err="1" smtClean="0">
                <a:solidFill>
                  <a:schemeClr val="tx1"/>
                </a:solidFill>
                <a:effectLst/>
                <a:latin typeface="+mn-lt"/>
                <a:ea typeface="+mn-ea"/>
                <a:cs typeface="+mn-cs"/>
              </a:rPr>
              <a:t>honour</a:t>
            </a:r>
            <a:r>
              <a:rPr lang="en-US" sz="1200" kern="1200" dirty="0" smtClean="0">
                <a:solidFill>
                  <a:schemeClr val="tx1"/>
                </a:solidFill>
                <a:effectLst/>
                <a:latin typeface="+mn-lt"/>
                <a:ea typeface="+mn-ea"/>
                <a:cs typeface="+mn-cs"/>
              </a:rPr>
              <a:t> the teens who are finishing their school career and connect them to campus leaders or ensure they are plugged into the wider congregation before transition from the youth ministry.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Manage Transitions</a:t>
            </a:r>
            <a:r>
              <a:rPr lang="en-US" sz="1200" kern="1200" dirty="0" smtClean="0">
                <a:solidFill>
                  <a:schemeClr val="tx1"/>
                </a:solidFill>
                <a:effectLst/>
                <a:latin typeface="+mn-lt"/>
                <a:ea typeface="+mn-ea"/>
                <a:cs typeface="+mn-cs"/>
              </a:rPr>
              <a:t>. How do we manage transitions into high school ministry from kids ministry and from high school ministry into the wider church or campus and careers? There are all sorts of dangers lurking around this two times of transition!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transition into High School ministry we do the following: </a:t>
            </a:r>
            <a:r>
              <a:rPr lang="en-US" sz="1200" b="1" kern="1200" dirty="0" smtClean="0">
                <a:solidFill>
                  <a:schemeClr val="tx1"/>
                </a:solidFill>
                <a:effectLst/>
                <a:latin typeface="+mn-lt"/>
                <a:ea typeface="+mn-ea"/>
                <a:cs typeface="+mn-cs"/>
              </a:rPr>
              <a:t>(1) Similar Approach</a:t>
            </a:r>
            <a:r>
              <a:rPr lang="en-US" sz="1200" kern="1200" dirty="0" smtClean="0">
                <a:solidFill>
                  <a:schemeClr val="tx1"/>
                </a:solidFill>
                <a:effectLst/>
                <a:latin typeface="+mn-lt"/>
                <a:ea typeface="+mn-ea"/>
                <a:cs typeface="+mn-cs"/>
              </a:rPr>
              <a:t> - we ensure that we work closely with the kids ministry to ensure that the approach to disciplemaking we both use has common elements so that the kids coming into the group have a sense of familiarity even though it is a transition. Even our choice of branding ourselves as His Youth has helped with the transition from His Tots to His Kids to His </a:t>
            </a:r>
            <a:r>
              <a:rPr lang="en-US" sz="1200" kern="1200" dirty="0" err="1" smtClean="0">
                <a:solidFill>
                  <a:schemeClr val="tx1"/>
                </a:solidFill>
                <a:effectLst/>
                <a:latin typeface="+mn-lt"/>
                <a:ea typeface="+mn-ea"/>
                <a:cs typeface="+mn-cs"/>
              </a:rPr>
              <a:t>Diz</a:t>
            </a:r>
            <a:r>
              <a:rPr lang="en-US" sz="1200" kern="1200" dirty="0" smtClean="0">
                <a:solidFill>
                  <a:schemeClr val="tx1"/>
                </a:solidFill>
                <a:effectLst/>
                <a:latin typeface="+mn-lt"/>
                <a:ea typeface="+mn-ea"/>
                <a:cs typeface="+mn-cs"/>
              </a:rPr>
              <a:t> to His Youth</a:t>
            </a:r>
            <a:r>
              <a:rPr lang="en-US" sz="1200" b="1" kern="1200" dirty="0" smtClean="0">
                <a:solidFill>
                  <a:schemeClr val="tx1"/>
                </a:solidFill>
                <a:effectLst/>
                <a:latin typeface="+mn-lt"/>
                <a:ea typeface="+mn-ea"/>
                <a:cs typeface="+mn-cs"/>
              </a:rPr>
              <a:t>. (2) Early Entrance</a:t>
            </a:r>
            <a:r>
              <a:rPr lang="en-US" sz="1200" kern="1200" dirty="0" smtClean="0">
                <a:solidFill>
                  <a:schemeClr val="tx1"/>
                </a:solidFill>
                <a:effectLst/>
                <a:latin typeface="+mn-lt"/>
                <a:ea typeface="+mn-ea"/>
                <a:cs typeface="+mn-cs"/>
              </a:rPr>
              <a:t> - we have moved the entrance to high school ministry earlier so pre-teens in their final year at primary school have already made the transition before they have the added challenge of going to a new school - High School. We have two intakes in the year: June and November - and we let the kids, their families and the leaders in the Kids ministry make the decision about when they are ready to transition. The welcome service includes an official handing over of the kids who are incoming by the children’s pastor and a receiving by the youth pastor. They are introduced by name to the high school group and their photos are taken at the end of the service and displayed on the wall with all the others teens by the following Sunday</a:t>
            </a:r>
            <a:r>
              <a:rPr lang="en-US" sz="1200" b="1" kern="1200" dirty="0" smtClean="0">
                <a:solidFill>
                  <a:schemeClr val="tx1"/>
                </a:solidFill>
                <a:effectLst/>
                <a:latin typeface="+mn-lt"/>
                <a:ea typeface="+mn-ea"/>
                <a:cs typeface="+mn-cs"/>
              </a:rPr>
              <a:t>. (3) Teen Helpers</a:t>
            </a:r>
            <a:r>
              <a:rPr lang="en-US" sz="1200" kern="1200" dirty="0" smtClean="0">
                <a:solidFill>
                  <a:schemeClr val="tx1"/>
                </a:solidFill>
                <a:effectLst/>
                <a:latin typeface="+mn-lt"/>
                <a:ea typeface="+mn-ea"/>
                <a:cs typeface="+mn-cs"/>
              </a:rPr>
              <a:t> - another factor ensuring a smooth transition is the number of teens who volunteer as workers in the children’s ministry - this ensures that there are people in the group that the kids known when they get there!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transition from High School ministry we do the following: </a:t>
            </a:r>
            <a:r>
              <a:rPr lang="en-US" sz="1200" b="1" kern="1200" dirty="0" smtClean="0">
                <a:solidFill>
                  <a:schemeClr val="tx1"/>
                </a:solidFill>
                <a:effectLst/>
                <a:latin typeface="+mn-lt"/>
                <a:ea typeface="+mn-ea"/>
                <a:cs typeface="+mn-cs"/>
              </a:rPr>
              <a:t>(1) Sunday Worship</a:t>
            </a:r>
            <a:r>
              <a:rPr lang="en-US" sz="1200" kern="1200" dirty="0" smtClean="0">
                <a:solidFill>
                  <a:schemeClr val="tx1"/>
                </a:solidFill>
                <a:effectLst/>
                <a:latin typeface="+mn-lt"/>
                <a:ea typeface="+mn-ea"/>
                <a:cs typeface="+mn-cs"/>
              </a:rPr>
              <a:t> - our current approach of choosing to worship together with the adult congregation in church on Sunday mornings is helping teens to identify with the wider church family and this is a part of smoothing the way for them to make the transition. We look for ways to have senior teens involved in the church service - like opening the service in prayer of doing the offering message, or serving as door greeters, ushers or offering takers</a:t>
            </a:r>
            <a:r>
              <a:rPr lang="en-US" sz="1200" b="1" kern="1200" dirty="0" smtClean="0">
                <a:solidFill>
                  <a:schemeClr val="tx1"/>
                </a:solidFill>
                <a:effectLst/>
                <a:latin typeface="+mn-lt"/>
                <a:ea typeface="+mn-ea"/>
                <a:cs typeface="+mn-cs"/>
              </a:rPr>
              <a:t>. (2) Matric Farewell</a:t>
            </a:r>
            <a:r>
              <a:rPr lang="en-US" sz="1200" kern="1200" dirty="0" smtClean="0">
                <a:solidFill>
                  <a:schemeClr val="tx1"/>
                </a:solidFill>
                <a:effectLst/>
                <a:latin typeface="+mn-lt"/>
                <a:ea typeface="+mn-ea"/>
                <a:cs typeface="+mn-cs"/>
              </a:rPr>
              <a:t> - in the third term we have a farewell event for our Matrics which helps them with the realisation that within a few months they will have exited our ministry. Having church leaders or campus ministry leaders at this event is also a key to the transition. Last year we had our senior pastoral couple, Roger and Nicola Pearce at the dinner. </a:t>
            </a:r>
            <a:r>
              <a:rPr lang="en-US" sz="1200" b="1" kern="1200" dirty="0" smtClean="0">
                <a:solidFill>
                  <a:schemeClr val="tx1"/>
                </a:solidFill>
                <a:effectLst/>
                <a:latin typeface="+mn-lt"/>
                <a:ea typeface="+mn-ea"/>
                <a:cs typeface="+mn-cs"/>
              </a:rPr>
              <a:t>(3) Early Release </a:t>
            </a:r>
            <a:r>
              <a:rPr lang="en-US" sz="1200" kern="1200" dirty="0" smtClean="0">
                <a:solidFill>
                  <a:schemeClr val="tx1"/>
                </a:solidFill>
                <a:effectLst/>
                <a:latin typeface="+mn-lt"/>
                <a:ea typeface="+mn-ea"/>
                <a:cs typeface="+mn-cs"/>
              </a:rPr>
              <a:t>- we also ensure that in the first term the leaders on our teams who are in matric are aware that they are in a transition year. They continue as leaders in the first term, and in the second term are paired up with a young teen they help to mentor into a leadership position and then in the third term they are released from all program responsibility and removed from our social media lists so they can focus on their studies and exams. </a:t>
            </a:r>
            <a:r>
              <a:rPr lang="en-US" sz="1200" b="1" kern="1200" dirty="0" smtClean="0">
                <a:solidFill>
                  <a:schemeClr val="tx1"/>
                </a:solidFill>
                <a:effectLst/>
                <a:latin typeface="+mn-lt"/>
                <a:ea typeface="+mn-ea"/>
                <a:cs typeface="+mn-cs"/>
              </a:rPr>
              <a:t>(4) Special Events</a:t>
            </a:r>
            <a:r>
              <a:rPr lang="en-US" sz="1200" kern="1200" dirty="0" smtClean="0">
                <a:solidFill>
                  <a:schemeClr val="tx1"/>
                </a:solidFill>
                <a:effectLst/>
                <a:latin typeface="+mn-lt"/>
                <a:ea typeface="+mn-ea"/>
                <a:cs typeface="+mn-cs"/>
              </a:rPr>
              <a:t> - A further help with the transition was a paintball event planned in 2015 just for Matriculants to attend - it was run by our Sunday night congregation which is one of the places where Matriculants transition to.</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17</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11480" rtl="0" eaLnBrk="1" fontAlgn="auto" latinLnBrk="0" hangingPunct="1">
              <a:lnSpc>
                <a:spcPct val="100000"/>
              </a:lnSpc>
              <a:spcBef>
                <a:spcPts val="0"/>
              </a:spcBef>
              <a:spcAft>
                <a:spcPts val="0"/>
              </a:spcAft>
              <a:buClrTx/>
              <a:buSzTx/>
              <a:buFontTx/>
              <a:buNone/>
              <a:tabLst/>
              <a:defRPr/>
            </a:pPr>
            <a:r>
              <a:rPr lang="en-US" smtClean="0"/>
              <a:t>There are all sorts of dangers lurking around this two times of transition!</a:t>
            </a:r>
          </a:p>
          <a:p>
            <a:endParaRPr lang="en-US"/>
          </a:p>
        </p:txBody>
      </p:sp>
      <p:sp>
        <p:nvSpPr>
          <p:cNvPr id="4" name="Slide Number Placeholder 3"/>
          <p:cNvSpPr>
            <a:spLocks noGrp="1"/>
          </p:cNvSpPr>
          <p:nvPr>
            <p:ph type="sldNum" sz="quarter" idx="10"/>
          </p:nvPr>
        </p:nvSpPr>
        <p:spPr/>
        <p:txBody>
          <a:bodyPr/>
          <a:lstStyle/>
          <a:p>
            <a:fld id="{144193C2-5522-E249-A44F-C623B20A76E1}" type="slidenum">
              <a:rPr lang="en-US" smtClean="0"/>
              <a:t>18</a:t>
            </a:fld>
            <a:endParaRPr lang="en-US"/>
          </a:p>
        </p:txBody>
      </p:sp>
    </p:spTree>
    <p:extLst>
      <p:ext uri="{BB962C8B-B14F-4D97-AF65-F5344CB8AC3E}">
        <p14:creationId xmlns:p14="http://schemas.microsoft.com/office/powerpoint/2010/main" val="162646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transition into High School ministry we do the following: </a:t>
            </a:r>
            <a:r>
              <a:rPr lang="en-US" b="1" baseline="0" dirty="0" smtClean="0"/>
              <a:t>(1) Similar Approach </a:t>
            </a:r>
            <a:r>
              <a:rPr lang="en-US" baseline="0" dirty="0" smtClean="0"/>
              <a:t>- we ensure that we work closely with the kids ministry to ensure that the approach to disciplemaking we both use has common elements so that the kids coming into the group have a sense of familiarity even though it is a transition. Even our choice of branding ourselves as His Youth has helped with the transition from His Tots to His Kids to His </a:t>
            </a:r>
            <a:r>
              <a:rPr lang="en-US" baseline="0" dirty="0" err="1" smtClean="0"/>
              <a:t>Diz</a:t>
            </a:r>
            <a:r>
              <a:rPr lang="en-US" baseline="0" dirty="0" smtClean="0"/>
              <a:t> to His Youth. </a:t>
            </a:r>
            <a:r>
              <a:rPr lang="en-US" b="1" baseline="0" dirty="0" smtClean="0"/>
              <a:t>(2) Early Entrance </a:t>
            </a:r>
            <a:r>
              <a:rPr lang="en-US" baseline="0" dirty="0" smtClean="0"/>
              <a:t>- we have moved the entrance to high school ministry earlier so pre-teens in their final year at primary school have already made the transition before they have the added challenge of going to a new school - High School. We have two intakes in the year: June and November - and we let the kids, their families and the leaders in the Kids ministry make the decision about when they are ready to transition. The welcome service includes an official handing over of the kids who are incoming by the children’s pastor and a receiving by the youth pastor. They are introduced by name to the high school group and their photos are taken at the end of the service and displayed on the wall with all the others teens by the following Sunday. </a:t>
            </a:r>
            <a:r>
              <a:rPr lang="en-US" b="1" baseline="0" dirty="0" smtClean="0"/>
              <a:t>(3) Teen Helpers </a:t>
            </a:r>
            <a:r>
              <a:rPr lang="en-US" baseline="0" dirty="0" smtClean="0"/>
              <a:t>- another factor ensuring a smooth transition is the number of teens who volunteer as workers in the children’s ministry - this ensures that there are people in the group that the kids known when they get there!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16106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Reading: The Parable of the Sower </a:t>
            </a:r>
            <a:r>
              <a:rPr lang="en-US" sz="1200" kern="1200" dirty="0" smtClean="0">
                <a:solidFill>
                  <a:schemeClr val="tx1"/>
                </a:solidFill>
                <a:effectLst/>
                <a:latin typeface="+mn-lt"/>
                <a:ea typeface="+mn-ea"/>
                <a:cs typeface="+mn-cs"/>
              </a:rPr>
              <a:t>(Matthew 13:1-9)</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2</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Welcome Sunday - the first service kids making the transition into His Youth</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Our teens praying for the incoming Kids.</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of our teens who serves at His Kids in her worker T-Shirt.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transition from High School ministry we do the following: </a:t>
            </a:r>
            <a:r>
              <a:rPr lang="en-US" b="1" baseline="0" dirty="0" smtClean="0"/>
              <a:t>(1) Sunday Worship </a:t>
            </a:r>
            <a:r>
              <a:rPr lang="en-US" baseline="0" dirty="0" smtClean="0"/>
              <a:t>- our current approach of choosing to worship together with the adult congregation in church on Sunday mornings is helping teens to identify with the wider church family and this is a part of smoothing the way for them to make the transition. We look for ways to have senior teens involved in the church service - like opening the service in prayer of doing the offering message, or serving as door greeters, ushers or offering takers. </a:t>
            </a:r>
            <a:r>
              <a:rPr lang="en-US" b="1" baseline="0" dirty="0" smtClean="0"/>
              <a:t>(2) Matric Farewell</a:t>
            </a:r>
            <a:r>
              <a:rPr lang="en-US" baseline="0" dirty="0" smtClean="0"/>
              <a:t> - in the third term we have a farewell event for our Matrics which helps them with the </a:t>
            </a:r>
            <a:r>
              <a:rPr lang="en-US" baseline="0" dirty="0" err="1" smtClean="0"/>
              <a:t>realisation</a:t>
            </a:r>
            <a:r>
              <a:rPr lang="en-US" baseline="0" dirty="0" smtClean="0"/>
              <a:t> that within a few months they will have exited our ministry. Having church leaders or campus ministry leaders at this event is also a key to the transition. Last year we had our senior pastoral couple, Roger and Nicola Pearce at the dinner. </a:t>
            </a:r>
            <a:r>
              <a:rPr lang="en-US" b="1" baseline="0" dirty="0" smtClean="0"/>
              <a:t>(3) Early Release</a:t>
            </a:r>
            <a:r>
              <a:rPr lang="en-US" baseline="0" dirty="0" smtClean="0"/>
              <a:t> - we also ensure that in the first term the leaders on our teams who are in matric are aware that they are in a transition year. They continue as leaders in the first term, and in the second term are paired up with a young teen they help to mentor into a leadership position and then in the third term they are released from all program responsibility and removed from our social media lists so they can focus on their studies and exams. </a:t>
            </a:r>
            <a:r>
              <a:rPr lang="en-US" b="1" baseline="0" dirty="0" smtClean="0"/>
              <a:t>(4) Special Event </a:t>
            </a:r>
            <a:r>
              <a:rPr lang="en-US" baseline="0" dirty="0" smtClean="0"/>
              <a:t>- A further help with the transition was a paintball event planned in 2015 just for Matriculants to attend - it was run by our Sunday night congregation which would be one option for Matriculants to transition into.</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161068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senior leaders, Nicola and Roger Pearce, participated</a:t>
            </a:r>
            <a:r>
              <a:rPr lang="en-US" baseline="0" dirty="0" smtClean="0"/>
              <a:t> at our farewell dinner to welcome the Matrics into the life of the church.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Teens praying for the Matriculants.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Matriculants of 2014.</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photo wall we created of our Matriculants in</a:t>
            </a:r>
            <a:r>
              <a:rPr lang="en-US" baseline="0" dirty="0" smtClean="0"/>
              <a:t> </a:t>
            </a:r>
            <a:r>
              <a:rPr lang="en-US" dirty="0" smtClean="0"/>
              <a:t>2014.</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aseline="0" dirty="0" smtClean="0"/>
              <a:t>Paintball event help in 2015 to integrate Matriculants into our Sunday evening service.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teens who participated in the Paintball experience in 2015.</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Discuss:</a:t>
            </a:r>
            <a:r>
              <a:rPr lang="en-US" sz="1200" kern="1200" dirty="0" smtClean="0">
                <a:solidFill>
                  <a:schemeClr val="tx1"/>
                </a:solidFill>
                <a:effectLst/>
                <a:latin typeface="+mn-lt"/>
                <a:ea typeface="+mn-ea"/>
                <a:cs typeface="+mn-cs"/>
              </a:rPr>
              <a:t> If this was a parable about growth in our youth ministry, what are some things that hinder growth (like the path, the rocky places or the thorns)? What would be some things that help growth (like the good soil)?</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3</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7. Involve Teens:</a:t>
            </a:r>
            <a:r>
              <a:rPr lang="en-US" sz="1200" kern="1200" dirty="0" smtClean="0">
                <a:solidFill>
                  <a:schemeClr val="tx1"/>
                </a:solidFill>
                <a:effectLst/>
                <a:latin typeface="+mn-lt"/>
                <a:ea typeface="+mn-ea"/>
                <a:cs typeface="+mn-cs"/>
              </a:rPr>
              <a:t> Continually look to pull teens into service (as soon as someone accepts Christ and they are being followed up we should work on moving them into some areas of service within the youth ministry and in time they can serve as small group leaders, leadership team members, event participants, etc.</a:t>
            </a:r>
            <a:r>
              <a:rPr lang="en-ZA" dirty="0" smtClean="0">
                <a:effectLst/>
              </a:rPr>
              <a:t>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30</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Our</a:t>
            </a:r>
            <a:r>
              <a:rPr lang="en-ZA" sz="1200" kern="1200" baseline="0" dirty="0" smtClean="0">
                <a:solidFill>
                  <a:schemeClr val="tx1"/>
                </a:solidFill>
                <a:effectLst/>
                <a:latin typeface="+mn-lt"/>
                <a:ea typeface="+mn-ea"/>
                <a:cs typeface="+mn-cs"/>
              </a:rPr>
              <a:t> teen leaders who meet once a month to plan the upcoming events and who run our events each week.</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31</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One of our matriculants actually preached a few Sundays</a:t>
            </a:r>
            <a:r>
              <a:rPr lang="en-ZA" sz="1200" kern="1200" baseline="0" dirty="0" smtClean="0">
                <a:solidFill>
                  <a:schemeClr val="tx1"/>
                </a:solidFill>
                <a:effectLst/>
                <a:latin typeface="+mn-lt"/>
                <a:ea typeface="+mn-ea"/>
                <a:cs typeface="+mn-cs"/>
              </a:rPr>
              <a:t> ago.</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32</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8. Church Involvement:</a:t>
            </a:r>
            <a:r>
              <a:rPr lang="en-US" sz="1200" kern="1200" dirty="0" smtClean="0">
                <a:solidFill>
                  <a:schemeClr val="tx1"/>
                </a:solidFill>
                <a:effectLst/>
                <a:latin typeface="+mn-lt"/>
                <a:ea typeface="+mn-ea"/>
                <a:cs typeface="+mn-cs"/>
              </a:rPr>
              <a:t> Involve teens in adult worship and other initiatives to ensure they feel a sense of belonging and grow spiritually in those contexts.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33</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one of our teens presenting an offering</a:t>
            </a:r>
            <a:r>
              <a:rPr lang="en-US" baseline="0" dirty="0" smtClean="0"/>
              <a:t> message and </a:t>
            </a:r>
            <a:r>
              <a:rPr lang="en-US" dirty="0" smtClean="0"/>
              <a:t>leading the</a:t>
            </a:r>
            <a:r>
              <a:rPr lang="en-US" baseline="0" dirty="0" smtClean="0"/>
              <a:t> congregation in the offering declaration on a Sunday morning.</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2161068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9. Kids Ministry:</a:t>
            </a:r>
            <a:r>
              <a:rPr lang="en-US" sz="1200" kern="1200" dirty="0" smtClean="0">
                <a:solidFill>
                  <a:schemeClr val="tx1"/>
                </a:solidFill>
                <a:effectLst/>
                <a:latin typeface="+mn-lt"/>
                <a:ea typeface="+mn-ea"/>
                <a:cs typeface="+mn-cs"/>
              </a:rPr>
              <a:t> Encourage teens to serve in the children’s ministry department as is a great way to ensure ongoing growth takes place in their lives.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35</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10. Facilitate Growth:</a:t>
            </a:r>
            <a:r>
              <a:rPr lang="en-US" sz="1200" kern="1200" dirty="0" smtClean="0">
                <a:solidFill>
                  <a:schemeClr val="tx1"/>
                </a:solidFill>
                <a:effectLst/>
                <a:latin typeface="+mn-lt"/>
                <a:ea typeface="+mn-ea"/>
                <a:cs typeface="+mn-cs"/>
              </a:rPr>
              <a:t> Teach and program in a way that facilitates growth. Here are some ways to do that: Preach so that life-change takes place and not just the transfer of information; Create booklets that teens can work through to help them grow spiritually, Have teens sit around tables during sermons so they are forced to engage with each other, learn from each other and feedback during the sessions; Always ask: What do we want teens to know, do and be as a result of this session/sermon/event, etc.</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36</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We currently seat</a:t>
            </a:r>
            <a:r>
              <a:rPr lang="en-US" sz="1200" b="0" kern="1200" baseline="0" dirty="0" smtClean="0">
                <a:solidFill>
                  <a:schemeClr val="tx1"/>
                </a:solidFill>
                <a:effectLst/>
                <a:latin typeface="+mn-lt"/>
                <a:ea typeface="+mn-ea"/>
                <a:cs typeface="+mn-cs"/>
              </a:rPr>
              <a:t> teens around tables so they can interact with each other and also do “stuff” during the sermons.</a:t>
            </a:r>
            <a:endParaRPr lang="en-Z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37</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11. Reward Growth:</a:t>
            </a:r>
            <a:r>
              <a:rPr lang="en-US" sz="1200" kern="1200" dirty="0" smtClean="0">
                <a:solidFill>
                  <a:schemeClr val="tx1"/>
                </a:solidFill>
                <a:effectLst/>
                <a:latin typeface="+mn-lt"/>
                <a:ea typeface="+mn-ea"/>
                <a:cs typeface="+mn-cs"/>
              </a:rPr>
              <a:t> Do things that celebrate growth in teens – this can be through words of affirmation, through gifts/gift vouchers when certain milestones are reached and through public praise of growth that is evidenced.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38</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i="1" dirty="0" smtClean="0">
                <a:solidFill>
                  <a:schemeClr val="bg1"/>
                </a:solidFill>
                <a:effectLst>
                  <a:glow rad="101600">
                    <a:schemeClr val="tx1">
                      <a:alpha val="93000"/>
                    </a:schemeClr>
                  </a:glow>
                </a:effectLst>
                <a:latin typeface="Albertus Medium"/>
                <a:cs typeface="Albertus Medium"/>
              </a:rPr>
              <a:t>Reflect: </a:t>
            </a:r>
            <a:r>
              <a:rPr lang="en-US" sz="1200" b="0" dirty="0" smtClean="0">
                <a:solidFill>
                  <a:schemeClr val="bg1"/>
                </a:solidFill>
                <a:effectLst>
                  <a:glow rad="101600">
                    <a:schemeClr val="tx1">
                      <a:alpha val="93000"/>
                    </a:schemeClr>
                  </a:glow>
                </a:effectLst>
                <a:latin typeface="Albertus Medium"/>
                <a:cs typeface="Albertus Medium"/>
              </a:rPr>
              <a:t>What do you need to do in your ministry context to sustain growth?</a:t>
            </a:r>
            <a:endParaRPr lang="en-US" sz="1200" b="0" dirty="0">
              <a:solidFill>
                <a:schemeClr val="bg1"/>
              </a:solidFill>
              <a:effectLst>
                <a:glow rad="101600">
                  <a:schemeClr val="tx1">
                    <a:alpha val="93000"/>
                  </a:schemeClr>
                </a:glow>
              </a:effectLst>
              <a:latin typeface="Albertus Medium"/>
              <a:cs typeface="Albertus Medium"/>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39</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Hurdles to Growth. </a:t>
            </a:r>
            <a:r>
              <a:rPr lang="en-US" sz="1200" kern="1200" dirty="0" smtClean="0">
                <a:solidFill>
                  <a:schemeClr val="tx1"/>
                </a:solidFill>
                <a:effectLst/>
                <a:latin typeface="+mn-lt"/>
                <a:ea typeface="+mn-ea"/>
                <a:cs typeface="+mn-cs"/>
              </a:rPr>
              <a:t>There are many things that can hinder teens from growing in their relationship with Jesus: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4</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i="1" dirty="0" smtClean="0">
                <a:solidFill>
                  <a:schemeClr val="bg1"/>
                </a:solidFill>
                <a:effectLst>
                  <a:glow rad="101600">
                    <a:schemeClr val="tx1">
                      <a:alpha val="93000"/>
                    </a:schemeClr>
                  </a:glow>
                </a:effectLst>
                <a:latin typeface="Albertus Medium"/>
                <a:cs typeface="Albertus Medium"/>
              </a:rPr>
              <a:t>Summary: </a:t>
            </a:r>
            <a:r>
              <a:rPr lang="en-US" sz="1200" b="0" i="0" dirty="0" smtClean="0">
                <a:solidFill>
                  <a:schemeClr val="bg1"/>
                </a:solidFill>
                <a:effectLst>
                  <a:glow rad="101600">
                    <a:schemeClr val="tx1">
                      <a:alpha val="93000"/>
                    </a:schemeClr>
                  </a:glow>
                </a:effectLst>
                <a:latin typeface="Albertus Medium"/>
                <a:cs typeface="Albertus Medium"/>
              </a:rPr>
              <a:t>How</a:t>
            </a:r>
            <a:r>
              <a:rPr lang="en-US" sz="1200" b="0" i="0" baseline="0" dirty="0" smtClean="0">
                <a:solidFill>
                  <a:schemeClr val="bg1"/>
                </a:solidFill>
                <a:effectLst>
                  <a:glow rad="101600">
                    <a:schemeClr val="tx1">
                      <a:alpha val="93000"/>
                    </a:schemeClr>
                  </a:glow>
                </a:effectLst>
                <a:latin typeface="Albertus Medium"/>
                <a:cs typeface="Albertus Medium"/>
              </a:rPr>
              <a:t> are you doing in these areas that will help to sustain growth in the lives of the teens that you </a:t>
            </a:r>
            <a:r>
              <a:rPr lang="en-US" sz="1200" b="0" i="0" baseline="0" smtClean="0">
                <a:solidFill>
                  <a:schemeClr val="bg1"/>
                </a:solidFill>
                <a:effectLst>
                  <a:glow rad="101600">
                    <a:schemeClr val="tx1">
                      <a:alpha val="93000"/>
                    </a:schemeClr>
                  </a:glow>
                </a:effectLst>
                <a:latin typeface="Albertus Medium"/>
                <a:cs typeface="Albertus Medium"/>
              </a:rPr>
              <a:t>are discipling?</a:t>
            </a:r>
            <a:endParaRPr lang="en-US" sz="1200" b="0" dirty="0">
              <a:solidFill>
                <a:schemeClr val="bg1"/>
              </a:solidFill>
              <a:effectLst>
                <a:glow rad="101600">
                  <a:schemeClr val="tx1">
                    <a:alpha val="93000"/>
                  </a:schemeClr>
                </a:glow>
              </a:effectLst>
              <a:latin typeface="Albertus Medium"/>
              <a:cs typeface="Albertus Medium"/>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40</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 Factors in our Ministry: Theoretical or shallow teaching, lacking of involvement, etc.</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32B97D2-FD4A-7A41-8033-11403FF52EB0}" type="slidenum">
              <a:rPr lang="en-US" smtClean="0"/>
              <a:t>5</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Issues in their Lives: Sin, habits, addictions, depression, wrong thinking, etc.</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2B97D2-FD4A-7A41-8033-11403FF52EB0}" type="slidenum">
              <a:rPr lang="en-US" smtClean="0"/>
              <a:t>6</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Challenges in their Homes: Family conflict, divorce, abuse, etc.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2B97D2-FD4A-7A41-8033-11403FF52EB0}" type="slidenum">
              <a:rPr lang="en-US" smtClean="0"/>
              <a:t>7</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Springboards to Growth: </a:t>
            </a:r>
            <a:r>
              <a:rPr lang="en-US" sz="1200" kern="1200" dirty="0" smtClean="0">
                <a:solidFill>
                  <a:schemeClr val="tx1"/>
                </a:solidFill>
                <a:effectLst/>
                <a:latin typeface="+mn-lt"/>
                <a:ea typeface="+mn-ea"/>
                <a:cs typeface="+mn-cs"/>
              </a:rPr>
              <a:t>Fortunately, there are many things that we can do to to help teens grow spiritually: </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2B97D2-FD4A-7A41-8033-11403FF52EB0}" type="slidenum">
              <a:rPr lang="en-US" smtClean="0"/>
              <a:t>8</a:t>
            </a:fld>
            <a:endParaRPr lang="en-US"/>
          </a:p>
        </p:txBody>
      </p:sp>
    </p:spTree>
    <p:extLst>
      <p:ext uri="{BB962C8B-B14F-4D97-AF65-F5344CB8AC3E}">
        <p14:creationId xmlns:p14="http://schemas.microsoft.com/office/powerpoint/2010/main" val="55914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1. Pray Strategically:</a:t>
            </a:r>
            <a:r>
              <a:rPr lang="en-US" sz="1200" kern="1200" dirty="0" smtClean="0">
                <a:solidFill>
                  <a:schemeClr val="tx1"/>
                </a:solidFill>
                <a:effectLst/>
                <a:latin typeface="+mn-lt"/>
                <a:ea typeface="+mn-ea"/>
                <a:cs typeface="+mn-cs"/>
              </a:rPr>
              <a:t> Pray personally for spiritual growth within your ministry and within teens. Get adults in the church praying, build prayer into all your gatherings – pray personally and corporately. </a:t>
            </a:r>
            <a:endParaRPr lang="en-US" dirty="0"/>
          </a:p>
        </p:txBody>
      </p:sp>
      <p:sp>
        <p:nvSpPr>
          <p:cNvPr id="4" name="Slide Number Placeholder 3"/>
          <p:cNvSpPr>
            <a:spLocks noGrp="1"/>
          </p:cNvSpPr>
          <p:nvPr>
            <p:ph type="sldNum" sz="quarter" idx="10"/>
          </p:nvPr>
        </p:nvSpPr>
        <p:spPr/>
        <p:txBody>
          <a:bodyPr/>
          <a:lstStyle/>
          <a:p>
            <a:fld id="{A32B97D2-FD4A-7A41-8033-11403FF52EB0}" type="slidenum">
              <a:rPr lang="en-US" smtClean="0"/>
              <a:t>9</a:t>
            </a:fld>
            <a:endParaRPr lang="en-US"/>
          </a:p>
        </p:txBody>
      </p:sp>
    </p:spTree>
    <p:extLst>
      <p:ext uri="{BB962C8B-B14F-4D97-AF65-F5344CB8AC3E}">
        <p14:creationId xmlns:p14="http://schemas.microsoft.com/office/powerpoint/2010/main" val="5591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9F4B69-D826-104A-AD0D-080D1F1F4E33}" type="datetimeFigureOut">
              <a:rPr lang="en-US" smtClean="0"/>
              <a:t>16/07/04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247331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F4B69-D826-104A-AD0D-080D1F1F4E33}" type="datetimeFigureOut">
              <a:rPr lang="en-US" smtClean="0"/>
              <a:t>16/07/04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70153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F4B69-D826-104A-AD0D-080D1F1F4E33}" type="datetimeFigureOut">
              <a:rPr lang="en-US" smtClean="0"/>
              <a:t>16/07/04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3941750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9F4B69-D826-104A-AD0D-080D1F1F4E33}" type="datetimeFigureOut">
              <a:rPr lang="en-US" smtClean="0"/>
              <a:t>16/07/04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16270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9F4B69-D826-104A-AD0D-080D1F1F4E33}" type="datetimeFigureOut">
              <a:rPr lang="en-US" smtClean="0"/>
              <a:t>16/07/04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295972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9F4B69-D826-104A-AD0D-080D1F1F4E33}" type="datetimeFigureOut">
              <a:rPr lang="en-US" smtClean="0"/>
              <a:t>16/07/04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336832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9F4B69-D826-104A-AD0D-080D1F1F4E33}" type="datetimeFigureOut">
              <a:rPr lang="en-US" smtClean="0"/>
              <a:t>16/07/04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90958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9F4B69-D826-104A-AD0D-080D1F1F4E33}" type="datetimeFigureOut">
              <a:rPr lang="en-US" smtClean="0"/>
              <a:t>16/07/04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48307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F4B69-D826-104A-AD0D-080D1F1F4E33}" type="datetimeFigureOut">
              <a:rPr lang="en-US" smtClean="0"/>
              <a:t>16/07/04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83967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F4B69-D826-104A-AD0D-080D1F1F4E33}" type="datetimeFigureOut">
              <a:rPr lang="en-US" smtClean="0"/>
              <a:t>16/07/04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46426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F4B69-D826-104A-AD0D-080D1F1F4E33}" type="datetimeFigureOut">
              <a:rPr lang="en-US" smtClean="0"/>
              <a:t>16/07/04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A86D5-43FE-C44A-BB5F-1564F8CCBB46}" type="slidenum">
              <a:rPr lang="en-US" smtClean="0"/>
              <a:t>‹#›</a:t>
            </a:fld>
            <a:endParaRPr lang="en-US"/>
          </a:p>
        </p:txBody>
      </p:sp>
    </p:spTree>
    <p:extLst>
      <p:ext uri="{BB962C8B-B14F-4D97-AF65-F5344CB8AC3E}">
        <p14:creationId xmlns:p14="http://schemas.microsoft.com/office/powerpoint/2010/main" val="10265379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F4B69-D826-104A-AD0D-080D1F1F4E33}" type="datetimeFigureOut">
              <a:rPr lang="en-US" smtClean="0"/>
              <a:t>16/07/04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A86D5-43FE-C44A-BB5F-1564F8CCBB46}" type="slidenum">
              <a:rPr lang="en-US" smtClean="0"/>
              <a:t>‹#›</a:t>
            </a:fld>
            <a:endParaRPr lang="en-US"/>
          </a:p>
        </p:txBody>
      </p:sp>
    </p:spTree>
    <p:extLst>
      <p:ext uri="{BB962C8B-B14F-4D97-AF65-F5344CB8AC3E}">
        <p14:creationId xmlns:p14="http://schemas.microsoft.com/office/powerpoint/2010/main" val="906250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22242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49714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73369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1453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32059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20131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98580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40927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95738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821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9663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85740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7631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898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250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1507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445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633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637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891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9092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715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92097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56794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17704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88078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96371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585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04683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95846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269786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27392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0650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24010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0692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4225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82268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69538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50043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91877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TotalTime>
  <Words>1762</Words>
  <Application>Microsoft Macintosh PowerPoint</Application>
  <PresentationFormat>On-screen Show (4:3)</PresentationFormat>
  <Paragraphs>87</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20</cp:revision>
  <dcterms:created xsi:type="dcterms:W3CDTF">2016-06-16T14:32:54Z</dcterms:created>
  <dcterms:modified xsi:type="dcterms:W3CDTF">2016-07-04T12:26:30Z</dcterms:modified>
</cp:coreProperties>
</file>