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33" r:id="rId2"/>
    <p:sldId id="364" r:id="rId3"/>
    <p:sldId id="258" r:id="rId4"/>
    <p:sldId id="259" r:id="rId5"/>
    <p:sldId id="276" r:id="rId6"/>
    <p:sldId id="277" r:id="rId7"/>
    <p:sldId id="278" r:id="rId8"/>
    <p:sldId id="279" r:id="rId9"/>
    <p:sldId id="334" r:id="rId10"/>
    <p:sldId id="335" r:id="rId11"/>
    <p:sldId id="336" r:id="rId12"/>
    <p:sldId id="341" r:id="rId13"/>
    <p:sldId id="366" r:id="rId14"/>
    <p:sldId id="345" r:id="rId15"/>
    <p:sldId id="367" r:id="rId16"/>
    <p:sldId id="346" r:id="rId17"/>
    <p:sldId id="373" r:id="rId18"/>
    <p:sldId id="374" r:id="rId19"/>
    <p:sldId id="375" r:id="rId20"/>
    <p:sldId id="372" r:id="rId21"/>
    <p:sldId id="370" r:id="rId22"/>
    <p:sldId id="361" r:id="rId23"/>
    <p:sldId id="371" r:id="rId24"/>
    <p:sldId id="282" r:id="rId25"/>
    <p:sldId id="365"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A22"/>
    <a:srgbClr val="F1F2F4"/>
    <a:srgbClr val="9D345F"/>
    <a:srgbClr val="822C4F"/>
    <a:srgbClr val="EE7043"/>
    <a:srgbClr val="000000"/>
    <a:srgbClr val="5D84A3"/>
    <a:srgbClr val="FF2600"/>
    <a:srgbClr val="DACBBE"/>
    <a:srgbClr val="E14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9"/>
    <p:restoredTop sz="72171"/>
  </p:normalViewPr>
  <p:slideViewPr>
    <p:cSldViewPr snapToGrid="0" snapToObjects="1">
      <p:cViewPr varScale="1">
        <p:scale>
          <a:sx n="65" d="100"/>
          <a:sy n="65" d="100"/>
        </p:scale>
        <p:origin x="-47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17/10/28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bv8xg57ZFLo" TargetMode="External"/><Relationship Id="rId4" Type="http://schemas.openxmlformats.org/officeDocument/2006/relationships/hyperlink" Target="https://www.youtube.com/watch?v=iSAcahRvfAo" TargetMode="External"/><Relationship Id="rId5" Type="http://schemas.openxmlformats.org/officeDocument/2006/relationships/hyperlink" Target="https://www.youtube.com/watch?v=was2VYDZst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the TV Series.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as we discuss the question, “Does God Care?”</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our Got Talent Night!</a:t>
            </a:r>
            <a:endParaRPr lang="en-US" dirty="0"/>
          </a:p>
        </p:txBody>
      </p:sp>
    </p:spTree>
    <p:extLst>
      <p:ext uri="{BB962C8B-B14F-4D97-AF65-F5344CB8AC3E}">
        <p14:creationId xmlns:p14="http://schemas.microsoft.com/office/powerpoint/2010/main" val="93278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Tonight is our Suits Night!</a:t>
            </a:r>
          </a:p>
          <a:p>
            <a:r>
              <a:rPr lang="en-US" sz="1200" kern="1200" dirty="0" smtClean="0">
                <a:solidFill>
                  <a:schemeClr val="tx1"/>
                </a:solidFill>
                <a:latin typeface="+mn-lt"/>
                <a:ea typeface="+mn-ea"/>
                <a:cs typeface="+mn-cs"/>
              </a:rPr>
              <a:t>Here are some Suits soundtrack songs to use as background music during the program if needed:</a:t>
            </a:r>
          </a:p>
          <a:p>
            <a:r>
              <a:rPr lang="en-US" sz="1200" kern="1200" dirty="0" smtClean="0">
                <a:solidFill>
                  <a:schemeClr val="tx1"/>
                </a:solidFill>
                <a:latin typeface="+mn-lt"/>
                <a:ea typeface="+mn-ea"/>
                <a:cs typeface="+mn-cs"/>
                <a:hlinkClick r:id="rId3"/>
              </a:rPr>
              <a:t>https://www.youtube.com/watch?v=bv8xg57ZFLo</a:t>
            </a:r>
          </a:p>
          <a:p>
            <a:r>
              <a:rPr lang="en-US" sz="1200" kern="1200" dirty="0" smtClean="0">
                <a:solidFill>
                  <a:schemeClr val="tx1"/>
                </a:solidFill>
                <a:latin typeface="+mn-lt"/>
                <a:ea typeface="+mn-ea"/>
                <a:cs typeface="+mn-cs"/>
                <a:hlinkClick r:id="rId4"/>
              </a:rPr>
              <a:t>https://www.youtube.com/watch?v=iSAcahRvfAo</a:t>
            </a:r>
          </a:p>
          <a:p>
            <a:r>
              <a:rPr lang="en-US" sz="1200" kern="1200" dirty="0" smtClean="0">
                <a:solidFill>
                  <a:schemeClr val="tx1"/>
                </a:solidFill>
                <a:latin typeface="+mn-lt"/>
                <a:ea typeface="+mn-ea"/>
                <a:cs typeface="+mn-cs"/>
                <a:hlinkClick r:id="rId5"/>
              </a:rPr>
              <a:t>https://www.youtube.com/watch?v=was2VYDZstE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smtClean="0">
              <a:solidFill>
                <a:schemeClr val="dk1"/>
              </a:solidFill>
              <a:latin typeface="+mn-lt"/>
              <a:ea typeface="Calibri"/>
              <a:cs typeface="Calibri"/>
              <a:sym typeface="Calibri"/>
            </a:endParaRPr>
          </a:p>
          <a:p>
            <a:pPr lvl="0">
              <a:spcBef>
                <a:spcPts val="0"/>
              </a:spcBef>
              <a:buNone/>
            </a:pPr>
            <a:endParaRPr lang="en-US" dirty="0" smtClean="0"/>
          </a:p>
        </p:txBody>
      </p:sp>
    </p:spTree>
    <p:extLst>
      <p:ext uri="{BB962C8B-B14F-4D97-AF65-F5344CB8AC3E}">
        <p14:creationId xmlns:p14="http://schemas.microsoft.com/office/powerpoint/2010/main" val="209359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watch a Suits video before we get going.</a:t>
            </a: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a:t>
            </a:r>
            <a:r>
              <a:rPr lang="en-US" sz="1200" i="0" kern="1200" dirty="0" smtClean="0">
                <a:solidFill>
                  <a:schemeClr val="tx1"/>
                </a:solidFill>
                <a:effectLst/>
                <a:latin typeface="+mn-lt"/>
                <a:ea typeface="+mn-ea"/>
                <a:cs typeface="+mn-cs"/>
              </a:rPr>
              <a:t>Suits </a:t>
            </a:r>
            <a:r>
              <a:rPr lang="en-US" sz="1200" kern="1200" dirty="0" smtClean="0">
                <a:solidFill>
                  <a:schemeClr val="tx1"/>
                </a:solidFill>
                <a:effectLst/>
                <a:latin typeface="+mn-lt"/>
                <a:ea typeface="+mn-ea"/>
                <a:cs typeface="+mn-cs"/>
              </a:rPr>
              <a:t>Opening Theme Song. Get</a:t>
            </a:r>
            <a:r>
              <a:rPr lang="en-US" sz="1200" kern="1200" baseline="0" dirty="0" smtClean="0">
                <a:solidFill>
                  <a:schemeClr val="tx1"/>
                </a:solidFill>
                <a:effectLst/>
                <a:latin typeface="+mn-lt"/>
                <a:ea typeface="+mn-ea"/>
                <a:cs typeface="+mn-cs"/>
              </a:rPr>
              <a:t> it on </a:t>
            </a:r>
            <a:r>
              <a:rPr lang="en-US" sz="1200" kern="1200" dirty="0" smtClean="0">
                <a:solidFill>
                  <a:schemeClr val="tx1"/>
                </a:solidFill>
                <a:effectLst/>
                <a:latin typeface="+mn-lt"/>
                <a:ea typeface="+mn-ea"/>
                <a:cs typeface="+mn-cs"/>
              </a:rPr>
              <a:t>YouTube at: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=R_dU54HXd_U</a:t>
            </a: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53648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now going to play ‘Lawyers Landing,’ a Murder Mystery Game. </a:t>
            </a:r>
            <a:r>
              <a:rPr lang="en-US" sz="1200" kern="1200" baseline="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340373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Join a Law Firm:</a:t>
            </a:r>
            <a:r>
              <a:rPr lang="en-US" sz="1200" kern="1200" dirty="0" smtClean="0">
                <a:solidFill>
                  <a:schemeClr val="tx1"/>
                </a:solidFill>
                <a:effectLst/>
                <a:latin typeface="+mn-lt"/>
                <a:ea typeface="+mn-ea"/>
                <a:cs typeface="+mn-cs"/>
              </a:rPr>
              <a:t> Teens are seated at one of 6 tables and each table has the name of a Law Firm on it. Each team is given a pencil or a pen. </a:t>
            </a:r>
            <a:r>
              <a:rPr lang="en-US" sz="1200" b="1" kern="1200" dirty="0" smtClean="0">
                <a:solidFill>
                  <a:schemeClr val="tx1"/>
                </a:solidFill>
                <a:effectLst/>
                <a:latin typeface="+mn-lt"/>
                <a:ea typeface="+mn-ea"/>
                <a:cs typeface="+mn-cs"/>
              </a:rPr>
              <a:t>(2) Join the WhatsApp Group: </a:t>
            </a:r>
            <a:r>
              <a:rPr lang="en-US" sz="1200" kern="1200" dirty="0" smtClean="0">
                <a:solidFill>
                  <a:schemeClr val="tx1"/>
                </a:solidFill>
                <a:effectLst/>
                <a:latin typeface="+mn-lt"/>
                <a:ea typeface="+mn-ea"/>
                <a:cs typeface="+mn-cs"/>
              </a:rPr>
              <a:t>Make sure at least 1 member of your Firm is on the WhatsApp Group – the poster on each table has a link that you enter into a browser that will open WhatsApp on your phone so you can join your group. </a:t>
            </a:r>
            <a:r>
              <a:rPr lang="en-US" sz="1200" b="1" kern="1200" dirty="0" smtClean="0">
                <a:solidFill>
                  <a:schemeClr val="tx1"/>
                </a:solidFill>
                <a:effectLst/>
                <a:latin typeface="+mn-lt"/>
                <a:ea typeface="+mn-ea"/>
                <a:cs typeface="+mn-cs"/>
              </a:rPr>
              <a:t>(3) Open Your Envelope: </a:t>
            </a:r>
            <a:r>
              <a:rPr lang="en-US" sz="1200" kern="1200" dirty="0" smtClean="0">
                <a:solidFill>
                  <a:schemeClr val="tx1"/>
                </a:solidFill>
                <a:effectLst/>
                <a:latin typeface="+mn-lt"/>
                <a:ea typeface="+mn-ea"/>
                <a:cs typeface="+mn-cs"/>
              </a:rPr>
              <a:t>Your Law Firm will receive 3 cards. You could get a Suspect, a Crime Location or a Murder Weapon. The cards are dealt randomly so you may not get one of each but you will get 3 cards. Note: Don’t let the other groups see your cards!!!</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2134831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(4) Understand the Game:</a:t>
            </a:r>
            <a:r>
              <a:rPr lang="en-US" sz="1200" kern="1200" dirty="0" smtClean="0">
                <a:solidFill>
                  <a:schemeClr val="tx1"/>
                </a:solidFill>
                <a:effectLst/>
                <a:latin typeface="+mn-lt"/>
                <a:ea typeface="+mn-ea"/>
                <a:cs typeface="+mn-cs"/>
              </a:rPr>
              <a:t> Your aim is to figure out who the murderer is, where the murder took place, and what object was used to commit the murder. You will do this by eliminating possibilities as they are revealed and keeping track of the accusations that each law firm makes during the rounds. </a:t>
            </a:r>
            <a:r>
              <a:rPr lang="en-US" sz="1200" b="1" kern="1200" dirty="0" smtClean="0">
                <a:solidFill>
                  <a:schemeClr val="tx1"/>
                </a:solidFill>
                <a:effectLst/>
                <a:latin typeface="+mn-lt"/>
                <a:ea typeface="+mn-ea"/>
                <a:cs typeface="+mn-cs"/>
              </a:rPr>
              <a:t>(5) Question the Suspects: </a:t>
            </a:r>
            <a:r>
              <a:rPr lang="en-US" sz="1200" kern="1200" dirty="0" smtClean="0">
                <a:solidFill>
                  <a:schemeClr val="tx1"/>
                </a:solidFill>
                <a:effectLst/>
                <a:latin typeface="+mn-lt"/>
                <a:ea typeface="+mn-ea"/>
                <a:cs typeface="+mn-cs"/>
              </a:rPr>
              <a:t>Each Law Firm will have a turn in each round to question the suspects. They do this by addressing one of the Suspects, suggesting a Location were the murder took place and the Weapon that was used. </a:t>
            </a:r>
            <a:r>
              <a:rPr lang="en-US" sz="1200" b="1" kern="1200" dirty="0" smtClean="0">
                <a:solidFill>
                  <a:schemeClr val="tx1"/>
                </a:solidFill>
                <a:effectLst/>
                <a:latin typeface="+mn-lt"/>
                <a:ea typeface="+mn-ea"/>
                <a:cs typeface="+mn-cs"/>
              </a:rPr>
              <a:t>(6) Hear the Defense:</a:t>
            </a:r>
            <a:r>
              <a:rPr lang="en-US" sz="1200" kern="1200" dirty="0" smtClean="0">
                <a:solidFill>
                  <a:schemeClr val="tx1"/>
                </a:solidFill>
                <a:effectLst/>
                <a:latin typeface="+mn-lt"/>
                <a:ea typeface="+mn-ea"/>
                <a:cs typeface="+mn-cs"/>
              </a:rPr>
              <a:t> Suspects will be allowed to defend themselves, however, their defense is more to add drama and fun as their comments do not actually reveal anything as they do not know how the murderer is nor what weapon was used nor where it took place. Leaders can help on the night by engaging with the suspects to challenge their defense to add drama.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559060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(7) Reveal your Cards:</a:t>
            </a:r>
            <a:r>
              <a:rPr lang="en-US" sz="1200" kern="1200" dirty="0" smtClean="0">
                <a:solidFill>
                  <a:schemeClr val="tx1"/>
                </a:solidFill>
                <a:effectLst/>
                <a:latin typeface="+mn-lt"/>
                <a:ea typeface="+mn-ea"/>
                <a:cs typeface="+mn-cs"/>
              </a:rPr>
              <a:t> The Game Master will remind the groups of the Suspect, Weapon and Location that has been called out in each round and each Firm must check their cards and if have one those cards in their envelope that MUST type a message on their WhatsApp group indicating they have that card. The Judge will then post the cards that are revealed to the group making the accusation and indicate which Law Firm has the card (if any).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Present Your Verdict: </a:t>
            </a:r>
            <a:r>
              <a:rPr lang="en-US" sz="1200" kern="1200" dirty="0" smtClean="0">
                <a:solidFill>
                  <a:schemeClr val="tx1"/>
                </a:solidFill>
                <a:effectLst/>
                <a:latin typeface="+mn-lt"/>
                <a:ea typeface="+mn-ea"/>
                <a:cs typeface="+mn-cs"/>
              </a:rPr>
              <a:t>During the Verdict Round each group will present their verdict (a Suspect, Weapon and Location). Once all the Verdicts are received the game master can reveal whether any group was right and also how many each group got right (but don’t reveal which were correct). If there is a winner then the game is over if not, then have another round of questing Subjects and then repeat the Verdict round.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46266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Tonight is our Suits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mn-lt"/>
              <a:ea typeface="Calibri"/>
              <a:cs typeface="Calibri"/>
              <a:sym typeface="Calibri"/>
            </a:endParaRPr>
          </a:p>
          <a:p>
            <a:pPr lvl="0">
              <a:spcBef>
                <a:spcPts val="0"/>
              </a:spcBef>
              <a:buNone/>
            </a:pPr>
            <a:endParaRPr lang="en-US" dirty="0" smtClean="0"/>
          </a:p>
        </p:txBody>
      </p:sp>
    </p:spTree>
    <p:extLst>
      <p:ext uri="{BB962C8B-B14F-4D97-AF65-F5344CB8AC3E}">
        <p14:creationId xmlns:p14="http://schemas.microsoft.com/office/powerpoint/2010/main" val="715442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Suspects: </a:t>
            </a:r>
            <a:r>
              <a:rPr lang="en-US" sz="1200" kern="1200" dirty="0" smtClean="0">
                <a:solidFill>
                  <a:schemeClr val="tx1"/>
                </a:solidFill>
                <a:effectLst/>
                <a:latin typeface="+mn-lt"/>
                <a:ea typeface="+mn-ea"/>
                <a:cs typeface="+mn-cs"/>
              </a:rPr>
              <a:t>There are six suspects: based on 6 characters in the youth group.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53742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Weapons: </a:t>
            </a:r>
            <a:r>
              <a:rPr lang="en-US" sz="1200" kern="1200" dirty="0" smtClean="0">
                <a:solidFill>
                  <a:schemeClr val="tx1"/>
                </a:solidFill>
                <a:effectLst/>
                <a:latin typeface="+mn-lt"/>
                <a:ea typeface="+mn-ea"/>
                <a:cs typeface="+mn-cs"/>
              </a:rPr>
              <a:t>There are 6 Weapons. We used items somewhat linked to our youth space, namely, Table Tennis Bat, Pool Cue, Camera, Scissors, Crutch and Poison (the only one not connected).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Locations:</a:t>
            </a:r>
            <a:r>
              <a:rPr lang="en-US" sz="1200" kern="1200" dirty="0" smtClean="0">
                <a:solidFill>
                  <a:schemeClr val="tx1"/>
                </a:solidFill>
                <a:effectLst/>
                <a:latin typeface="+mn-lt"/>
                <a:ea typeface="+mn-ea"/>
                <a:cs typeface="+mn-cs"/>
              </a:rPr>
              <a:t> There are 9 Locations. We used 9 locations on our church property, namely, Youth Room, Auditorium, Conference Room, Kid’s Room, Prayer Room, Parking Lot, The Office, Cry Room and Stairs.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505985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ZA" sz="1200" b="1" kern="1200" dirty="0" smtClean="0">
                <a:solidFill>
                  <a:schemeClr val="tx1"/>
                </a:solidFill>
                <a:effectLst/>
                <a:latin typeface="+mn-lt"/>
                <a:ea typeface="+mn-ea"/>
                <a:cs typeface="+mn-cs"/>
              </a:rPr>
              <a:t>Prize Giving: </a:t>
            </a:r>
            <a:r>
              <a:rPr lang="en-ZA" sz="1200" kern="1200" dirty="0" smtClean="0">
                <a:solidFill>
                  <a:schemeClr val="tx1"/>
                </a:solidFill>
                <a:effectLst/>
                <a:latin typeface="+mn-lt"/>
                <a:ea typeface="+mn-ea"/>
                <a:cs typeface="+mn-cs"/>
              </a:rPr>
              <a:t>Congratulations to the winning team!</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400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sz="1200" b="1" kern="1200" dirty="0" smtClean="0">
                <a:solidFill>
                  <a:schemeClr val="tx1"/>
                </a:solidFill>
                <a:effectLst/>
                <a:latin typeface="+mn-lt"/>
                <a:ea typeface="+mn-ea"/>
                <a:cs typeface="+mn-cs"/>
              </a:rPr>
              <a:t>Small Group Questions: </a:t>
            </a:r>
            <a:r>
              <a:rPr lang="en-US" sz="1200" kern="1200" dirty="0" smtClean="0">
                <a:solidFill>
                  <a:schemeClr val="tx1"/>
                </a:solidFill>
                <a:effectLst/>
                <a:latin typeface="+mn-lt"/>
                <a:ea typeface="+mn-ea"/>
                <a:cs typeface="+mn-cs"/>
              </a:rPr>
              <a:t>(1) What did you most enjoy about tonight? (2) What is it about injustice that bothers you most? (3) How do you think Jesus would deal with injustice? Think about mercy and grace. (4) Pray that God will give you wisdom when dealing with injustice. </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28175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Thanks</a:t>
            </a:r>
            <a:r>
              <a:rPr lang="en-US" sz="1200" b="0" i="0" u="none" strike="noStrike" cap="none" baseline="0" dirty="0" smtClean="0">
                <a:solidFill>
                  <a:schemeClr val="dk1"/>
                </a:solidFill>
                <a:latin typeface="+mn-lt"/>
                <a:ea typeface="Calibri"/>
                <a:cs typeface="Calibri"/>
                <a:sym typeface="Calibri"/>
              </a:rPr>
              <a:t> for coming!</a:t>
            </a:r>
            <a:endParaRPr lang="en-US" sz="1200" b="0" i="0" u="none" strike="noStrike" cap="none" dirty="0" smtClean="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80297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Don’t forget to join our WhatsApp group for regular updates!</a:t>
            </a: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79455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Like u</a:t>
            </a:r>
            <a:r>
              <a:rPr lang="en-US" baseline="0" dirty="0" smtClean="0"/>
              <a:t>s on Facebook to keep up to date with the latest news. </a:t>
            </a: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43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Follow us on Instagram! @</a:t>
            </a:r>
            <a:r>
              <a:rPr lang="en-US" dirty="0" err="1" smtClean="0"/>
              <a:t>EncounterYouth_Rosebank</a:t>
            </a: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53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dirty="0" smtClean="0"/>
              <a:t>Announcements: </a:t>
            </a:r>
            <a:r>
              <a:rPr lang="en-US" sz="1200" b="0" i="0" u="none" strike="noStrike" cap="none" dirty="0" smtClean="0">
                <a:solidFill>
                  <a:schemeClr val="dk1"/>
                </a:solidFill>
                <a:latin typeface="Calibri"/>
                <a:ea typeface="Calibri"/>
                <a:cs typeface="Calibri"/>
                <a:sym typeface="Calibri"/>
              </a:rPr>
              <a:t>Please</a:t>
            </a:r>
            <a:r>
              <a:rPr lang="en-US" sz="1200" b="0" i="0" u="none" strike="noStrike" cap="none" baseline="0" dirty="0" smtClean="0">
                <a:solidFill>
                  <a:schemeClr val="dk1"/>
                </a:solidFill>
                <a:latin typeface="Calibri"/>
                <a:ea typeface="Calibri"/>
                <a:cs typeface="Calibri"/>
                <a:sym typeface="Calibri"/>
              </a:rPr>
              <a:t> put your praise and requests in the box!</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76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We have Youth</a:t>
            </a:r>
            <a:r>
              <a:rPr lang="en-US" baseline="0" dirty="0" smtClean="0"/>
              <a:t> at schools, If we’re not at your school, check if your school already has an SCA group! </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01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7200" y="274637"/>
            <a:ext cx="82296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97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17/10/28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17/10/28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17/10/28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17/10/28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17/10/28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17/10/28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61607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948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08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68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524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51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135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3637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91210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7883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3511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20157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42442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571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22789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469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5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18231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66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3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10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753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83407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1278</TotalTime>
  <Words>959</Words>
  <Application>Microsoft Macintosh PowerPoint</Application>
  <PresentationFormat>On-screen Show (4:3)</PresentationFormat>
  <Paragraphs>48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117</cp:revision>
  <dcterms:created xsi:type="dcterms:W3CDTF">2017-09-08T07:22:21Z</dcterms:created>
  <dcterms:modified xsi:type="dcterms:W3CDTF">2017-10-28T08:53:21Z</dcterms:modified>
</cp:coreProperties>
</file>