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21578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r>
              <a:rPr lang="en-ZA" sz="1200" b="0" i="0" u="none" strike="noStrike" cap="none">
                <a:solidFill>
                  <a:schemeClr val="dk1"/>
                </a:solidFill>
                <a:latin typeface="Calibri"/>
                <a:ea typeface="Calibri"/>
                <a:cs typeface="Calibri"/>
                <a:sym typeface="Calibri"/>
              </a:rPr>
              <a:t>Welcome to the TV Series. </a:t>
            </a:r>
          </a:p>
        </p:txBody>
      </p:sp>
      <p:sp>
        <p:nvSpPr>
          <p:cNvPr id="167" name="Shape 16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r>
              <a:rPr lang="en-ZA" sz="1200" b="0" i="0" u="none" strike="noStrike" cap="none">
                <a:solidFill>
                  <a:schemeClr val="dk1"/>
                </a:solidFill>
                <a:latin typeface="Calibri"/>
                <a:ea typeface="Calibri"/>
                <a:cs typeface="Calibri"/>
                <a:sym typeface="Calibri"/>
              </a:rPr>
              <a:t>Announcements: Please put your praise and requests in the box!</a:t>
            </a:r>
          </a:p>
        </p:txBody>
      </p:sp>
      <p:sp>
        <p:nvSpPr>
          <p:cNvPr id="219" name="Shape 21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19050" algn="r" rtl="0">
              <a:spcBef>
                <a:spcPts val="0"/>
              </a:spcBef>
              <a:buClr>
                <a:schemeClr val="dk1"/>
              </a:buClr>
              <a:buSzPct val="25000"/>
              <a:buFont typeface="Calibri"/>
              <a:buNone/>
            </a:pPr>
            <a:fld id="{00000000-1234-1234-1234-123412341234}" type="slidenum">
              <a:rPr lang="en-ZA" sz="1200" b="0" i="0" u="none" strike="noStrike" cap="none">
                <a:solidFill>
                  <a:schemeClr val="dk1"/>
                </a:solidFill>
                <a:latin typeface="Calibri"/>
                <a:ea typeface="Calibri"/>
                <a:cs typeface="Calibri"/>
                <a:sym typeface="Calibri"/>
              </a:rPr>
              <a:t>10</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r>
              <a:rPr lang="en-ZA" sz="1200" b="0" i="0" u="none" strike="noStrike" cap="none">
                <a:solidFill>
                  <a:schemeClr val="dk1"/>
                </a:solidFill>
                <a:latin typeface="Calibri"/>
                <a:ea typeface="Calibri"/>
                <a:cs typeface="Calibri"/>
                <a:sym typeface="Calibri"/>
              </a:rPr>
              <a:t>Announcements: Join our Friday Night WhatsApp group!</a:t>
            </a: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r>
              <a:rPr lang="en-ZA" sz="1200" b="0" i="0" u="none" strike="noStrike" cap="none">
                <a:solidFill>
                  <a:schemeClr val="dk1"/>
                </a:solidFill>
                <a:latin typeface="Calibri"/>
                <a:ea typeface="Calibri"/>
                <a:cs typeface="Calibri"/>
                <a:sym typeface="Calibri"/>
              </a:rPr>
              <a:t>Announcements: Join us this Sunday as we discuss the question, “Does God Help?”</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Next Friday night is Flash Night!</a:t>
            </a:r>
          </a:p>
        </p:txBody>
      </p:sp>
      <p:sp>
        <p:nvSpPr>
          <p:cNvPr id="238" name="Shape 23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13</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Tonight is Survivor Night</a:t>
            </a:r>
          </a:p>
        </p:txBody>
      </p:sp>
      <p:sp>
        <p:nvSpPr>
          <p:cNvPr id="244" name="Shape 24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14</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Draw for Tribes – each person chooses a piece of coloured cloth from a container and that is their team for the night.</a:t>
            </a:r>
          </a:p>
        </p:txBody>
      </p:sp>
      <p:sp>
        <p:nvSpPr>
          <p:cNvPr id="250" name="Shape 25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15</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Create a Tribe Name (and maybe a war cry) and write it on your tribe flag. (During this activity – leaders will set up the obstacle course)</a:t>
            </a:r>
          </a:p>
        </p:txBody>
      </p:sp>
      <p:sp>
        <p:nvSpPr>
          <p:cNvPr id="256" name="Shape 25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16</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Stand on Your Team Mat – teens go and stand on the colour mat they have chosen.</a:t>
            </a:r>
          </a:p>
        </p:txBody>
      </p:sp>
      <p:sp>
        <p:nvSpPr>
          <p:cNvPr id="262" name="Shape 26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17</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Send someone to get fire – each group sends a representative to the stage where they light their fire (ie. Turn on the electric light placed on colored material)</a:t>
            </a:r>
          </a:p>
        </p:txBody>
      </p:sp>
      <p:sp>
        <p:nvSpPr>
          <p:cNvPr id="268" name="Shape 26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18</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Jeff Explains the Rules:</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There will be four challenges where you will compete against each other.</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Your team points will be recorded on the blackboard.</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team flag must always be flown by a team members.</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Winners Idol is give to the group that wins each challenge.</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Winners Idol is returned to Jeff at the start of each new challenge. </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Winner at the end of the night will be rewarded.</a:t>
            </a:r>
          </a:p>
        </p:txBody>
      </p:sp>
      <p:sp>
        <p:nvSpPr>
          <p:cNvPr id="274" name="Shape 27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19</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ZA" sz="1200" b="0" i="0" u="none" strike="noStrike" cap="none">
                <a:solidFill>
                  <a:schemeClr val="dk1"/>
                </a:solidFill>
                <a:latin typeface="Calibri"/>
                <a:ea typeface="Calibri"/>
                <a:cs typeface="Calibri"/>
                <a:sym typeface="Calibri"/>
              </a:rPr>
              <a:t>Pre-Event Video: </a:t>
            </a:r>
            <a:r>
              <a:rPr lang="en-ZA" sz="1200" b="0" i="0" u="none" strike="noStrike" cap="none">
                <a:solidFill>
                  <a:srgbClr val="FFFFFF"/>
                </a:solidFill>
                <a:latin typeface="Arial"/>
                <a:ea typeface="Arial"/>
                <a:cs typeface="Arial"/>
                <a:sym typeface="Arial"/>
              </a:rPr>
              <a:t>The top ten survivors of all time. Get it on YouTube at: https://www.youtube.com/watch?v=hmFdtRVFkRY</a:t>
            </a:r>
          </a:p>
          <a:p>
            <a:pPr marL="0" marR="0" lvl="0" indent="-76200" algn="l" rtl="0">
              <a:lnSpc>
                <a:spcPct val="100000"/>
              </a:lnSpc>
              <a:spcBef>
                <a:spcPts val="0"/>
              </a:spcBef>
              <a:spcAft>
                <a:spcPts val="0"/>
              </a:spcAft>
              <a:buClr>
                <a:srgbClr val="FFFFFF"/>
              </a:buClr>
              <a:buSzPct val="100000"/>
              <a:buFont typeface="Arial"/>
              <a:buNone/>
            </a:pPr>
            <a:r>
              <a:rPr lang="en-ZA" sz="1200" b="0" i="0" u="none" strike="noStrike" cap="none">
                <a:solidFill>
                  <a:srgbClr val="FFFFFF"/>
                </a:solidFill>
                <a:latin typeface="Arial"/>
                <a:ea typeface="Arial"/>
                <a:cs typeface="Arial"/>
                <a:sym typeface="Arial"/>
              </a:rPr>
              <a:t>Video Length: 3:30 minutes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Challenge #1: Blindfold Treasure Hunt. Two members of the tribe are tied to each other at the waist and blindfolded and the rest of the tribe has to direct them to find four items (placed in groups around the room): Polystyrene Cups, Snooker Balls, Empty Milk Bottles, Apples. Tribes are awarded points based on the order in which they finish the event – up to a maximum of 5 minutes (or a minute or two after the first tribe finishes). At end of activity – all obstacle course stuff must be removed for the next challenge.</a:t>
            </a:r>
          </a:p>
        </p:txBody>
      </p:sp>
      <p:sp>
        <p:nvSpPr>
          <p:cNvPr id="280" name="Shape 28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20</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Challenge #2: Bean Bag Toss. Members of the tribe take turns to thrown (and retrieve) their bean bag onto a chair positioned 10 meters away from them. It is a timed event where leaders will count how many bags land on the chair in the 5 minutes allowed. Tribe Contestant wears the blindfold as a scarf!</a:t>
            </a:r>
          </a:p>
        </p:txBody>
      </p:sp>
      <p:sp>
        <p:nvSpPr>
          <p:cNvPr id="286" name="Shape 28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21</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Challenge #3: Big Hoop Thread. Members of the tribe have to join hands and climb through a hula hoop without letting go of their hands. The tribe has to start again if anyone lets go.</a:t>
            </a:r>
          </a:p>
        </p:txBody>
      </p:sp>
      <p:sp>
        <p:nvSpPr>
          <p:cNvPr id="292" name="Shape 29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22</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ZA" sz="1200" b="0" i="0" u="none" strike="noStrike" cap="none">
                <a:solidFill>
                  <a:schemeClr val="dk1"/>
                </a:solidFill>
                <a:latin typeface="Calibri"/>
                <a:ea typeface="Calibri"/>
                <a:cs typeface="Calibri"/>
                <a:sym typeface="Calibri"/>
              </a:rPr>
              <a:t>Challenge #4: Cup Smack Down. Each tribe sends one members to compete. They are given a plastic plate and a polystyrene cup to place on top of the plate. They have to hold the plate (not touching the cup at all) and protect their cup from hitting the ground while trying to knock all the other group members cups to the ground. The top 3 tribes will be given points – 3, 5 and 10 points respectively. Tribe Contestant wears the blindfold as a scarf!</a:t>
            </a:r>
          </a:p>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23</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winning tribe is announced</a:t>
            </a:r>
          </a:p>
        </p:txBody>
      </p:sp>
      <p:sp>
        <p:nvSpPr>
          <p:cNvPr id="304" name="Shape 30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24</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losing tribes lights are switched off – the MC does the switch off!</a:t>
            </a:r>
          </a:p>
        </p:txBody>
      </p:sp>
      <p:sp>
        <p:nvSpPr>
          <p:cNvPr id="310" name="Shape 31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25</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winning tribe is invited to Tribal Council set up on Stage. Jeff congratulates the winning tribe – but says it is time to vote to decide who in the winning team is the Ultimate Survivor. You are each going to get a piece of paper and you must write down the name of the person from your tribe you feel is most deserving of the title of Ultimate Survivor!</a:t>
            </a:r>
          </a:p>
        </p:txBody>
      </p:sp>
      <p:sp>
        <p:nvSpPr>
          <p:cNvPr id="316" name="Shape 31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26</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But first, let me introduce you to the members of our Jury – who will each also be voting tonight – can one members from each of the losing tribes come forward and take a seat on the jury bench.</a:t>
            </a:r>
          </a:p>
        </p:txBody>
      </p:sp>
      <p:sp>
        <p:nvSpPr>
          <p:cNvPr id="322" name="Shape 32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27</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rgbClr val="000000"/>
                </a:solidFill>
                <a:latin typeface="Calibri"/>
                <a:ea typeface="Calibri"/>
                <a:cs typeface="Calibri"/>
                <a:sym typeface="Calibri"/>
              </a:rPr>
              <a:t>28</a:t>
            </a:fld>
            <a:endParaRPr lang="en-ZA" sz="1200" b="0" i="0" u="none" strike="noStrike" cap="none">
              <a:solidFill>
                <a:srgbClr val="000000"/>
              </a:solidFill>
              <a:latin typeface="Calibri"/>
              <a:ea typeface="Calibri"/>
              <a:cs typeface="Calibri"/>
              <a:sym typeface="Calibri"/>
            </a:endParaRPr>
          </a:p>
        </p:txBody>
      </p:sp>
      <p:sp>
        <p:nvSpPr>
          <p:cNvPr id="327" name="Shape 327"/>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Jeff says: “It is…Time to Vote!” </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Offering Box is placed on a stand in the middle of the room and each person has to walk to it and cast their vote.</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Jeff says: “I am going to count the votes”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The Ultimate Survivor is announced and rewarded.</a:t>
            </a:r>
          </a:p>
        </p:txBody>
      </p:sp>
      <p:sp>
        <p:nvSpPr>
          <p:cNvPr id="334" name="Shape 33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29</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r>
              <a:rPr lang="en-ZA" sz="1200" b="0" i="0" u="none" strike="noStrike" cap="none" dirty="0" smtClean="0">
                <a:solidFill>
                  <a:schemeClr val="dk1"/>
                </a:solidFill>
                <a:latin typeface="Calibri"/>
                <a:ea typeface="Calibri"/>
                <a:cs typeface="Calibri"/>
                <a:sym typeface="Calibri"/>
              </a:rPr>
              <a:t>Tonight is Survivor Night!</a:t>
            </a:r>
            <a:endParaRPr lang="en-ZA"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3</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Small Group Time</a:t>
            </a:r>
          </a:p>
        </p:txBody>
      </p:sp>
      <p:sp>
        <p:nvSpPr>
          <p:cNvPr id="340" name="Shape 34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30</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Small Group Questions: </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1. What is it about shows like Survivor that cause people to show their true selves?</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2. Where did the real you come out tonight?</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3. In what ways do you think God wants us to be real?</a:t>
            </a:r>
          </a:p>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4. Pray for each other to become transparent with people and God.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31</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Next Friday night is Flash Night!</a:t>
            </a:r>
          </a:p>
        </p:txBody>
      </p:sp>
      <p:sp>
        <p:nvSpPr>
          <p:cNvPr id="352" name="Shape 35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32</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Refreshments</a:t>
            </a:r>
          </a:p>
        </p:txBody>
      </p:sp>
      <p:sp>
        <p:nvSpPr>
          <p:cNvPr id="358" name="Shape 35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33</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Video: Survivor: Redemption Island Opening Credits. Get it on YouTube at: https://www.youtube.com/watch?v=3sJ-HppLx2U</a:t>
            </a:r>
          </a:p>
        </p:txBody>
      </p:sp>
      <p:sp>
        <p:nvSpPr>
          <p:cNvPr id="185" name="Shape 18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4</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Welcome by “Jeff”</a:t>
            </a:r>
          </a:p>
        </p:txBody>
      </p:sp>
      <p:sp>
        <p:nvSpPr>
          <p:cNvPr id="191" name="Shape 19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Prayer</a:t>
            </a:r>
          </a:p>
        </p:txBody>
      </p:sp>
      <p:sp>
        <p:nvSpPr>
          <p:cNvPr id="197" name="Shape 19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ZA" sz="1200" b="0" i="0" u="none" strike="noStrike" cap="none">
                <a:solidFill>
                  <a:schemeClr val="dk1"/>
                </a:solidFill>
                <a:latin typeface="Calibri"/>
                <a:ea typeface="Calibri"/>
                <a:cs typeface="Calibri"/>
                <a:sym typeface="Calibri"/>
              </a:rPr>
              <a:t>Prayer</a:t>
            </a:r>
          </a:p>
        </p:txBody>
      </p:sp>
      <p:sp>
        <p:nvSpPr>
          <p:cNvPr id="203" name="Shape 20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ZA" sz="1200" b="0" i="0" u="none" strike="noStrike" cap="none">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r>
              <a:rPr lang="en-ZA" sz="1200" b="0" i="0" u="none" strike="noStrike" cap="none">
                <a:solidFill>
                  <a:schemeClr val="dk1"/>
                </a:solidFill>
                <a:latin typeface="Calibri"/>
                <a:ea typeface="Calibri"/>
                <a:cs typeface="Calibri"/>
                <a:sym typeface="Calibri"/>
              </a:rPr>
              <a:t>Announcements: Like us on Facebook to keep up to date with the latest news. </a:t>
            </a: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r>
              <a:rPr lang="en-ZA" sz="1200" b="0" i="0" u="none" strike="noStrike" cap="none">
                <a:solidFill>
                  <a:schemeClr val="dk1"/>
                </a:solidFill>
                <a:latin typeface="Calibri"/>
                <a:ea typeface="Calibri"/>
                <a:cs typeface="Calibri"/>
                <a:sym typeface="Calibri"/>
              </a:rPr>
              <a:t>Announcements: Follow us on Instagram! @EncounterYouth_Rosebank</a:t>
            </a: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ct val="100000"/>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SzPct val="100000"/>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SzPct val="100000"/>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4"/>
        <p:cNvGrpSpPr/>
        <p:nvPr/>
      </p:nvGrpSpPr>
      <p:grpSpPr>
        <a:xfrm>
          <a:off x="0" y="0"/>
          <a:ext cx="0" cy="0"/>
          <a:chOff x="0" y="0"/>
          <a:chExt cx="0" cy="0"/>
        </a:xfrm>
      </p:grpSpPr>
      <p:sp>
        <p:nvSpPr>
          <p:cNvPr id="135" name="Shape 13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457200" y="274637"/>
            <a:ext cx="8229600" cy="5851525"/>
          </a:xfrm>
          <a:prstGeom prst="rect">
            <a:avLst/>
          </a:prstGeom>
          <a:noFill/>
          <a:ln>
            <a:noFill/>
          </a:ln>
        </p:spPr>
        <p:txBody>
          <a:bodyPr wrap="square" lIns="91425" tIns="91425" rIns="91425" bIns="91425" anchor="t" anchorCtr="0"/>
          <a:lstStyle>
            <a:lvl1pPr marL="342900" marR="0" lvl="0" indent="635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19050" algn="r" rtl="0">
              <a:spcBef>
                <a:spcPts val="0"/>
              </a:spcBef>
              <a:buClr>
                <a:srgbClr val="888888"/>
              </a:buClr>
              <a:buSzPct val="25000"/>
              <a:buFont typeface="Calibri"/>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4" name="Shape 15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0" name="Shape 16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ct val="100000"/>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SzPct val="100000"/>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SzPct val="100000"/>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ZA" sz="1200" b="0" i="0" u="none" strike="noStrike" cap="none">
                <a:solidFill>
                  <a:srgbClr val="888888"/>
                </a:solidFill>
                <a:latin typeface="Calibri"/>
                <a:ea typeface="Calibri"/>
                <a:cs typeface="Calibri"/>
                <a:sym typeface="Calibri"/>
              </a:rPr>
              <a:t>‹#›</a:t>
            </a:fld>
            <a:endParaRPr lang="en-Z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a:stretch/>
        </p:blipFill>
        <p:spPr>
          <a:xfrm>
            <a:off x="0" y="0"/>
            <a:ext cx="9107424"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p:cNvPicPr preferRelativeResize="0"/>
          <p:nvPr/>
        </p:nvPicPr>
        <p:blipFill rotWithShape="1">
          <a:blip r:embed="rId3">
            <a:alphaModFix/>
          </a:blip>
          <a:srcRect/>
          <a:stretch/>
        </p:blipFill>
        <p:spPr>
          <a:xfrm>
            <a:off x="0" y="0"/>
            <a:ext cx="9107424" cy="68511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a:stretch/>
        </p:blipFill>
        <p:spPr>
          <a:xfrm>
            <a:off x="0" y="0"/>
            <a:ext cx="9107424" cy="68511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l="159" t="4938" r="-159" b="34902"/>
          <a:stretch/>
        </p:blipFill>
        <p:spPr>
          <a:xfrm>
            <a:off x="0" y="-38100"/>
            <a:ext cx="9013587" cy="6794957"/>
          </a:xfrm>
          <a:prstGeom prst="rect">
            <a:avLst/>
          </a:prstGeom>
          <a:noFill/>
          <a:ln>
            <a:noFill/>
          </a:ln>
        </p:spPr>
      </p:pic>
      <p:sp>
        <p:nvSpPr>
          <p:cNvPr id="232" name="Shape 232"/>
          <p:cNvSpPr txBox="1"/>
          <p:nvPr/>
        </p:nvSpPr>
        <p:spPr>
          <a:xfrm>
            <a:off x="16933" y="118597"/>
            <a:ext cx="2656565" cy="1097736"/>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SzPct val="25000"/>
              <a:buNone/>
            </a:pPr>
            <a:r>
              <a:rPr lang="en-ZA" sz="4000" b="0" i="0" u="none" strike="noStrike" cap="none">
                <a:solidFill>
                  <a:srgbClr val="F8F8F8"/>
                </a:solidFill>
                <a:latin typeface="Arial"/>
                <a:ea typeface="Arial"/>
                <a:cs typeface="Arial"/>
                <a:sym typeface="Arial"/>
              </a:rPr>
              <a:t>Sunday Morning</a:t>
            </a:r>
          </a:p>
        </p:txBody>
      </p:sp>
      <p:sp>
        <p:nvSpPr>
          <p:cNvPr id="233" name="Shape 233"/>
          <p:cNvSpPr/>
          <p:nvPr/>
        </p:nvSpPr>
        <p:spPr>
          <a:xfrm>
            <a:off x="7102820" y="58396"/>
            <a:ext cx="2055778" cy="1402435"/>
          </a:xfrm>
          <a:prstGeom prst="rect">
            <a:avLst/>
          </a:prstGeom>
          <a:noFill/>
          <a:ln>
            <a:noFill/>
          </a:ln>
        </p:spPr>
        <p:txBody>
          <a:bodyPr wrap="square" lIns="91425" tIns="45700" rIns="91425" bIns="45700" anchor="t" anchorCtr="0">
            <a:noAutofit/>
          </a:bodyPr>
          <a:lstStyle/>
          <a:p>
            <a:pPr marL="0" marR="0" lvl="0" indent="0" algn="ctr" rtl="0">
              <a:lnSpc>
                <a:spcPct val="60000"/>
              </a:lnSpc>
              <a:spcBef>
                <a:spcPts val="0"/>
              </a:spcBef>
              <a:buSzPct val="25000"/>
              <a:buNone/>
            </a:pPr>
            <a:r>
              <a:rPr lang="en-ZA" sz="2800" b="1" i="0" u="none" strike="noStrike" cap="none">
                <a:solidFill>
                  <a:srgbClr val="FFFFFF"/>
                </a:solidFill>
                <a:latin typeface="Balthazar"/>
                <a:ea typeface="Balthazar"/>
                <a:cs typeface="Balthazar"/>
                <a:sym typeface="Balthazar"/>
              </a:rPr>
              <a:t>the</a:t>
            </a:r>
          </a:p>
          <a:p>
            <a:pPr marL="0" marR="0" lvl="0" indent="0" algn="ctr" rtl="0">
              <a:lnSpc>
                <a:spcPct val="60000"/>
              </a:lnSpc>
              <a:spcBef>
                <a:spcPts val="0"/>
              </a:spcBef>
              <a:buSzPct val="25000"/>
              <a:buNone/>
            </a:pPr>
            <a:r>
              <a:rPr lang="en-ZA" sz="1100" b="1" i="0" u="none" strike="noStrike" cap="none">
                <a:solidFill>
                  <a:srgbClr val="FFFFFF"/>
                </a:solidFill>
                <a:latin typeface="Balthazar"/>
                <a:ea typeface="Balthazar"/>
                <a:cs typeface="Balthazar"/>
                <a:sym typeface="Balthazar"/>
              </a:rPr>
              <a:t> </a:t>
            </a:r>
          </a:p>
          <a:p>
            <a:pPr marL="0" marR="0" lvl="0" indent="0" algn="ctr" rtl="0">
              <a:lnSpc>
                <a:spcPct val="60000"/>
              </a:lnSpc>
              <a:spcBef>
                <a:spcPts val="0"/>
              </a:spcBef>
              <a:buSzPct val="25000"/>
              <a:buNone/>
            </a:pPr>
            <a:r>
              <a:rPr lang="en-ZA" sz="5400" b="1" i="0" u="none" strike="noStrike" cap="none">
                <a:solidFill>
                  <a:srgbClr val="FFFF00"/>
                </a:solidFill>
                <a:latin typeface="Balthazar"/>
                <a:ea typeface="Balthazar"/>
                <a:cs typeface="Balthazar"/>
                <a:sym typeface="Balthazar"/>
              </a:rPr>
              <a:t>GOD</a:t>
            </a:r>
          </a:p>
          <a:p>
            <a:pPr marL="0" marR="0" lvl="0" indent="0" algn="ctr" rtl="0">
              <a:lnSpc>
                <a:spcPct val="60000"/>
              </a:lnSpc>
              <a:spcBef>
                <a:spcPts val="0"/>
              </a:spcBef>
              <a:buSzPct val="25000"/>
              <a:buNone/>
            </a:pPr>
            <a:r>
              <a:rPr lang="en-ZA" sz="4000" b="1" i="0" u="none" strike="noStrike" cap="none">
                <a:solidFill>
                  <a:srgbClr val="FFFFFF"/>
                </a:solidFill>
                <a:latin typeface="Balthazar"/>
                <a:ea typeface="Balthazar"/>
                <a:cs typeface="Balthazar"/>
                <a:sym typeface="Balthazar"/>
              </a:rPr>
              <a:t>series</a:t>
            </a:r>
          </a:p>
        </p:txBody>
      </p:sp>
      <p:sp>
        <p:nvSpPr>
          <p:cNvPr id="234" name="Shape 234"/>
          <p:cNvSpPr/>
          <p:nvPr/>
        </p:nvSpPr>
        <p:spPr>
          <a:xfrm>
            <a:off x="16932" y="5903369"/>
            <a:ext cx="9127067"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ZA" sz="5400" b="0" i="0" u="none" strike="noStrike" cap="none">
                <a:solidFill>
                  <a:srgbClr val="FFFFFF"/>
                </a:solidFill>
                <a:latin typeface="Ultra"/>
                <a:ea typeface="Ultra"/>
                <a:cs typeface="Ultra"/>
                <a:sym typeface="Ultra"/>
              </a:rPr>
              <a:t>Does God Help?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descr="_3.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descr="Slide14.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descr="Slide08.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descr="Slide09.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descr="Slide10.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Slide11.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descr="Slide12.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descr="Slide20.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descr="Slide21.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descr="Slide22.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descr="Slide23.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Shape 306" descr="Slide17.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descr="Slide18.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Shape 318" descr="Slide19.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descr="Slide20.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descr="Slide21.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descr="Slide29.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Shape 342" descr="Slide23.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descr="_2.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Shape 354" descr="_3.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Shape 360" descr="Slide26.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descr="Slide07.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descr="_1.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_2.jpg"/>
          <p:cNvPicPr preferRelativeResize="0"/>
          <p:nvPr/>
        </p:nvPicPr>
        <p:blipFill rotWithShape="1">
          <a:blip r:embed="rId3">
            <a:alphaModFix/>
          </a:blip>
          <a:srcRect/>
          <a:stretch/>
        </p:blipFill>
        <p:spPr>
          <a:xfrm>
            <a:off x="0" y="0"/>
            <a:ext cx="9144000" cy="68408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a:stretch/>
        </p:blipFill>
        <p:spPr>
          <a:xfrm>
            <a:off x="0" y="0"/>
            <a:ext cx="9107424" cy="6851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a:stretch/>
        </p:blipFill>
        <p:spPr>
          <a:xfrm>
            <a:off x="0" y="0"/>
            <a:ext cx="9107424" cy="6851142"/>
          </a:xfrm>
          <a:prstGeom prst="rect">
            <a:avLst/>
          </a:prstGeom>
          <a:noFill/>
          <a:ln>
            <a:noFill/>
          </a:ln>
        </p:spPr>
      </p:pic>
    </p:spTree>
  </p:cSld>
  <p:clrMapOvr>
    <a:masterClrMapping/>
  </p:clrMapOvr>
</p:sld>
</file>

<file path=ppt/theme/theme1.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960</Words>
  <Application>Microsoft Macintosh PowerPoint</Application>
  <PresentationFormat>On-screen Show (4:3)</PresentationFormat>
  <Paragraphs>81</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Tittley</cp:lastModifiedBy>
  <cp:revision>3</cp:revision>
  <dcterms:modified xsi:type="dcterms:W3CDTF">2017-11-28T12:21:26Z</dcterms:modified>
</cp:coreProperties>
</file>