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511" r:id="rId2"/>
    <p:sldId id="505" r:id="rId3"/>
    <p:sldId id="499" r:id="rId4"/>
    <p:sldId id="580" r:id="rId5"/>
    <p:sldId id="507" r:id="rId6"/>
    <p:sldId id="502" r:id="rId7"/>
    <p:sldId id="500" r:id="rId8"/>
    <p:sldId id="501" r:id="rId9"/>
    <p:sldId id="508" r:id="rId10"/>
    <p:sldId id="581" r:id="rId11"/>
    <p:sldId id="509" r:id="rId12"/>
    <p:sldId id="510" r:id="rId13"/>
    <p:sldId id="448" r:id="rId14"/>
    <p:sldId id="512" r:id="rId15"/>
    <p:sldId id="513" r:id="rId16"/>
    <p:sldId id="514" r:id="rId17"/>
    <p:sldId id="515" r:id="rId18"/>
    <p:sldId id="516" r:id="rId19"/>
    <p:sldId id="517" r:id="rId20"/>
    <p:sldId id="518" r:id="rId21"/>
    <p:sldId id="519" r:id="rId22"/>
    <p:sldId id="520" r:id="rId23"/>
    <p:sldId id="521" r:id="rId24"/>
    <p:sldId id="522" r:id="rId25"/>
    <p:sldId id="523" r:id="rId26"/>
    <p:sldId id="524" r:id="rId27"/>
    <p:sldId id="449" r:id="rId28"/>
    <p:sldId id="450" r:id="rId29"/>
    <p:sldId id="451" r:id="rId30"/>
    <p:sldId id="504" r:id="rId31"/>
    <p:sldId id="506" r:id="rId32"/>
    <p:sldId id="582" r:id="rId33"/>
    <p:sldId id="612" r:id="rId34"/>
    <p:sldId id="586" r:id="rId35"/>
    <p:sldId id="525" r:id="rId36"/>
    <p:sldId id="628" r:id="rId37"/>
    <p:sldId id="588" r:id="rId38"/>
    <p:sldId id="589" r:id="rId39"/>
    <p:sldId id="590" r:id="rId40"/>
    <p:sldId id="529" r:id="rId41"/>
    <p:sldId id="530" r:id="rId42"/>
    <p:sldId id="595" r:id="rId43"/>
    <p:sldId id="596" r:id="rId44"/>
    <p:sldId id="597" r:id="rId45"/>
    <p:sldId id="539" r:id="rId46"/>
    <p:sldId id="541" r:id="rId47"/>
    <p:sldId id="621" r:id="rId48"/>
    <p:sldId id="622" r:id="rId49"/>
    <p:sldId id="623" r:id="rId50"/>
    <p:sldId id="608" r:id="rId51"/>
    <p:sldId id="570" r:id="rId52"/>
    <p:sldId id="616" r:id="rId53"/>
    <p:sldId id="618" r:id="rId54"/>
    <p:sldId id="617" r:id="rId55"/>
    <p:sldId id="542" r:id="rId56"/>
    <p:sldId id="615" r:id="rId57"/>
    <p:sldId id="614" r:id="rId58"/>
    <p:sldId id="598" r:id="rId59"/>
    <p:sldId id="626" r:id="rId60"/>
    <p:sldId id="627" r:id="rId61"/>
    <p:sldId id="624" r:id="rId62"/>
    <p:sldId id="625" r:id="rId63"/>
    <p:sldId id="594" r:id="rId64"/>
    <p:sldId id="599" r:id="rId65"/>
    <p:sldId id="600" r:id="rId66"/>
    <p:sldId id="629" r:id="rId67"/>
    <p:sldId id="630" r:id="rId68"/>
    <p:sldId id="559" r:id="rId69"/>
    <p:sldId id="609"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FFF6"/>
    <a:srgbClr val="804000"/>
    <a:srgbClr val="996633"/>
    <a:srgbClr val="50361B"/>
    <a:srgbClr val="654422"/>
    <a:srgbClr val="FF6324"/>
    <a:srgbClr val="FFFF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97" autoAdjust="0"/>
  </p:normalViewPr>
  <p:slideViewPr>
    <p:cSldViewPr snapToGrid="0" snapToObjects="1">
      <p:cViewPr varScale="1">
        <p:scale>
          <a:sx n="78" d="100"/>
          <a:sy n="78" d="100"/>
        </p:scale>
        <p:origin x="-280" y="-104"/>
      </p:cViewPr>
      <p:guideLst>
        <p:guide orient="horz" pos="2183"/>
        <p:guide pos="575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15/04/19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Sharing: Turn to the person next to you</a:t>
            </a:r>
            <a:r>
              <a:rPr lang="en-ZA" baseline="0" dirty="0" smtClean="0">
                <a:solidFill>
                  <a:schemeClr val="bg1"/>
                </a:solidFill>
                <a:effectLst>
                  <a:glow rad="101600">
                    <a:srgbClr val="000000"/>
                  </a:glow>
                </a:effectLst>
                <a:ea typeface="+mn-ea"/>
              </a:rPr>
              <a:t> and ask them if they have </a:t>
            </a:r>
            <a:r>
              <a:rPr lang="en-ZA" dirty="0" smtClean="0">
                <a:solidFill>
                  <a:schemeClr val="bg1"/>
                </a:solidFill>
                <a:effectLst>
                  <a:glow rad="101600">
                    <a:srgbClr val="000000"/>
                  </a:glow>
                </a:effectLst>
                <a:ea typeface="+mn-ea"/>
              </a:rPr>
              <a:t>ever read a trilogy? And if they have, what was it?</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1</a:t>
            </a:fld>
            <a:endParaRPr lang="en-ZA">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Or the Matrix…</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10</a:t>
            </a:fld>
            <a:endParaRPr lang="en-ZA">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Or Back to the Future…</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11</a:t>
            </a:fld>
            <a:endParaRPr lang="en-ZA">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Or Toy</a:t>
            </a:r>
            <a:r>
              <a:rPr lang="en-ZA" baseline="0" dirty="0" smtClean="0">
                <a:solidFill>
                  <a:schemeClr val="bg1"/>
                </a:solidFill>
                <a:effectLst>
                  <a:glow rad="101600">
                    <a:srgbClr val="000000"/>
                  </a:glow>
                </a:effectLst>
                <a:ea typeface="+mn-ea"/>
              </a:rPr>
              <a:t> Story…</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12</a:t>
            </a:fld>
            <a:endParaRPr lang="en-ZA">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0" u="none" dirty="0" smtClean="0"/>
              <a:t>So welcome to the Trilogy Series at His Youth on Sunday mornings.</a:t>
            </a:r>
            <a:endParaRPr lang="en-ZA" b="0"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13</a:t>
            </a:fld>
            <a:endParaRPr lang="en-ZA"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dirty="0" smtClean="0">
                <a:solidFill>
                  <a:schemeClr val="bg1"/>
                </a:solidFill>
                <a:latin typeface="Calibri" charset="0"/>
              </a:rPr>
              <a:t>The church has</a:t>
            </a:r>
            <a:r>
              <a:rPr lang="en-ZA" baseline="0" dirty="0" smtClean="0">
                <a:solidFill>
                  <a:schemeClr val="bg1"/>
                </a:solidFill>
                <a:latin typeface="Calibri" charset="0"/>
              </a:rPr>
              <a:t> this mission statement: </a:t>
            </a:r>
            <a:r>
              <a:rPr lang="en-ZA" dirty="0" smtClean="0">
                <a:solidFill>
                  <a:schemeClr val="bg1"/>
                </a:solidFill>
                <a:latin typeface="Calibri" charset="0"/>
              </a:rPr>
              <a:t>We </a:t>
            </a:r>
            <a:r>
              <a:rPr lang="en-ZA" dirty="0">
                <a:solidFill>
                  <a:schemeClr val="bg1"/>
                </a:solidFill>
                <a:latin typeface="Calibri" charset="0"/>
              </a:rPr>
              <a:t>see lives, communities and society transformed through discipleship in the Word, the presence and power of God.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59BD55D-CA02-0D45-BFF8-5F059923811E}" type="slidenum">
              <a:rPr lang="en-ZA">
                <a:latin typeface="Calibri" charset="0"/>
              </a:rPr>
              <a:pPr eaLnBrk="1" hangingPunct="1"/>
              <a:t>14</a:t>
            </a:fld>
            <a:endParaRPr lang="en-ZA">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Here is our mission statement at His People</a:t>
            </a:r>
            <a:r>
              <a:rPr lang="en-ZA" baseline="0" dirty="0" smtClean="0">
                <a:solidFill>
                  <a:schemeClr val="bg1"/>
                </a:solidFill>
                <a:effectLst>
                  <a:glow rad="101600">
                    <a:srgbClr val="000000"/>
                  </a:glow>
                </a:effectLst>
                <a:ea typeface="+mn-ea"/>
              </a:rPr>
              <a:t> Church: </a:t>
            </a:r>
            <a:r>
              <a:rPr lang="en-ZA" dirty="0" smtClean="0">
                <a:solidFill>
                  <a:schemeClr val="bg1"/>
                </a:solidFill>
                <a:effectLst>
                  <a:glow rad="101600">
                    <a:srgbClr val="000000"/>
                  </a:glow>
                </a:effectLst>
                <a:ea typeface="+mn-ea"/>
              </a:rPr>
              <a:t>We see lives, communities and society transformed</a:t>
            </a:r>
            <a:r>
              <a:rPr lang="en-ZA" baseline="0" dirty="0" smtClean="0">
                <a:solidFill>
                  <a:schemeClr val="tx1"/>
                </a:solidFill>
                <a:effectLst/>
                <a:ea typeface="+mn-ea"/>
              </a:rPr>
              <a:t> through discipleship in the Word, the presence and the power of God.</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15</a:t>
            </a:fld>
            <a:endParaRPr lang="en-ZA">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Let’s say it together: We see lives, communities and society transformed</a:t>
            </a:r>
            <a:r>
              <a:rPr lang="en-ZA" baseline="0" dirty="0" smtClean="0">
                <a:solidFill>
                  <a:schemeClr val="tx1"/>
                </a:solidFill>
                <a:effectLst/>
                <a:ea typeface="+mn-ea"/>
              </a:rPr>
              <a:t> through</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6F56985-4225-1447-8001-2A3B51B93554}" type="slidenum">
              <a:rPr lang="en-ZA">
                <a:latin typeface="Calibri" charset="0"/>
              </a:rPr>
              <a:pPr eaLnBrk="1" hangingPunct="1"/>
              <a:t>16</a:t>
            </a:fld>
            <a:endParaRPr lang="en-ZA">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discipleship in the Word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9045B49-E5FA-9441-8B14-C342D6DA61B8}" type="slidenum">
              <a:rPr lang="en-ZA">
                <a:latin typeface="Calibri" charset="0"/>
              </a:rPr>
              <a:pPr eaLnBrk="1" hangingPunct="1"/>
              <a:t>17</a:t>
            </a:fld>
            <a:endParaRPr lang="en-ZA">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the presence and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6262F2E-AE49-0740-B4A7-0C3DEA55D1FD}" type="slidenum">
              <a:rPr lang="en-ZA">
                <a:latin typeface="Calibri" charset="0"/>
              </a:rPr>
              <a:pPr eaLnBrk="1" hangingPunct="1"/>
              <a:t>18</a:t>
            </a:fld>
            <a:endParaRPr lang="en-ZA">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and the power of God.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19</a:t>
            </a:fld>
            <a:endParaRPr lang="en-ZA">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Maybe it was the Divergent Trilogy…</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2</a:t>
            </a:fld>
            <a:endParaRPr lang="en-ZA">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Let’s say it again: We see lives, communities and society transformed</a:t>
            </a:r>
            <a:r>
              <a:rPr lang="en-ZA" dirty="0" smtClean="0">
                <a:ea typeface="+mn-ea"/>
              </a:rPr>
              <a:t>...</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6F56985-4225-1447-8001-2A3B51B93554}" type="slidenum">
              <a:rPr lang="en-ZA">
                <a:latin typeface="Calibri" charset="0"/>
              </a:rPr>
              <a:pPr eaLnBrk="1" hangingPunct="1"/>
              <a:t>20</a:t>
            </a:fld>
            <a:endParaRPr lang="en-ZA">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discipleship in the Word…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9045B49-E5FA-9441-8B14-C342D6DA61B8}" type="slidenum">
              <a:rPr lang="en-ZA">
                <a:latin typeface="Calibri" charset="0"/>
              </a:rPr>
              <a:pPr eaLnBrk="1" hangingPunct="1"/>
              <a:t>21</a:t>
            </a:fld>
            <a:endParaRPr lang="en-ZA">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the presence and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6262F2E-AE49-0740-B4A7-0C3DEA55D1FD}" type="slidenum">
              <a:rPr lang="en-ZA">
                <a:latin typeface="Calibri" charset="0"/>
              </a:rPr>
              <a:pPr eaLnBrk="1" hangingPunct="1"/>
              <a:t>22</a:t>
            </a:fld>
            <a:endParaRPr lang="en-ZA">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the power of God.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23</a:t>
            </a:fld>
            <a:endParaRPr lang="en-ZA">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Can you spot the Trilogy?</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24</a:t>
            </a:fld>
            <a:endParaRPr lang="en-ZA">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There </a:t>
            </a:r>
            <a:r>
              <a:rPr lang="en-ZA" dirty="0" smtClean="0">
                <a:solidFill>
                  <a:schemeClr val="bg1"/>
                </a:solidFill>
                <a:effectLst>
                  <a:glow rad="101600">
                    <a:srgbClr val="000000"/>
                  </a:glow>
                </a:effectLst>
                <a:ea typeface="+mn-ea"/>
              </a:rPr>
              <a:t>is </a:t>
            </a:r>
            <a:r>
              <a:rPr lang="en-ZA" dirty="0" smtClean="0">
                <a:solidFill>
                  <a:schemeClr val="bg1"/>
                </a:solidFill>
                <a:effectLst>
                  <a:glow rad="101600">
                    <a:srgbClr val="000000"/>
                  </a:glow>
                </a:effectLst>
                <a:ea typeface="+mn-ea"/>
              </a:rPr>
              <a:t>the trilogy for our series: Word,</a:t>
            </a:r>
            <a:r>
              <a:rPr lang="en-ZA" baseline="0" dirty="0" smtClean="0">
                <a:solidFill>
                  <a:schemeClr val="bg1"/>
                </a:solidFill>
                <a:effectLst>
                  <a:glow rad="101600">
                    <a:srgbClr val="000000"/>
                  </a:glow>
                </a:effectLst>
                <a:ea typeface="+mn-ea"/>
              </a:rPr>
              <a:t> Presence and Power.</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25</a:t>
            </a:fld>
            <a:endParaRPr lang="en-ZA">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Actually there is a second triligy too: Lives,</a:t>
            </a:r>
            <a:r>
              <a:rPr lang="en-ZA" baseline="0" dirty="0" smtClean="0">
                <a:solidFill>
                  <a:schemeClr val="bg1"/>
                </a:solidFill>
                <a:effectLst>
                  <a:glow rad="101600">
                    <a:srgbClr val="000000"/>
                  </a:glow>
                </a:effectLst>
                <a:ea typeface="+mn-ea"/>
              </a:rPr>
              <a:t> Communities and Society – but that is not our main focus this term.</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26</a:t>
            </a:fld>
            <a:endParaRPr lang="en-ZA">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dirty="0" smtClean="0">
                <a:solidFill>
                  <a:schemeClr val="bg1"/>
                </a:solidFill>
              </a:rPr>
              <a:t>Part 1 is all about the Word. The Trilogy Series: We start with 3 weeks focusing on the Word - where we will learn how to get into God's word (daily reading/devotions/skills for devotional reading and studying the Word). The preachers are:</a:t>
            </a:r>
            <a:r>
              <a:rPr lang="en-US" sz="1200" b="0" baseline="0" dirty="0" smtClean="0">
                <a:solidFill>
                  <a:schemeClr val="bg1"/>
                </a:solidFill>
              </a:rPr>
              <a:t> </a:t>
            </a:r>
            <a:r>
              <a:rPr lang="en-US" sz="1200" b="0" dirty="0" smtClean="0">
                <a:solidFill>
                  <a:schemeClr val="bg1"/>
                </a:solidFill>
              </a:rPr>
              <a:t>Week 1</a:t>
            </a:r>
            <a:r>
              <a:rPr lang="en-US" sz="1200" b="0" baseline="0" dirty="0" smtClean="0">
                <a:solidFill>
                  <a:schemeClr val="bg1"/>
                </a:solidFill>
              </a:rPr>
              <a:t>: Mark. Week 2: </a:t>
            </a:r>
            <a:r>
              <a:rPr lang="en-US" sz="1200" b="0" baseline="0" dirty="0" err="1" smtClean="0">
                <a:solidFill>
                  <a:schemeClr val="bg1"/>
                </a:solidFill>
              </a:rPr>
              <a:t>Mateam</a:t>
            </a:r>
            <a:r>
              <a:rPr lang="en-US" sz="1200" b="0" baseline="0" dirty="0" smtClean="0">
                <a:solidFill>
                  <a:schemeClr val="bg1"/>
                </a:solidFill>
              </a:rPr>
              <a:t>. Week 3: Shaun.</a:t>
            </a:r>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27</a:t>
            </a:fld>
            <a:endParaRPr lang="en-ZA"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dirty="0" smtClean="0">
                <a:solidFill>
                  <a:schemeClr val="bg1"/>
                </a:solidFill>
              </a:rPr>
              <a:t>Part 2 is all about the presence of God where over 3 weeks we will explore</a:t>
            </a:r>
            <a:r>
              <a:rPr lang="en-US" sz="1200" b="0" baseline="0" dirty="0" smtClean="0">
                <a:solidFill>
                  <a:schemeClr val="bg1"/>
                </a:solidFill>
              </a:rPr>
              <a:t> </a:t>
            </a:r>
            <a:r>
              <a:rPr lang="en-US" sz="1200" b="0" dirty="0" smtClean="0">
                <a:solidFill>
                  <a:schemeClr val="bg1"/>
                </a:solidFill>
              </a:rPr>
              <a:t>how to experience the Presence of God in your daily life and when we worship God on Sunday mornings in the sanctuary. </a:t>
            </a:r>
            <a:r>
              <a:rPr lang="en-ZA" dirty="0" smtClean="0">
                <a:latin typeface="Calibri" charset="0"/>
              </a:rPr>
              <a:t>Week 1: Mark. Week 2: Thabile. Week 3: Hannes</a:t>
            </a:r>
          </a:p>
          <a:p>
            <a:pPr eaLnBrk="1" hangingPunct="1">
              <a:spcBef>
                <a:spcPct val="0"/>
              </a:spcBef>
            </a:pP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28</a:t>
            </a:fld>
            <a:endParaRPr lang="en-ZA"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dirty="0" smtClean="0">
                <a:solidFill>
                  <a:schemeClr val="bg1"/>
                </a:solidFill>
              </a:rPr>
              <a:t>Part 3 is Power: W</a:t>
            </a:r>
            <a:r>
              <a:rPr lang="en-US" sz="1200" b="0" baseline="0" dirty="0" smtClean="0">
                <a:solidFill>
                  <a:schemeClr val="bg1"/>
                </a:solidFill>
              </a:rPr>
              <a:t>e will end with </a:t>
            </a:r>
            <a:r>
              <a:rPr lang="en-US" sz="1200" b="0" dirty="0" smtClean="0">
                <a:solidFill>
                  <a:schemeClr val="bg1"/>
                </a:solidFill>
              </a:rPr>
              <a:t>weeks focusing on the Power of God which will all be about relating to the Holy Spirit and experience his Baptism, Filling and power to witness. Week 1: Genevieve. Week 2: ?</a:t>
            </a:r>
          </a:p>
          <a:p>
            <a:pPr eaLnBrk="1" hangingPunct="1">
              <a:spcBef>
                <a:spcPct val="0"/>
              </a:spcBef>
            </a:pPr>
            <a:endParaRPr lang="en-ZA" b="0"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29</a:t>
            </a:fld>
            <a:endParaRPr lang="en-ZA"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Or The Hunger Games trilogy…</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3</a:t>
            </a:fld>
            <a:endParaRPr lang="en-ZA">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dirty="0" smtClean="0">
                <a:solidFill>
                  <a:schemeClr val="bg1"/>
                </a:solidFill>
              </a:rPr>
              <a:t>So let’s open up Book 1: The Word and introduce the first part of our trilogy!</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30</a:t>
            </a:fld>
            <a:endParaRPr lang="en-ZA" sz="120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Have any of you seen this movie? The Book of Eli</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31</a:t>
            </a:fld>
            <a:endParaRPr lang="en-ZA">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Video: The Book of Eli Trailer.</a:t>
            </a:r>
            <a:r>
              <a:rPr lang="en-ZA" baseline="0" dirty="0" smtClean="0">
                <a:solidFill>
                  <a:schemeClr val="bg1"/>
                </a:solidFill>
                <a:effectLst>
                  <a:glow rad="101600">
                    <a:srgbClr val="000000"/>
                  </a:glow>
                </a:effectLst>
                <a:ea typeface="+mn-ea"/>
              </a:rPr>
              <a:t> Get it on YouTube at: https://www.youtube.com/watch?v=kAMUv22y1og</a:t>
            </a:r>
            <a:endParaRPr lang="en-ZA" dirty="0" smtClean="0">
              <a:solidFill>
                <a:schemeClr val="bg1"/>
              </a:solidFill>
              <a:effectLst>
                <a:glow rad="101600">
                  <a:srgbClr val="000000"/>
                </a:glow>
              </a:effectLst>
              <a:ea typeface="+mn-ea"/>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32</a:t>
            </a:fld>
            <a:endParaRPr lang="en-ZA">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dirty="0" smtClean="0"/>
              <a:t>The</a:t>
            </a:r>
            <a:r>
              <a:rPr lang="en-US" baseline="0" dirty="0" smtClean="0"/>
              <a:t> movie is set in </a:t>
            </a:r>
            <a:r>
              <a:rPr lang="en-US" dirty="0" smtClean="0"/>
              <a:t>an American west covered in the hot, dirty wind due to an</a:t>
            </a:r>
            <a:r>
              <a:rPr lang="en-US" baseline="0" dirty="0" smtClean="0"/>
              <a:t> </a:t>
            </a:r>
            <a:r>
              <a:rPr lang="en-US" dirty="0" smtClean="0"/>
              <a:t>apocalypse, Eli is on a journey to the west on a quest from God.</a:t>
            </a:r>
            <a:r>
              <a:rPr lang="en-US" baseline="0" dirty="0" smtClean="0"/>
              <a:t> Somehow religion was blamed for the </a:t>
            </a:r>
            <a:r>
              <a:rPr lang="en-US" dirty="0" smtClean="0"/>
              <a:t>apocalypse and all the holy books in the world were burned. Eli is an old man now and</a:t>
            </a:r>
            <a:r>
              <a:rPr lang="en-US" baseline="0" dirty="0" smtClean="0"/>
              <a:t> is </a:t>
            </a:r>
            <a:r>
              <a:rPr lang="en-US" dirty="0" smtClean="0"/>
              <a:t>carry a “mysterious” book west, as the voice is guiding him to do. </a:t>
            </a:r>
            <a:endParaRPr lang="en-US" dirty="0"/>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33</a:t>
            </a:fld>
            <a:endParaRPr lang="en-ZA">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dirty="0" smtClean="0"/>
              <a:t>Believed to be the last Bible on Earth, Eli is willing to sacrifice his life to protect it…</a:t>
            </a:r>
            <a:endParaRPr lang="en-US" dirty="0"/>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34</a:t>
            </a:fld>
            <a:endParaRPr lang="en-ZA">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dirty="0" smtClean="0"/>
              <a:t>Elis</a:t>
            </a:r>
            <a:r>
              <a:rPr lang="en-US" baseline="0" dirty="0" smtClean="0"/>
              <a:t> meets Carnegie, a crime boss, who is searching for the book so he can use it to control people</a:t>
            </a:r>
            <a:endParaRPr lang="en-US" dirty="0"/>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35</a:t>
            </a:fld>
            <a:endParaRPr lang="en-ZA">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t>It’s not just a book. It’s a weapon. A weapon aimed right at the hearts and minds of the weak and the desperate. It will give</a:t>
            </a:r>
            <a:r>
              <a:rPr lang="en-ZA" baseline="0" dirty="0" smtClean="0"/>
              <a:t> us control of them. If we want to rule more than one small town, we have to have it. People will come from all over, they’ll do exactly what I tell them if the words are from the book. It’s happened before and it’ll happen again. All we need is that book! (</a:t>
            </a:r>
            <a:r>
              <a:rPr lang="en-ZA" baseline="0" dirty="0" smtClean="0">
                <a:solidFill>
                  <a:schemeClr val="bg1"/>
                </a:solidFill>
                <a:effectLst>
                  <a:glow rad="101600">
                    <a:srgbClr val="000000"/>
                  </a:glow>
                </a:effectLst>
                <a:ea typeface="+mn-ea"/>
              </a:rPr>
              <a:t>Carnegie)</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36</a:t>
            </a:fld>
            <a:endParaRPr lang="en-ZA">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baseline="0" dirty="0" smtClean="0"/>
              <a:t>Eli was willing to embark on an epic journey to get it delivered to a place – the prizon of Alcatraz on an island – where it could be copied and distributed to the world.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37</a:t>
            </a:fld>
            <a:endParaRPr lang="en-ZA">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Here is a clip</a:t>
            </a:r>
            <a:r>
              <a:rPr lang="en-ZA" baseline="0" dirty="0" smtClean="0">
                <a:solidFill>
                  <a:schemeClr val="bg1"/>
                </a:solidFill>
                <a:effectLst>
                  <a:glow rad="101600">
                    <a:srgbClr val="000000"/>
                  </a:glow>
                </a:effectLst>
                <a:ea typeface="+mn-ea"/>
              </a:rPr>
              <a:t> from the end of the movie where the book has been successfully copied and preserved…</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38</a:t>
            </a:fld>
            <a:endParaRPr lang="en-ZA">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Video: The Book of Eli Final Prayer. Get it on YouTube at: https://www.youtube.com/watch?v=OHuyd-n_7KE</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39</a:t>
            </a:fld>
            <a:endParaRPr lang="en-ZA">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Or The Lord of the Rings trilogy…</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4</a:t>
            </a:fld>
            <a:endParaRPr lang="en-ZA">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baseline="0" dirty="0" smtClean="0">
                <a:solidFill>
                  <a:schemeClr val="bg1"/>
                </a:solidFill>
                <a:effectLst>
                  <a:glow rad="101600">
                    <a:srgbClr val="000000"/>
                  </a:glow>
                </a:effectLst>
                <a:ea typeface="+mn-ea"/>
              </a:rPr>
              <a:t>What book would you be willing to risk your life for if you had the last copy on planet earth?</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40</a:t>
            </a:fld>
            <a:endParaRPr lang="en-ZA">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dirty="0" smtClean="0"/>
              <a:t>How seriously do you take the Bible? As you watch the movie you are deeply challenged about how lightly we take the Bible – for Eli it was something that he was willing to give his life to protect.</a:t>
            </a:r>
            <a:r>
              <a:rPr lang="en-ZA" baseline="0" dirty="0" smtClean="0"/>
              <a:t> </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41</a:t>
            </a:fld>
            <a:endParaRPr lang="en-ZA">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In ancient times, scribes spent up to 2 years hand copying the Bible on parchment or</a:t>
            </a:r>
            <a:r>
              <a:rPr lang="en-ZA" baseline="0" dirty="0" smtClean="0">
                <a:solidFill>
                  <a:schemeClr val="bg1"/>
                </a:solidFill>
                <a:effectLst>
                  <a:glow rad="101600">
                    <a:srgbClr val="000000"/>
                  </a:glow>
                </a:effectLst>
                <a:ea typeface="+mn-ea"/>
              </a:rPr>
              <a:t> scrolls so that it could be shared with others…</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42</a:t>
            </a:fld>
            <a:endParaRPr lang="en-ZA">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Here is a hand-written</a:t>
            </a:r>
            <a:r>
              <a:rPr lang="en-ZA" baseline="0" dirty="0" smtClean="0">
                <a:solidFill>
                  <a:schemeClr val="bg1"/>
                </a:solidFill>
                <a:effectLst>
                  <a:glow rad="101600">
                    <a:srgbClr val="000000"/>
                  </a:glow>
                </a:effectLst>
                <a:ea typeface="+mn-ea"/>
              </a:rPr>
              <a:t> </a:t>
            </a:r>
            <a:r>
              <a:rPr lang="en-ZA" dirty="0" smtClean="0">
                <a:solidFill>
                  <a:schemeClr val="bg1"/>
                </a:solidFill>
                <a:effectLst>
                  <a:glow rad="101600">
                    <a:srgbClr val="000000"/>
                  </a:glow>
                </a:effectLst>
                <a:ea typeface="+mn-ea"/>
              </a:rPr>
              <a:t>Papyrus scroll of Isiah 33,1-24 in the Biblical Museum in Münster.</a:t>
            </a:r>
            <a:r>
              <a:rPr lang="en-ZA" baseline="0" dirty="0" smtClean="0">
                <a:solidFill>
                  <a:schemeClr val="bg1"/>
                </a:solidFill>
                <a:effectLst>
                  <a:glow rad="101600">
                    <a:srgbClr val="000000"/>
                  </a:glow>
                </a:effectLst>
                <a:ea typeface="+mn-ea"/>
              </a:rPr>
              <a:t> Just image how long it took to make this copy! </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43</a:t>
            </a:fld>
            <a:endParaRPr lang="en-ZA">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baseline="0" dirty="0" smtClean="0">
                <a:solidFill>
                  <a:schemeClr val="bg1"/>
                </a:solidFill>
                <a:effectLst>
                  <a:glow rad="101600">
                    <a:srgbClr val="000000"/>
                  </a:glow>
                </a:effectLst>
                <a:ea typeface="+mn-ea"/>
              </a:rPr>
              <a:t>Would you write out a copy for someone else to read if you had the last copy on earth?</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44</a:t>
            </a:fld>
            <a:endParaRPr lang="en-ZA">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Some years back there was a chap, Brother Andrew, who used to smuggle Bibles into countries like China – and he knew that he could be jailed or even executed for doing so – but he believed that the Bible was so special that people had to get a copy</a:t>
            </a:r>
            <a:r>
              <a:rPr lang="en-ZA" baseline="0" dirty="0" smtClean="0">
                <a:solidFill>
                  <a:schemeClr val="bg1"/>
                </a:solidFill>
                <a:effectLst>
                  <a:glow rad="101600">
                    <a:srgbClr val="000000"/>
                  </a:glow>
                </a:effectLst>
                <a:ea typeface="+mn-ea"/>
              </a:rPr>
              <a:t> even if it meant that he could lose his life!</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45</a:t>
            </a:fld>
            <a:endParaRPr lang="en-ZA">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Would</a:t>
            </a:r>
            <a:r>
              <a:rPr lang="en-ZA" baseline="0" dirty="0" smtClean="0">
                <a:solidFill>
                  <a:schemeClr val="bg1"/>
                </a:solidFill>
                <a:effectLst>
                  <a:glow rad="101600">
                    <a:srgbClr val="000000"/>
                  </a:glow>
                </a:effectLst>
                <a:ea typeface="+mn-ea"/>
              </a:rPr>
              <a:t> you be willing to risk your life to get a copy of the Bible into someone’s hands?</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46</a:t>
            </a:fld>
            <a:endParaRPr lang="en-ZA">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In days gone by people had to carry around huge big bibles…</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47</a:t>
            </a:fld>
            <a:endParaRPr lang="en-ZA">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Today you don’t have to carry a giant copy of the Bible around with you – you can just download the app for your phone…</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48</a:t>
            </a:fld>
            <a:endParaRPr lang="en-ZA">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Like the YouVersion Bible!</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49</a:t>
            </a:fld>
            <a:endParaRPr lang="en-ZA">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Or The Maze Runner Trilogy – oops – there are 4 books in that series.</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5</a:t>
            </a:fld>
            <a:endParaRPr lang="en-ZA">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Some people devote their whole lives to preaching the Bible!</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50</a:t>
            </a:fld>
            <a:endParaRPr lang="en-ZA">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So what is the story of the Bible?</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51</a:t>
            </a:fld>
            <a:endParaRPr lang="en-ZA">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Video: What is the Story of the Bible?</a:t>
            </a:r>
            <a:r>
              <a:rPr lang="en-ZA" baseline="0" dirty="0" smtClean="0">
                <a:solidFill>
                  <a:schemeClr val="bg1"/>
                </a:solidFill>
                <a:effectLst>
                  <a:glow rad="101600">
                    <a:srgbClr val="000000"/>
                  </a:glow>
                </a:effectLst>
                <a:ea typeface="+mn-ea"/>
              </a:rPr>
              <a:t> Get it on YouTube at: https://www.youtube.com/watch?v=LBmxzvqsz-8</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52</a:t>
            </a:fld>
            <a:endParaRPr lang="en-ZA">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Is the </a:t>
            </a:r>
            <a:r>
              <a:rPr lang="en-ZA" baseline="0" dirty="0" smtClean="0">
                <a:solidFill>
                  <a:schemeClr val="bg1"/>
                </a:solidFill>
                <a:effectLst>
                  <a:glow rad="101600">
                    <a:srgbClr val="000000"/>
                  </a:glow>
                </a:effectLst>
                <a:ea typeface="+mn-ea"/>
              </a:rPr>
              <a:t>Bible historically reliable?</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53</a:t>
            </a:fld>
            <a:endParaRPr lang="en-ZA">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Video: What is the Story of the Bible?</a:t>
            </a:r>
            <a:r>
              <a:rPr lang="en-ZA" baseline="0" dirty="0" smtClean="0">
                <a:solidFill>
                  <a:schemeClr val="bg1"/>
                </a:solidFill>
                <a:effectLst>
                  <a:glow rad="101600">
                    <a:srgbClr val="000000"/>
                  </a:glow>
                </a:effectLst>
                <a:ea typeface="+mn-ea"/>
              </a:rPr>
              <a:t> Get it on YouTube at: https://www.youtube.com/watch?v=LBmxzvqsz-8</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54</a:t>
            </a:fld>
            <a:endParaRPr lang="en-ZA">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Isaiah</a:t>
            </a:r>
            <a:r>
              <a:rPr lang="en-ZA" baseline="0" dirty="0" smtClean="0">
                <a:solidFill>
                  <a:schemeClr val="bg1"/>
                </a:solidFill>
                <a:effectLst>
                  <a:glow rad="101600">
                    <a:srgbClr val="000000"/>
                  </a:glow>
                </a:effectLst>
                <a:ea typeface="+mn-ea"/>
              </a:rPr>
              <a:t> 40:8 says: “The grass withers, the flower fades, but the Word of our God stands Forever.”</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55</a:t>
            </a:fld>
            <a:endParaRPr lang="en-ZA">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But is the Bible the Word of God? </a:t>
            </a:r>
            <a:r>
              <a:rPr lang="en-ZA" baseline="0" dirty="0" smtClean="0">
                <a:solidFill>
                  <a:schemeClr val="bg1"/>
                </a:solidFill>
                <a:effectLst>
                  <a:glow rad="101600">
                    <a:srgbClr val="000000"/>
                  </a:glow>
                </a:effectLst>
                <a:ea typeface="+mn-ea"/>
              </a:rPr>
              <a:t>Here is a short video clip about the trustworthiness of the Bible.</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56</a:t>
            </a:fld>
            <a:endParaRPr lang="en-ZA">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Video: How Do We Show Someone The Bible Is Trustworthy?</a:t>
            </a:r>
            <a:r>
              <a:rPr lang="en-ZA" baseline="0" dirty="0" smtClean="0">
                <a:solidFill>
                  <a:schemeClr val="bg1"/>
                </a:solidFill>
                <a:effectLst>
                  <a:glow rad="101600">
                    <a:srgbClr val="000000"/>
                  </a:glow>
                </a:effectLst>
                <a:ea typeface="+mn-ea"/>
              </a:rPr>
              <a:t> </a:t>
            </a:r>
            <a:r>
              <a:rPr lang="en-ZA" dirty="0" smtClean="0">
                <a:solidFill>
                  <a:schemeClr val="bg1"/>
                </a:solidFill>
                <a:effectLst>
                  <a:glow rad="101600">
                    <a:srgbClr val="000000"/>
                  </a:glow>
                </a:effectLst>
                <a:ea typeface="+mn-ea"/>
              </a:rPr>
              <a:t>Get it on YouTube</a:t>
            </a:r>
            <a:r>
              <a:rPr lang="en-ZA" baseline="0" dirty="0" smtClean="0">
                <a:solidFill>
                  <a:schemeClr val="bg1"/>
                </a:solidFill>
                <a:effectLst>
                  <a:glow rad="101600">
                    <a:srgbClr val="000000"/>
                  </a:glow>
                </a:effectLst>
                <a:ea typeface="+mn-ea"/>
              </a:rPr>
              <a:t> at: </a:t>
            </a:r>
            <a:r>
              <a:rPr lang="en-ZA" dirty="0" smtClean="0">
                <a:solidFill>
                  <a:schemeClr val="bg1"/>
                </a:solidFill>
                <a:effectLst>
                  <a:glow rad="101600">
                    <a:srgbClr val="000000"/>
                  </a:glow>
                </a:effectLst>
                <a:ea typeface="+mn-ea"/>
              </a:rPr>
              <a:t>https://www.youtube.com/watch?v=AYDxyiCBGI4</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57</a:t>
            </a:fld>
            <a:endParaRPr lang="en-ZA">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No other book has the power to challenge, change, comfort or correct</a:t>
            </a:r>
            <a:r>
              <a:rPr lang="en-ZA" baseline="0" dirty="0" smtClean="0">
                <a:solidFill>
                  <a:schemeClr val="bg1"/>
                </a:solidFill>
                <a:effectLst>
                  <a:glow rad="101600">
                    <a:srgbClr val="000000"/>
                  </a:glow>
                </a:effectLst>
                <a:ea typeface="+mn-ea"/>
              </a:rPr>
              <a:t> us like the Bible!</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58</a:t>
            </a:fld>
            <a:endParaRPr lang="en-ZA">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2 Timothy 3:16-17 has this to say about the Bible: “All Scripture is inspired by God and is profitable for teaching, for reproof, for correction, and for instruction in righteousness, that the man of God may be complete, thoroughly equipped for every good work”. (The Living Bible)</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59</a:t>
            </a:fld>
            <a:endParaRPr lang="en-ZA">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Or The Twilight trilogy – oops</a:t>
            </a:r>
            <a:r>
              <a:rPr lang="en-ZA" baseline="0" dirty="0" smtClean="0">
                <a:solidFill>
                  <a:schemeClr val="bg1"/>
                </a:solidFill>
                <a:effectLst>
                  <a:glow rad="101600">
                    <a:srgbClr val="000000"/>
                  </a:glow>
                </a:effectLst>
                <a:ea typeface="+mn-ea"/>
              </a:rPr>
              <a:t> – there were 5 books in that series.</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6</a:t>
            </a:fld>
            <a:endParaRPr lang="en-ZA">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2 Timothy 3:16-17 in the Message translation says:</a:t>
            </a:r>
            <a:r>
              <a:rPr lang="en-US" baseline="0" dirty="0" smtClean="0"/>
              <a:t> “</a:t>
            </a:r>
            <a:r>
              <a:rPr lang="en-US" dirty="0" smtClean="0"/>
              <a:t>Every part of Scripture is God-breathed and useful one way or another—showing us truth, exposing our rebellion, correcting our mistakes, training us to live God’s way. Through the Word we are put together and shaped up for the tasks God has for us”. (The Message)</a:t>
            </a:r>
          </a:p>
          <a:p>
            <a:pPr marL="0" marR="0" indent="0" algn="l" defTabSz="457200" rtl="0" eaLnBrk="1" fontAlgn="auto" latinLnBrk="0" hangingPunct="1">
              <a:lnSpc>
                <a:spcPct val="100000"/>
              </a:lnSpc>
              <a:spcBef>
                <a:spcPct val="0"/>
              </a:spcBef>
              <a:spcAft>
                <a:spcPts val="0"/>
              </a:spcAft>
              <a:buClrTx/>
              <a:buSzTx/>
              <a:buFontTx/>
              <a:buNone/>
              <a:tabLst/>
              <a:defRPr/>
            </a:pP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60</a:t>
            </a:fld>
            <a:endParaRPr lang="en-ZA">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Is your Bible in chains?</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61</a:t>
            </a:fld>
            <a:endParaRPr lang="en-ZA">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Is it pleading with you to wipe the dust off and read it?</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62</a:t>
            </a:fld>
            <a:endParaRPr lang="en-ZA">
              <a:latin typeface="Calibri"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What will you do with the Word of God?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63</a:t>
            </a:fld>
            <a:endParaRPr lang="en-ZA">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This series will inspire you to get</a:t>
            </a:r>
            <a:r>
              <a:rPr lang="en-ZA" baseline="0" dirty="0" smtClean="0">
                <a:solidFill>
                  <a:schemeClr val="bg1"/>
                </a:solidFill>
                <a:effectLst>
                  <a:glow rad="101600">
                    <a:srgbClr val="000000"/>
                  </a:glow>
                </a:effectLst>
                <a:ea typeface="+mn-ea"/>
              </a:rPr>
              <a:t> </a:t>
            </a:r>
            <a:r>
              <a:rPr lang="en-ZA" dirty="0" smtClean="0">
                <a:solidFill>
                  <a:schemeClr val="bg1"/>
                </a:solidFill>
                <a:effectLst>
                  <a:glow rad="101600">
                    <a:srgbClr val="000000"/>
                  </a:glow>
                </a:effectLst>
                <a:ea typeface="+mn-ea"/>
              </a:rPr>
              <a:t>in God’s Word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64</a:t>
            </a:fld>
            <a:endParaRPr lang="en-ZA">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and stay in God’s Word!</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65</a:t>
            </a:fld>
            <a:endParaRPr lang="en-ZA">
              <a:latin typeface="Calibri"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We have time for one last video to inspire</a:t>
            </a:r>
            <a:r>
              <a:rPr lang="en-ZA" baseline="0" dirty="0" smtClean="0">
                <a:solidFill>
                  <a:schemeClr val="bg1"/>
                </a:solidFill>
                <a:effectLst>
                  <a:glow rad="101600">
                    <a:srgbClr val="000000"/>
                  </a:glow>
                </a:effectLst>
                <a:ea typeface="+mn-ea"/>
              </a:rPr>
              <a:t> you about the Word!</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66</a:t>
            </a:fld>
            <a:endParaRPr lang="en-ZA">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Video: The Gospel Story Chronological. Get it on YouTube at: https://www.youtube.com/watch?v=zkOJV95Uq-M</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67</a:t>
            </a:fld>
            <a:endParaRPr lang="en-ZA">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Prayer</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68</a:t>
            </a:fld>
            <a:endParaRPr lang="en-ZA">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dirty="0" smtClean="0">
                <a:solidFill>
                  <a:schemeClr val="bg1"/>
                </a:solidFill>
              </a:rPr>
              <a:t>Next week will we continue our journey in the Word with </a:t>
            </a:r>
            <a:r>
              <a:rPr lang="en-US" sz="1200" b="0" dirty="0" err="1" smtClean="0">
                <a:solidFill>
                  <a:schemeClr val="bg1"/>
                </a:solidFill>
              </a:rPr>
              <a:t>Mateam</a:t>
            </a:r>
            <a:r>
              <a:rPr lang="en-US" sz="1200" b="0" dirty="0" smtClean="0">
                <a:solidFill>
                  <a:schemeClr val="bg1"/>
                </a:solidFill>
              </a:rPr>
              <a:t> who will be preaching on how to get into the Word</a:t>
            </a:r>
            <a:r>
              <a:rPr lang="en-US" sz="1200" b="0" baseline="0" dirty="0" smtClean="0">
                <a:solidFill>
                  <a:schemeClr val="bg1"/>
                </a:solidFill>
              </a:rPr>
              <a:t> and get stuff out of it!</a:t>
            </a:r>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69</a:t>
            </a:fld>
            <a:endParaRPr lang="en-ZA"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Or The Harry Potter trilogy – oops</a:t>
            </a:r>
            <a:r>
              <a:rPr lang="en-ZA" baseline="0" dirty="0" smtClean="0">
                <a:solidFill>
                  <a:schemeClr val="bg1"/>
                </a:solidFill>
                <a:effectLst>
                  <a:glow rad="101600">
                    <a:srgbClr val="000000"/>
                  </a:glow>
                </a:effectLst>
                <a:ea typeface="+mn-ea"/>
              </a:rPr>
              <a:t> – there were 7 books in that series.</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7</a:t>
            </a:fld>
            <a:endParaRPr lang="en-ZA">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Sharing:</a:t>
            </a:r>
            <a:r>
              <a:rPr lang="en-ZA" baseline="0" dirty="0" smtClean="0">
                <a:solidFill>
                  <a:schemeClr val="bg1"/>
                </a:solidFill>
                <a:effectLst>
                  <a:glow rad="101600">
                    <a:srgbClr val="000000"/>
                  </a:glow>
                </a:effectLst>
                <a:ea typeface="+mn-ea"/>
              </a:rPr>
              <a:t> </a:t>
            </a:r>
            <a:r>
              <a:rPr lang="en-ZA" dirty="0" smtClean="0">
                <a:solidFill>
                  <a:schemeClr val="bg1"/>
                </a:solidFill>
                <a:effectLst>
                  <a:glow rad="101600">
                    <a:srgbClr val="000000"/>
                  </a:glow>
                </a:effectLst>
                <a:ea typeface="+mn-ea"/>
              </a:rPr>
              <a:t>For those not so much into reading,</a:t>
            </a:r>
            <a:r>
              <a:rPr lang="en-ZA" baseline="0" dirty="0" smtClean="0">
                <a:solidFill>
                  <a:schemeClr val="bg1"/>
                </a:solidFill>
                <a:effectLst>
                  <a:glow rad="101600">
                    <a:srgbClr val="000000"/>
                  </a:glow>
                </a:effectLst>
                <a:ea typeface="+mn-ea"/>
              </a:rPr>
              <a:t> maybe you have watched a trilogy on the big screen – like Batman. </a:t>
            </a:r>
            <a:r>
              <a:rPr lang="en-ZA" dirty="0" smtClean="0">
                <a:solidFill>
                  <a:schemeClr val="bg1"/>
                </a:solidFill>
                <a:effectLst>
                  <a:glow rad="101600">
                    <a:srgbClr val="000000"/>
                  </a:glow>
                </a:effectLst>
                <a:ea typeface="+mn-ea"/>
              </a:rPr>
              <a:t>Turn to the person</a:t>
            </a:r>
            <a:r>
              <a:rPr lang="en-ZA" baseline="0" dirty="0" smtClean="0">
                <a:solidFill>
                  <a:schemeClr val="bg1"/>
                </a:solidFill>
                <a:effectLst>
                  <a:glow rad="101600">
                    <a:srgbClr val="000000"/>
                  </a:glow>
                </a:effectLst>
                <a:ea typeface="+mn-ea"/>
              </a:rPr>
              <a:t> next to you and ask them whether they have </a:t>
            </a:r>
            <a:r>
              <a:rPr lang="en-ZA" dirty="0" smtClean="0">
                <a:solidFill>
                  <a:schemeClr val="bg1"/>
                </a:solidFill>
                <a:effectLst>
                  <a:glow rad="101600">
                    <a:srgbClr val="000000"/>
                  </a:glow>
                </a:effectLst>
                <a:ea typeface="+mn-ea"/>
              </a:rPr>
              <a:t>ever watched a movie trilogy? And if so, what was it? And</a:t>
            </a:r>
            <a:r>
              <a:rPr lang="en-ZA" baseline="0" dirty="0" smtClean="0">
                <a:solidFill>
                  <a:schemeClr val="bg1"/>
                </a:solidFill>
                <a:effectLst>
                  <a:glow rad="101600">
                    <a:srgbClr val="000000"/>
                  </a:glow>
                </a:effectLst>
                <a:ea typeface="+mn-ea"/>
              </a:rPr>
              <a:t> has anyone watched all 3 movies in 1 day?</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8</a:t>
            </a:fld>
            <a:endParaRPr lang="en-ZA">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ZA" dirty="0" smtClean="0">
                <a:solidFill>
                  <a:schemeClr val="bg1"/>
                </a:solidFill>
                <a:effectLst>
                  <a:glow rad="101600">
                    <a:srgbClr val="000000"/>
                  </a:glow>
                </a:effectLst>
                <a:ea typeface="+mn-ea"/>
              </a:rPr>
              <a:t>Maybe it was The Lord of the Rings…</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97F0581-7CCD-4A4C-BF08-5A6CA5EF6792}" type="slidenum">
              <a:rPr lang="en-ZA">
                <a:latin typeface="Calibri" charset="0"/>
              </a:rPr>
              <a:pPr eaLnBrk="1" hangingPunct="1"/>
              <a:t>9</a:t>
            </a:fld>
            <a:endParaRPr lang="en-ZA">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93068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414745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76908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79187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CD9AF-E096-DF41-AD66-9514F0DD165C}"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29536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CD9AF-E096-DF41-AD66-9514F0DD165C}"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985663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CD9AF-E096-DF41-AD66-9514F0DD165C}" type="datetimeFigureOut">
              <a:rPr lang="en-US" smtClean="0"/>
              <a:t>15/04/19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97788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CD9AF-E096-DF41-AD66-9514F0DD165C}" type="datetimeFigureOut">
              <a:rPr lang="en-US" smtClean="0"/>
              <a:t>15/04/19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63715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CD9AF-E096-DF41-AD66-9514F0DD165C}" type="datetimeFigureOut">
              <a:rPr lang="en-US" smtClean="0"/>
              <a:t>15/04/19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101860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535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7199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CD9AF-E096-DF41-AD66-9514F0DD165C}" type="datetimeFigureOut">
              <a:rPr lang="en-US" smtClean="0"/>
              <a:t>15/04/19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841EE-E259-BA4F-BAAA-2D6456E299C7}" type="slidenum">
              <a:rPr lang="en-US" smtClean="0"/>
              <a:t>‹#›</a:t>
            </a:fld>
            <a:endParaRPr lang="en-US"/>
          </a:p>
        </p:txBody>
      </p:sp>
    </p:spTree>
    <p:extLst>
      <p:ext uri="{BB962C8B-B14F-4D97-AF65-F5344CB8AC3E}">
        <p14:creationId xmlns:p14="http://schemas.microsoft.com/office/powerpoint/2010/main" val="24026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61977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2972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94227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9514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38257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11016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41750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80496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3863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98922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9374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50579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0753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6735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1505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9490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40904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03857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51354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23668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72450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71914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17639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77961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5074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458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9502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62049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3262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006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8141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34920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994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27044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196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7241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836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46184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81154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318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93202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69708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88251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09097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8017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81325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53129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1576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1639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80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44648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7420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181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42156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17360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81304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40820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20723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32171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1847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10361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92270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18574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1003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21213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88119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31464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34970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5187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4473</TotalTime>
  <Words>1634</Words>
  <Application>Microsoft Macintosh PowerPoint</Application>
  <PresentationFormat>On-screen Show (4:3)</PresentationFormat>
  <Paragraphs>138</Paragraphs>
  <Slides>69</Slides>
  <Notes>69</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341</cp:revision>
  <dcterms:created xsi:type="dcterms:W3CDTF">2014-06-20T13:14:19Z</dcterms:created>
  <dcterms:modified xsi:type="dcterms:W3CDTF">2015-04-19T14:06:34Z</dcterms:modified>
</cp:coreProperties>
</file>