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61" r:id="rId2"/>
    <p:sldId id="286" r:id="rId3"/>
    <p:sldId id="292" r:id="rId4"/>
    <p:sldId id="297" r:id="rId5"/>
    <p:sldId id="293" r:id="rId6"/>
    <p:sldId id="287" r:id="rId7"/>
    <p:sldId id="300" r:id="rId8"/>
    <p:sldId id="262" r:id="rId9"/>
    <p:sldId id="273" r:id="rId10"/>
    <p:sldId id="302" r:id="rId11"/>
    <p:sldId id="274" r:id="rId12"/>
    <p:sldId id="303" r:id="rId13"/>
    <p:sldId id="289" r:id="rId14"/>
    <p:sldId id="275" r:id="rId15"/>
    <p:sldId id="276" r:id="rId16"/>
    <p:sldId id="277" r:id="rId17"/>
    <p:sldId id="278" r:id="rId18"/>
    <p:sldId id="279" r:id="rId19"/>
    <p:sldId id="280" r:id="rId20"/>
    <p:sldId id="304" r:id="rId21"/>
    <p:sldId id="281" r:id="rId22"/>
    <p:sldId id="290" r:id="rId23"/>
    <p:sldId id="282" r:id="rId24"/>
    <p:sldId id="291" r:id="rId25"/>
    <p:sldId id="288" r:id="rId26"/>
    <p:sldId id="301" r:id="rId27"/>
    <p:sldId id="285" r:id="rId28"/>
    <p:sldId id="298" r:id="rId29"/>
    <p:sldId id="260"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947" autoAdjust="0"/>
  </p:normalViewPr>
  <p:slideViewPr>
    <p:cSldViewPr snapToGrid="0" snapToObjects="1">
      <p:cViewPr varScale="1">
        <p:scale>
          <a:sx n="31" d="100"/>
          <a:sy n="31" d="100"/>
        </p:scale>
        <p:origin x="-2088" y="-120"/>
      </p:cViewPr>
      <p:guideLst>
        <p:guide orient="horz" pos="4106"/>
        <p:guide pos="2880"/>
      </p:guideLst>
    </p:cSldViewPr>
  </p:slideViewPr>
  <p:notesTextViewPr>
    <p:cViewPr>
      <p:scale>
        <a:sx n="100" d="100"/>
        <a:sy n="100" d="100"/>
      </p:scale>
      <p:origin x="0" y="1448"/>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3D6057-5DE8-5C40-89A8-A83429742792}" type="datetimeFigureOut">
              <a:rPr lang="en-US" smtClean="0"/>
              <a:t>14/10/28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A54FF6-7625-8F45-AE97-9135AE254E1B}" type="slidenum">
              <a:rPr lang="en-US" smtClean="0"/>
              <a:t>‹#›</a:t>
            </a:fld>
            <a:endParaRPr lang="en-US"/>
          </a:p>
        </p:txBody>
      </p:sp>
    </p:spTree>
    <p:extLst>
      <p:ext uri="{BB962C8B-B14F-4D97-AF65-F5344CB8AC3E}">
        <p14:creationId xmlns:p14="http://schemas.microsoft.com/office/powerpoint/2010/main" val="38514525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Utopia </a:t>
            </a:r>
            <a:r>
              <a:rPr lang="en-US" dirty="0" smtClean="0"/>
              <a:t>Night</a:t>
            </a:r>
          </a:p>
          <a:p>
            <a:endParaRPr lang="en-US" dirty="0" smtClean="0"/>
          </a:p>
          <a:p>
            <a:r>
              <a:rPr lang="en-US" sz="1200" dirty="0" smtClean="0">
                <a:solidFill>
                  <a:schemeClr val="bg1"/>
                </a:solidFill>
                <a:effectLst>
                  <a:glow rad="203200">
                    <a:schemeClr val="tx1">
                      <a:alpha val="75000"/>
                    </a:schemeClr>
                  </a:glow>
                </a:effectLst>
                <a:latin typeface="Futura Bold BT"/>
                <a:cs typeface="Futura Bold BT"/>
              </a:rPr>
              <a:t>Stuff to Buy:</a:t>
            </a:r>
            <a:endParaRPr lang="en-ZA" sz="1200" dirty="0" smtClean="0">
              <a:solidFill>
                <a:schemeClr val="bg1"/>
              </a:solidFill>
              <a:effectLst>
                <a:glow rad="203200">
                  <a:schemeClr val="tx1">
                    <a:alpha val="75000"/>
                  </a:schemeClr>
                </a:glow>
              </a:effectLst>
              <a:latin typeface="Futura Bold BT"/>
              <a:cs typeface="Futura Bold BT"/>
            </a:endParaRPr>
          </a:p>
          <a:p>
            <a:r>
              <a:rPr lang="en-US" sz="1200" dirty="0" smtClean="0">
                <a:solidFill>
                  <a:schemeClr val="bg1"/>
                </a:solidFill>
                <a:effectLst>
                  <a:glow rad="203200">
                    <a:schemeClr val="tx1">
                      <a:alpha val="75000"/>
                    </a:schemeClr>
                  </a:glow>
                </a:effectLst>
                <a:latin typeface="Futura Bold BT"/>
                <a:cs typeface="Futura Bold BT"/>
              </a:rPr>
              <a:t>* 4 cans of Coke</a:t>
            </a:r>
          </a:p>
          <a:p>
            <a:r>
              <a:rPr lang="en-US" sz="1200" dirty="0" smtClean="0">
                <a:solidFill>
                  <a:schemeClr val="bg1"/>
                </a:solidFill>
                <a:effectLst>
                  <a:glow rad="203200">
                    <a:schemeClr val="tx1">
                      <a:alpha val="75000"/>
                    </a:schemeClr>
                  </a:glow>
                </a:effectLst>
                <a:latin typeface="Futura Bold BT"/>
                <a:cs typeface="Futura Bold BT"/>
              </a:rPr>
              <a:t>* Slabs of chocolates for winning teams</a:t>
            </a:r>
          </a:p>
          <a:p>
            <a:endParaRPr lang="en-ZA" sz="1200" dirty="0" smtClean="0">
              <a:solidFill>
                <a:schemeClr val="bg1"/>
              </a:solidFill>
              <a:effectLst>
                <a:glow rad="203200">
                  <a:schemeClr val="tx1">
                    <a:alpha val="75000"/>
                  </a:schemeClr>
                </a:glow>
              </a:effectLst>
              <a:latin typeface="Futura Bold BT"/>
              <a:cs typeface="Futura Bold BT"/>
            </a:endParaRPr>
          </a:p>
          <a:p>
            <a:r>
              <a:rPr lang="en-US" sz="1200" dirty="0" smtClean="0">
                <a:solidFill>
                  <a:schemeClr val="bg1"/>
                </a:solidFill>
                <a:effectLst>
                  <a:glow rad="203200">
                    <a:schemeClr val="tx1">
                      <a:alpha val="75000"/>
                    </a:schemeClr>
                  </a:glow>
                </a:effectLst>
                <a:latin typeface="Futura Bold BT"/>
                <a:cs typeface="Futura Bold BT"/>
              </a:rPr>
              <a:t>Stuff to </a:t>
            </a:r>
            <a:r>
              <a:rPr lang="en-US" sz="1200" dirty="0" err="1" smtClean="0">
                <a:solidFill>
                  <a:schemeClr val="bg1"/>
                </a:solidFill>
                <a:effectLst>
                  <a:glow rad="203200">
                    <a:schemeClr val="tx1">
                      <a:alpha val="75000"/>
                    </a:schemeClr>
                  </a:glow>
                </a:effectLst>
                <a:latin typeface="Futura Bold BT"/>
                <a:cs typeface="Futura Bold BT"/>
              </a:rPr>
              <a:t>Organise</a:t>
            </a:r>
            <a:r>
              <a:rPr lang="en-US" sz="1200" dirty="0" smtClean="0">
                <a:solidFill>
                  <a:schemeClr val="bg1"/>
                </a:solidFill>
                <a:effectLst>
                  <a:glow rad="203200">
                    <a:schemeClr val="tx1">
                      <a:alpha val="75000"/>
                    </a:schemeClr>
                  </a:glow>
                </a:effectLst>
                <a:latin typeface="Futura Bold BT"/>
                <a:cs typeface="Futura Bold BT"/>
              </a:rPr>
              <a:t>:</a:t>
            </a:r>
            <a:endParaRPr lang="en-ZA" sz="1200" dirty="0" smtClean="0">
              <a:solidFill>
                <a:schemeClr val="bg1"/>
              </a:solidFill>
              <a:effectLst>
                <a:glow rad="203200">
                  <a:schemeClr val="tx1">
                    <a:alpha val="75000"/>
                  </a:schemeClr>
                </a:glow>
              </a:effectLst>
              <a:latin typeface="Futura Bold BT"/>
              <a:cs typeface="Futura Bold BT"/>
            </a:endParaRPr>
          </a:p>
          <a:p>
            <a:r>
              <a:rPr lang="en-US" sz="1200" dirty="0" smtClean="0">
                <a:solidFill>
                  <a:schemeClr val="bg1"/>
                </a:solidFill>
                <a:effectLst>
                  <a:glow rad="203200">
                    <a:schemeClr val="tx1">
                      <a:alpha val="75000"/>
                    </a:schemeClr>
                  </a:glow>
                </a:effectLst>
                <a:latin typeface="Futura Bold BT"/>
                <a:cs typeface="Futura Bold BT"/>
              </a:rPr>
              <a:t>* Black room dividers</a:t>
            </a:r>
            <a:endParaRPr lang="en-ZA" sz="1200" dirty="0" smtClean="0">
              <a:solidFill>
                <a:schemeClr val="bg1"/>
              </a:solidFill>
              <a:effectLst>
                <a:glow rad="203200">
                  <a:schemeClr val="tx1">
                    <a:alpha val="75000"/>
                  </a:schemeClr>
                </a:glow>
              </a:effectLst>
              <a:latin typeface="Futura Bold BT"/>
              <a:cs typeface="Futura Bold BT"/>
            </a:endParaRPr>
          </a:p>
          <a:p>
            <a:r>
              <a:rPr lang="en-US" sz="1200" dirty="0" smtClean="0">
                <a:solidFill>
                  <a:schemeClr val="bg1"/>
                </a:solidFill>
                <a:effectLst>
                  <a:glow rad="203200">
                    <a:schemeClr val="tx1">
                      <a:alpha val="75000"/>
                    </a:schemeClr>
                  </a:glow>
                </a:effectLst>
                <a:latin typeface="Futura Bold BT"/>
                <a:cs typeface="Futura Bold BT"/>
              </a:rPr>
              <a:t>* 4 Tables in youth room</a:t>
            </a:r>
          </a:p>
          <a:p>
            <a:r>
              <a:rPr lang="en-US" sz="1200" dirty="0" smtClean="0">
                <a:solidFill>
                  <a:schemeClr val="bg1"/>
                </a:solidFill>
                <a:effectLst>
                  <a:glow rad="203200">
                    <a:schemeClr val="tx1">
                      <a:alpha val="75000"/>
                    </a:schemeClr>
                  </a:glow>
                </a:effectLst>
                <a:latin typeface="Futura Bold BT"/>
                <a:cs typeface="Futura Bold BT"/>
              </a:rPr>
              <a:t>* Crates next to the tables</a:t>
            </a:r>
          </a:p>
          <a:p>
            <a:pPr marL="0" indent="0">
              <a:buFontTx/>
              <a:buNone/>
            </a:pPr>
            <a:r>
              <a:rPr lang="en-ZA" sz="1200" dirty="0" smtClean="0">
                <a:solidFill>
                  <a:schemeClr val="bg1"/>
                </a:solidFill>
                <a:effectLst>
                  <a:glow rad="203200">
                    <a:schemeClr val="tx1">
                      <a:alpha val="75000"/>
                    </a:schemeClr>
                  </a:glow>
                </a:effectLst>
                <a:latin typeface="Futura Bold BT"/>
                <a:cs typeface="Futura Bold BT"/>
              </a:rPr>
              <a:t>* Table cloths</a:t>
            </a:r>
          </a:p>
          <a:p>
            <a:pPr marL="171450" indent="-171450">
              <a:buFontTx/>
              <a:buChar char="•"/>
            </a:pPr>
            <a:endParaRPr lang="en-ZA" sz="1200" dirty="0" smtClean="0">
              <a:solidFill>
                <a:schemeClr val="bg1"/>
              </a:solidFill>
              <a:effectLst>
                <a:glow rad="203200">
                  <a:schemeClr val="tx1">
                    <a:alpha val="75000"/>
                  </a:schemeClr>
                </a:glow>
              </a:effectLst>
              <a:latin typeface="Futura Bold BT"/>
              <a:cs typeface="Futura Bold BT"/>
            </a:endParaRPr>
          </a:p>
          <a:p>
            <a:r>
              <a:rPr lang="en-ZA" sz="1200" dirty="0" smtClean="0">
                <a:solidFill>
                  <a:schemeClr val="bg1"/>
                </a:solidFill>
                <a:effectLst>
                  <a:glow rad="203200">
                    <a:schemeClr val="tx1">
                      <a:alpha val="75000"/>
                    </a:schemeClr>
                  </a:glow>
                </a:effectLst>
                <a:latin typeface="Futura Bold BT"/>
                <a:cs typeface="Futura Bold BT"/>
              </a:rPr>
              <a:t>During the Night:</a:t>
            </a:r>
          </a:p>
          <a:p>
            <a:r>
              <a:rPr lang="en-ZA" sz="1200" dirty="0" smtClean="0">
                <a:solidFill>
                  <a:schemeClr val="bg1"/>
                </a:solidFill>
                <a:effectLst>
                  <a:glow rad="203200">
                    <a:schemeClr val="tx1">
                      <a:alpha val="75000"/>
                    </a:schemeClr>
                  </a:glow>
                </a:effectLst>
                <a:latin typeface="Futura Bold BT"/>
                <a:cs typeface="Futura Bold BT"/>
              </a:rPr>
              <a:t>* Set up Report back table/chairs for the TASK</a:t>
            </a:r>
          </a:p>
          <a:p>
            <a:r>
              <a:rPr lang="en-ZA" sz="1200" dirty="0" smtClean="0">
                <a:solidFill>
                  <a:schemeClr val="bg1"/>
                </a:solidFill>
                <a:effectLst>
                  <a:glow rad="203200">
                    <a:schemeClr val="tx1">
                      <a:alpha val="75000"/>
                    </a:schemeClr>
                  </a:glow>
                </a:effectLst>
                <a:latin typeface="Futura Bold BT"/>
                <a:cs typeface="Futura Bold BT"/>
              </a:rPr>
              <a:t>* Appoint World leaders</a:t>
            </a:r>
          </a:p>
          <a:p>
            <a:endParaRPr lang="en-US" dirty="0" smtClean="0"/>
          </a:p>
        </p:txBody>
      </p:sp>
      <p:sp>
        <p:nvSpPr>
          <p:cNvPr id="4" name="Slide Number Placeholder 3"/>
          <p:cNvSpPr>
            <a:spLocks noGrp="1"/>
          </p:cNvSpPr>
          <p:nvPr>
            <p:ph type="sldNum" sz="quarter" idx="10"/>
          </p:nvPr>
        </p:nvSpPr>
        <p:spPr/>
        <p:txBody>
          <a:bodyPr/>
          <a:lstStyle/>
          <a:p>
            <a:fld id="{BB7EA155-D7D1-CE47-84CA-19517ADA7252}" type="slidenum">
              <a:rPr lang="en-US" smtClean="0"/>
              <a:t>1</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Video: Avengers: Age of </a:t>
            </a:r>
            <a:r>
              <a:rPr lang="en-US" sz="1200" b="0" kern="1200" dirty="0" err="1" smtClean="0">
                <a:solidFill>
                  <a:schemeClr val="tx1"/>
                </a:solidFill>
                <a:effectLst/>
                <a:latin typeface="+mn-lt"/>
                <a:ea typeface="+mn-ea"/>
                <a:cs typeface="+mn-cs"/>
              </a:rPr>
              <a:t>Ultron</a:t>
            </a:r>
            <a:r>
              <a:rPr lang="en-US" sz="1200" b="0"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Trailer. Get it on YouTube at: https://</a:t>
            </a:r>
            <a:r>
              <a:rPr lang="en-US" sz="1200" b="0" kern="1200" dirty="0" err="1" smtClean="0">
                <a:solidFill>
                  <a:schemeClr val="tx1"/>
                </a:solidFill>
                <a:effectLst/>
                <a:latin typeface="+mn-lt"/>
                <a:ea typeface="+mn-ea"/>
                <a:cs typeface="+mn-cs"/>
              </a:rPr>
              <a:t>www.youtube.com</a:t>
            </a:r>
            <a:r>
              <a:rPr lang="en-US" sz="1200" b="0" kern="1200" dirty="0" smtClean="0">
                <a:solidFill>
                  <a:schemeClr val="tx1"/>
                </a:solidFill>
                <a:effectLst/>
                <a:latin typeface="+mn-lt"/>
                <a:ea typeface="+mn-ea"/>
                <a:cs typeface="+mn-cs"/>
              </a:rPr>
              <a:t>/</a:t>
            </a:r>
            <a:r>
              <a:rPr lang="en-US" sz="1200" b="0" kern="1200" dirty="0" err="1" smtClean="0">
                <a:solidFill>
                  <a:schemeClr val="tx1"/>
                </a:solidFill>
                <a:effectLst/>
                <a:latin typeface="+mn-lt"/>
                <a:ea typeface="+mn-ea"/>
                <a:cs typeface="+mn-cs"/>
              </a:rPr>
              <a:t>watch?v</a:t>
            </a:r>
            <a:r>
              <a:rPr lang="en-US" sz="1200" b="0" kern="1200" dirty="0" smtClean="0">
                <a:solidFill>
                  <a:schemeClr val="tx1"/>
                </a:solidFill>
                <a:effectLst/>
                <a:latin typeface="+mn-lt"/>
                <a:ea typeface="+mn-ea"/>
                <a:cs typeface="+mn-cs"/>
              </a:rPr>
              <a:t>=tmeOjFno6Do</a:t>
            </a:r>
          </a:p>
          <a:p>
            <a:r>
              <a:rPr lang="en-US" sz="1200" b="0" kern="1200" dirty="0" smtClean="0">
                <a:solidFill>
                  <a:schemeClr val="tx1"/>
                </a:solidFill>
                <a:effectLst/>
                <a:latin typeface="+mn-lt"/>
                <a:ea typeface="+mn-ea"/>
                <a:cs typeface="+mn-cs"/>
              </a:rPr>
              <a:t>(An example of a world in turmoil)</a:t>
            </a:r>
            <a:endParaRPr lang="en-US" b="0" dirty="0"/>
          </a:p>
        </p:txBody>
      </p:sp>
      <p:sp>
        <p:nvSpPr>
          <p:cNvPr id="4" name="Slide Number Placeholder 3"/>
          <p:cNvSpPr>
            <a:spLocks noGrp="1"/>
          </p:cNvSpPr>
          <p:nvPr>
            <p:ph type="sldNum" sz="quarter" idx="10"/>
          </p:nvPr>
        </p:nvSpPr>
        <p:spPr/>
        <p:txBody>
          <a:bodyPr/>
          <a:lstStyle/>
          <a:p>
            <a:fld id="{BB7EA155-D7D1-CE47-84CA-19517ADA7252}" type="slidenum">
              <a:rPr lang="en-US" smtClean="0"/>
              <a:t>10</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It does not have to be like this!</a:t>
            </a:r>
            <a:endParaRPr lang="en-ZA"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11</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Future Possibility: </a:t>
            </a:r>
            <a:r>
              <a:rPr lang="en-US" sz="1200" kern="1200" dirty="0" smtClean="0">
                <a:solidFill>
                  <a:schemeClr val="tx1"/>
                </a:solidFill>
                <a:effectLst/>
                <a:latin typeface="+mn-lt"/>
                <a:ea typeface="+mn-ea"/>
                <a:cs typeface="+mn-cs"/>
              </a:rPr>
              <a:t>You have been given the power to design a brand new world – a utopia (heaven on earth). You are not just going to see the future - you are going to make the future.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12</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Utopia is a place or a state or condition that is perfect in respect of politics, laws, customs and conditions.</a:t>
            </a:r>
          </a:p>
        </p:txBody>
      </p:sp>
      <p:sp>
        <p:nvSpPr>
          <p:cNvPr id="4" name="Slide Number Placeholder 3"/>
          <p:cNvSpPr>
            <a:spLocks noGrp="1"/>
          </p:cNvSpPr>
          <p:nvPr>
            <p:ph type="sldNum" sz="quarter" idx="10"/>
          </p:nvPr>
        </p:nvSpPr>
        <p:spPr/>
        <p:txBody>
          <a:bodyPr/>
          <a:lstStyle/>
          <a:p>
            <a:fld id="{BB7EA155-D7D1-CE47-84CA-19517ADA7252}" type="slidenum">
              <a:rPr lang="en-US" smtClean="0"/>
              <a:t>13</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Utopian Worlds: You will be divided into four groups and each group will create one of the following worlds: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 A World characterized by HEALTH</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 A World characterized by WEALTH</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 A World characterized by SUCCESS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4. A World characterized by JOY</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(Each person is given one of four </a:t>
            </a:r>
            <a:r>
              <a:rPr lang="en-US" sz="1200" kern="1200" dirty="0" err="1" smtClean="0">
                <a:solidFill>
                  <a:schemeClr val="tx1"/>
                </a:solidFill>
                <a:effectLst/>
                <a:latin typeface="+mn-lt"/>
                <a:ea typeface="+mn-ea"/>
                <a:cs typeface="+mn-cs"/>
              </a:rPr>
              <a:t>coloured</a:t>
            </a:r>
            <a:r>
              <a:rPr lang="en-US" sz="1200" kern="1200" dirty="0" smtClean="0">
                <a:solidFill>
                  <a:schemeClr val="tx1"/>
                </a:solidFill>
                <a:effectLst/>
                <a:latin typeface="+mn-lt"/>
                <a:ea typeface="+mn-ea"/>
                <a:cs typeface="+mn-cs"/>
              </a:rPr>
              <a:t> elastic bands to wear representing each of the four worlds.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14</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will have to come up with the following items for your world:</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 A Name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 A Motto</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 A Symbol</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4. A Manifesto: 3 Guiding Principles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 A Code: 3 Key </a:t>
            </a:r>
            <a:r>
              <a:rPr lang="en-US" sz="1200" kern="1200" dirty="0" err="1" smtClean="0">
                <a:solidFill>
                  <a:schemeClr val="tx1"/>
                </a:solidFill>
                <a:effectLst/>
                <a:latin typeface="+mn-lt"/>
                <a:ea typeface="+mn-ea"/>
                <a:cs typeface="+mn-cs"/>
              </a:rPr>
              <a:t>Behaviours</a:t>
            </a:r>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(Each group will work at a table in front of a room divider – the table has a large piece of paper, pens, markers, pastels and also sweets as rewards as each of the 5 items are created)</a:t>
            </a:r>
            <a:r>
              <a:rPr lang="en-ZA" dirty="0" smtClean="0">
                <a:effectLst/>
              </a:rPr>
              <a:t>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15</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Collage: Each group will draw these elements onto their white board on the wall – using words and images.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16</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Presentation: Each group will have 2 minutes to share their world with the architects of the other worlds – in front of their murals.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17</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Games: We will play three different games – and each world will send a person(s) to play on their behalf. The winning world will be rewarded. They will have to play in a way that is in line with the manifesto and code of conduct of their world – and as far as possible it must be extended to cover everything that is taking place in the room and not just how they play the games. </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18</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Game 1: Cup Smack Down – Each team sends a contestant into the arena and they are given a small tray and a cup which</a:t>
            </a:r>
            <a:r>
              <a:rPr lang="en-US" sz="1200" kern="1200" baseline="0" dirty="0" smtClean="0">
                <a:solidFill>
                  <a:schemeClr val="tx1"/>
                </a:solidFill>
                <a:effectLst/>
                <a:latin typeface="+mn-lt"/>
                <a:ea typeface="+mn-ea"/>
                <a:cs typeface="+mn-cs"/>
              </a:rPr>
              <a:t> they must keep on the tray as they try to knock their opponents cups to the ground. The last one with their cup on their tray wins a prize.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19</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Video: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Change the World by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Eric Clapton</a:t>
            </a:r>
            <a:r>
              <a:rPr lang="en-US" sz="1200" kern="1200" dirty="0" smtClean="0">
                <a:solidFill>
                  <a:schemeClr val="tx1"/>
                </a:solidFill>
                <a:effectLst/>
                <a:latin typeface="+mn-lt"/>
                <a:ea typeface="+mn-ea"/>
                <a:cs typeface="+mn-cs"/>
              </a:rPr>
              <a:t>. Get it on YouTube: https://</a:t>
            </a:r>
            <a:r>
              <a:rPr lang="en-US" sz="1200" kern="1200" dirty="0" err="1" smtClean="0">
                <a:solidFill>
                  <a:schemeClr val="tx1"/>
                </a:solidFill>
                <a:effectLst/>
                <a:latin typeface="+mn-lt"/>
                <a:ea typeface="+mn-ea"/>
                <a:cs typeface="+mn-cs"/>
              </a:rPr>
              <a:t>www.youtube.com</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watch?v</a:t>
            </a:r>
            <a:r>
              <a:rPr lang="en-US" sz="1200" kern="1200" dirty="0" smtClean="0">
                <a:solidFill>
                  <a:schemeClr val="tx1"/>
                </a:solidFill>
                <a:effectLst/>
                <a:latin typeface="+mn-lt"/>
                <a:ea typeface="+mn-ea"/>
                <a:cs typeface="+mn-cs"/>
              </a:rPr>
              <a:t>=oBIxScJ5rlY</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Debrief:</a:t>
            </a:r>
            <a:endParaRPr lang="en-ZA" sz="1200" kern="1200" dirty="0" smtClean="0">
              <a:solidFill>
                <a:schemeClr val="tx1"/>
              </a:solidFill>
              <a:effectLst/>
              <a:latin typeface="+mn-lt"/>
              <a:ea typeface="+mn-ea"/>
              <a:cs typeface="+mn-cs"/>
            </a:endParaRPr>
          </a:p>
          <a:p>
            <a:r>
              <a:rPr lang="en-US" sz="1200" dirty="0" smtClean="0">
                <a:solidFill>
                  <a:schemeClr val="bg1"/>
                </a:solidFill>
                <a:effectLst>
                  <a:glow rad="203200">
                    <a:schemeClr val="tx1">
                      <a:alpha val="75000"/>
                    </a:schemeClr>
                  </a:glow>
                </a:effectLst>
                <a:latin typeface="Futura Bold BT"/>
                <a:cs typeface="Futura Bold BT"/>
              </a:rPr>
              <a:t>1. How was this game easy</a:t>
            </a:r>
            <a:r>
              <a:rPr lang="en-US" sz="1200" baseline="0" dirty="0" smtClean="0">
                <a:solidFill>
                  <a:schemeClr val="bg1"/>
                </a:solidFill>
                <a:effectLst>
                  <a:glow rad="203200">
                    <a:schemeClr val="tx1">
                      <a:alpha val="75000"/>
                    </a:schemeClr>
                  </a:glow>
                </a:effectLst>
                <a:latin typeface="Futura Bold BT"/>
                <a:cs typeface="Futura Bold BT"/>
              </a:rPr>
              <a:t> or </a:t>
            </a:r>
            <a:r>
              <a:rPr lang="en-US" sz="1200" dirty="0" smtClean="0">
                <a:solidFill>
                  <a:schemeClr val="bg1"/>
                </a:solidFill>
                <a:effectLst>
                  <a:glow rad="203200">
                    <a:schemeClr val="tx1">
                      <a:alpha val="75000"/>
                    </a:schemeClr>
                  </a:glow>
                </a:effectLst>
                <a:latin typeface="Futura Bold BT"/>
                <a:cs typeface="Futura Bold BT"/>
              </a:rPr>
              <a:t>hard for your world?</a:t>
            </a:r>
            <a:endParaRPr lang="en-ZA" sz="1200" dirty="0" smtClean="0">
              <a:solidFill>
                <a:schemeClr val="bg1"/>
              </a:solidFill>
              <a:effectLst>
                <a:glow rad="203200">
                  <a:schemeClr val="tx1">
                    <a:alpha val="75000"/>
                  </a:schemeClr>
                </a:glow>
              </a:effectLst>
              <a:latin typeface="Futura Bold BT"/>
              <a:cs typeface="Futura Bold BT"/>
            </a:endParaRPr>
          </a:p>
          <a:p>
            <a:r>
              <a:rPr lang="en-US" sz="1200" dirty="0" smtClean="0">
                <a:solidFill>
                  <a:schemeClr val="bg1"/>
                </a:solidFill>
                <a:effectLst>
                  <a:glow rad="203200">
                    <a:schemeClr val="tx1">
                      <a:alpha val="75000"/>
                    </a:schemeClr>
                  </a:glow>
                </a:effectLst>
                <a:latin typeface="Futura Bold BT"/>
                <a:cs typeface="Futura Bold BT"/>
              </a:rPr>
              <a:t>2. What did other worlds do that broke your values?</a:t>
            </a:r>
            <a:endParaRPr lang="en-ZA" sz="1200" dirty="0" smtClean="0">
              <a:solidFill>
                <a:schemeClr val="bg1"/>
              </a:solidFill>
              <a:effectLst>
                <a:glow rad="203200">
                  <a:schemeClr val="tx1">
                    <a:alpha val="75000"/>
                  </a:schemeClr>
                </a:glow>
              </a:effectLst>
              <a:latin typeface="Futura Bold BT"/>
              <a:cs typeface="Futura Bold BT"/>
            </a:endParaRPr>
          </a:p>
          <a:p>
            <a:r>
              <a:rPr lang="en-US" sz="1200" dirty="0" smtClean="0">
                <a:solidFill>
                  <a:schemeClr val="bg1"/>
                </a:solidFill>
                <a:effectLst>
                  <a:glow rad="203200">
                    <a:schemeClr val="tx1">
                      <a:alpha val="75000"/>
                    </a:schemeClr>
                  </a:glow>
                </a:effectLst>
                <a:latin typeface="Futura Bold BT"/>
                <a:cs typeface="Futura Bold BT"/>
              </a:rPr>
              <a:t>3. Which world is your world’s biggest threat?</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20</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Game 2: Coke Down Down. Each team sends a contestant into</a:t>
            </a:r>
            <a:r>
              <a:rPr lang="en-US" sz="1200" kern="1200" baseline="0" dirty="0" smtClean="0">
                <a:solidFill>
                  <a:schemeClr val="tx1"/>
                </a:solidFill>
                <a:effectLst/>
                <a:latin typeface="+mn-lt"/>
                <a:ea typeface="+mn-ea"/>
                <a:cs typeface="+mn-cs"/>
              </a:rPr>
              <a:t> the area to down a Coke – the first one finished wins a prize.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21</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Game Debrief:</a:t>
            </a:r>
            <a:endParaRPr lang="en-ZA" sz="1200" kern="1200" dirty="0" smtClean="0">
              <a:solidFill>
                <a:schemeClr val="tx1"/>
              </a:solidFill>
              <a:effectLst/>
              <a:latin typeface="+mn-lt"/>
              <a:ea typeface="+mn-ea"/>
              <a:cs typeface="+mn-cs"/>
            </a:endParaRPr>
          </a:p>
          <a:p>
            <a:r>
              <a:rPr lang="en-US" sz="1200" dirty="0" smtClean="0">
                <a:solidFill>
                  <a:schemeClr val="bg1"/>
                </a:solidFill>
                <a:effectLst>
                  <a:glow rad="203200">
                    <a:schemeClr val="tx1">
                      <a:alpha val="75000"/>
                    </a:schemeClr>
                  </a:glow>
                </a:effectLst>
                <a:latin typeface="Futura Bold BT"/>
                <a:cs typeface="Futura Bold BT"/>
              </a:rPr>
              <a:t>1. How did your world decide to play this game?</a:t>
            </a:r>
            <a:endParaRPr lang="en-ZA" sz="1200" dirty="0" smtClean="0">
              <a:solidFill>
                <a:schemeClr val="bg1"/>
              </a:solidFill>
              <a:effectLst>
                <a:glow rad="203200">
                  <a:schemeClr val="tx1">
                    <a:alpha val="75000"/>
                  </a:schemeClr>
                </a:glow>
              </a:effectLst>
              <a:latin typeface="Futura Bold BT"/>
              <a:cs typeface="Futura Bold BT"/>
            </a:endParaRPr>
          </a:p>
          <a:p>
            <a:r>
              <a:rPr lang="en-US" sz="1200" dirty="0" smtClean="0">
                <a:solidFill>
                  <a:schemeClr val="bg1"/>
                </a:solidFill>
                <a:effectLst>
                  <a:glow rad="203200">
                    <a:schemeClr val="tx1">
                      <a:alpha val="75000"/>
                    </a:schemeClr>
                  </a:glow>
                </a:effectLst>
                <a:latin typeface="Futura Bold BT"/>
                <a:cs typeface="Futura Bold BT"/>
              </a:rPr>
              <a:t>2. How important is winning in your world?</a:t>
            </a:r>
            <a:endParaRPr lang="en-ZA" sz="1200" dirty="0" smtClean="0">
              <a:solidFill>
                <a:schemeClr val="bg1"/>
              </a:solidFill>
              <a:effectLst>
                <a:glow rad="203200">
                  <a:schemeClr val="tx1">
                    <a:alpha val="75000"/>
                  </a:schemeClr>
                </a:glow>
              </a:effectLst>
              <a:latin typeface="Futura Bold BT"/>
              <a:cs typeface="Futura Bold BT"/>
            </a:endParaRPr>
          </a:p>
          <a:p>
            <a:r>
              <a:rPr lang="en-US" sz="1200" dirty="0" smtClean="0">
                <a:solidFill>
                  <a:schemeClr val="bg1"/>
                </a:solidFill>
                <a:effectLst>
                  <a:glow rad="203200">
                    <a:schemeClr val="tx1">
                      <a:alpha val="75000"/>
                    </a:schemeClr>
                  </a:glow>
                </a:effectLst>
                <a:latin typeface="Futura Bold BT"/>
                <a:cs typeface="Futura Bold BT"/>
              </a:rPr>
              <a:t>3. What would you do different</a:t>
            </a:r>
            <a:r>
              <a:rPr lang="en-US" sz="1200" baseline="0" dirty="0" smtClean="0">
                <a:solidFill>
                  <a:schemeClr val="bg1"/>
                </a:solidFill>
                <a:effectLst>
                  <a:glow rad="203200">
                    <a:schemeClr val="tx1">
                      <a:alpha val="75000"/>
                    </a:schemeClr>
                  </a:glow>
                </a:effectLst>
                <a:latin typeface="Futura Bold BT"/>
                <a:cs typeface="Futura Bold BT"/>
              </a:rPr>
              <a:t> if you </a:t>
            </a:r>
            <a:r>
              <a:rPr lang="en-US" sz="1200" dirty="0" smtClean="0">
                <a:solidFill>
                  <a:schemeClr val="bg1"/>
                </a:solidFill>
                <a:effectLst>
                  <a:glow rad="203200">
                    <a:schemeClr val="tx1">
                      <a:alpha val="75000"/>
                    </a:schemeClr>
                  </a:glow>
                </a:effectLst>
                <a:latin typeface="Futura Bold BT"/>
                <a:cs typeface="Futura Bold BT"/>
              </a:rPr>
              <a:t>played again?</a:t>
            </a:r>
          </a:p>
        </p:txBody>
      </p:sp>
      <p:sp>
        <p:nvSpPr>
          <p:cNvPr id="4" name="Slide Number Placeholder 3"/>
          <p:cNvSpPr>
            <a:spLocks noGrp="1"/>
          </p:cNvSpPr>
          <p:nvPr>
            <p:ph type="sldNum" sz="quarter" idx="10"/>
          </p:nvPr>
        </p:nvSpPr>
        <p:spPr/>
        <p:txBody>
          <a:bodyPr/>
          <a:lstStyle/>
          <a:p>
            <a:fld id="{BB7EA155-D7D1-CE47-84CA-19517ADA7252}" type="slidenum">
              <a:rPr lang="en-US" smtClean="0"/>
              <a:t>22</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Game 3: Ball Touch Down</a:t>
            </a:r>
            <a:r>
              <a:rPr lang="en-US" sz="1200" kern="1200" baseline="0" dirty="0" smtClean="0">
                <a:solidFill>
                  <a:schemeClr val="tx1"/>
                </a:solidFill>
                <a:effectLst/>
                <a:latin typeface="+mn-lt"/>
                <a:ea typeface="+mn-ea"/>
                <a:cs typeface="+mn-cs"/>
              </a:rPr>
              <a:t> – play a game of netball using four goals (a person standing on the crate catches the ball that is thrown to them to score a goal). The goal is to score goals while preventing other teams from scoring goals. The team who scores the most goals in 3 minutes wins a prize.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23</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Game Debrief:</a:t>
            </a:r>
            <a:endParaRPr lang="en-ZA" sz="1200" kern="1200" dirty="0" smtClean="0">
              <a:solidFill>
                <a:schemeClr val="tx1"/>
              </a:solidFill>
              <a:effectLst/>
              <a:latin typeface="+mn-lt"/>
              <a:ea typeface="+mn-ea"/>
              <a:cs typeface="+mn-cs"/>
            </a:endParaRPr>
          </a:p>
          <a:p>
            <a:r>
              <a:rPr lang="en-US" sz="1200" dirty="0" smtClean="0">
                <a:solidFill>
                  <a:schemeClr val="bg1"/>
                </a:solidFill>
                <a:effectLst>
                  <a:glow rad="203200">
                    <a:schemeClr val="tx1">
                      <a:alpha val="75000"/>
                    </a:schemeClr>
                  </a:glow>
                </a:effectLst>
                <a:latin typeface="Futura Bold BT"/>
                <a:cs typeface="Futura Bold BT"/>
              </a:rPr>
              <a:t>1. How well did you represent your world while playing?</a:t>
            </a:r>
          </a:p>
          <a:p>
            <a:r>
              <a:rPr lang="en-ZA" sz="1200" dirty="0" smtClean="0">
                <a:solidFill>
                  <a:schemeClr val="bg1"/>
                </a:solidFill>
                <a:effectLst>
                  <a:glow rad="203200">
                    <a:schemeClr val="tx1">
                      <a:alpha val="75000"/>
                    </a:schemeClr>
                  </a:glow>
                </a:effectLst>
                <a:latin typeface="Futura Bold BT"/>
                <a:cs typeface="Futura Bold BT"/>
              </a:rPr>
              <a:t>2. How did your values help/hinder your game?</a:t>
            </a:r>
          </a:p>
          <a:p>
            <a:r>
              <a:rPr lang="en-ZA" sz="1200" dirty="0" smtClean="0">
                <a:solidFill>
                  <a:schemeClr val="bg1"/>
                </a:solidFill>
                <a:effectLst>
                  <a:glow rad="203200">
                    <a:schemeClr val="tx1">
                      <a:alpha val="75000"/>
                    </a:schemeClr>
                  </a:glow>
                </a:effectLst>
                <a:latin typeface="Futura Bold BT"/>
                <a:cs typeface="Futura Bold BT"/>
              </a:rPr>
              <a:t>3. Which world could you work with the best?</a:t>
            </a:r>
            <a:endParaRPr lang="en-ZA" sz="1200" dirty="0">
              <a:solidFill>
                <a:schemeClr val="bg1"/>
              </a:solidFill>
              <a:effectLst>
                <a:glow rad="203200">
                  <a:schemeClr val="tx1">
                    <a:alpha val="75000"/>
                  </a:schemeClr>
                </a:glow>
              </a:effectLst>
              <a:latin typeface="Futura Bold BT"/>
              <a:cs typeface="Futura Bold BT"/>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24</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Task: </a:t>
            </a:r>
            <a:r>
              <a:rPr lang="en-US" sz="1200" kern="1200" dirty="0" smtClean="0">
                <a:solidFill>
                  <a:schemeClr val="tx1"/>
                </a:solidFill>
                <a:effectLst/>
                <a:latin typeface="+mn-lt"/>
                <a:ea typeface="+mn-ea"/>
                <a:cs typeface="+mn-cs"/>
              </a:rPr>
              <a:t>We are going to tackle an issue in the world today: What can we do to beat hunger? Each group must put forward a solution based on their world’s values.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25</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Feedback:</a:t>
            </a:r>
            <a:r>
              <a:rPr lang="en-ZA"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Set up a table in the middle of the room with four chairs around it and invite one person from each group to sit around the table and read the solution their team came up with.</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26</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Small Group Time Questions: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 What did you learn about making a better world tonight?</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 What do these verses say about our responsibility to be world changers?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 What can you do personally next week to make the world a little better?</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4. Pray that God will use us to change the future of the world!</a:t>
            </a:r>
            <a:endParaRPr lang="en-ZA" sz="1200" kern="1200" dirty="0" smtClean="0">
              <a:solidFill>
                <a:schemeClr val="tx1"/>
              </a:solidFill>
              <a:effectLst/>
              <a:latin typeface="+mn-lt"/>
              <a:ea typeface="+mn-ea"/>
              <a:cs typeface="+mn-cs"/>
            </a:endParaRPr>
          </a:p>
          <a:p>
            <a:endParaRPr lang="en-ZA" sz="120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Scriptures About Changing the World</a:t>
            </a:r>
            <a:endParaRPr lang="en-ZA"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 Then God blessed them and said, “Be fruitful and multiply. Fill the earth and govern it. Reign over the fish in the sea, the birds in the sky, and all the animals that scurry along the ground.” (Genesis 1:28)</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 “I will bless those who bless you, and whoever curses you I will curse; and all peoples on earth will be blessed through you.” (Genesis 12:3)</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 “You are the salt of the earth, but if salt has lost its taste, how shall its saltiness be restored? It is no longer good for anything except to be thrown out and trampled under people's feet.” (Matthew 5:13)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4. “You are the light of the world. A city set on a hill cannot be hidden. . . . So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let your light shine before others, so that they may see your good works and give glory to your Father who is in heaven.” (Matthew 5:14,16)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 “Do not be overcome by evil, but overcome evil with good.” (Romans 12:21)</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27</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Friday night is Star School.</a:t>
            </a:r>
            <a:endParaRPr lang="en-US" dirty="0"/>
          </a:p>
        </p:txBody>
      </p:sp>
      <p:sp>
        <p:nvSpPr>
          <p:cNvPr id="4" name="Slide Number Placeholder 3"/>
          <p:cNvSpPr>
            <a:spLocks noGrp="1"/>
          </p:cNvSpPr>
          <p:nvPr>
            <p:ph type="sldNum" sz="quarter" idx="10"/>
          </p:nvPr>
        </p:nvSpPr>
        <p:spPr/>
        <p:txBody>
          <a:bodyPr/>
          <a:lstStyle/>
          <a:p>
            <a:fld id="{BB7EA155-D7D1-CE47-84CA-19517ADA7252}" type="slidenum">
              <a:rPr lang="en-US" smtClean="0"/>
              <a:t>28</a:t>
            </a:fld>
            <a:endParaRPr lang="en-US"/>
          </a:p>
        </p:txBody>
      </p:sp>
    </p:spTree>
    <p:extLst>
      <p:ext uri="{BB962C8B-B14F-4D97-AF65-F5344CB8AC3E}">
        <p14:creationId xmlns:p14="http://schemas.microsoft.com/office/powerpoint/2010/main" val="3493450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Refreshments.</a:t>
            </a:r>
            <a:endParaRPr lang="en-US" dirty="0"/>
          </a:p>
        </p:txBody>
      </p:sp>
      <p:sp>
        <p:nvSpPr>
          <p:cNvPr id="4" name="Slide Number Placeholder 3"/>
          <p:cNvSpPr>
            <a:spLocks noGrp="1"/>
          </p:cNvSpPr>
          <p:nvPr>
            <p:ph type="sldNum" sz="quarter" idx="10"/>
          </p:nvPr>
        </p:nvSpPr>
        <p:spPr/>
        <p:txBody>
          <a:bodyPr/>
          <a:lstStyle/>
          <a:p>
            <a:fld id="{BB7EA155-D7D1-CE47-84CA-19517ADA7252}" type="slidenum">
              <a:rPr lang="en-US" smtClean="0"/>
              <a:t>29</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Heal the World by Michael Jackson</a:t>
            </a:r>
            <a:r>
              <a:rPr lang="en-US" dirty="0" smtClean="0"/>
              <a:t>. Get it on YouTube:</a:t>
            </a:r>
            <a:r>
              <a:rPr lang="en-US" baseline="0" dirty="0" smtClean="0"/>
              <a:t> https://</a:t>
            </a:r>
            <a:r>
              <a:rPr lang="en-US" baseline="0" dirty="0" err="1" smtClean="0"/>
              <a:t>www.youtube.com</a:t>
            </a:r>
            <a:r>
              <a:rPr lang="en-US" baseline="0" dirty="0" smtClean="0"/>
              <a:t>/</a:t>
            </a:r>
            <a:r>
              <a:rPr lang="en-US" baseline="0" dirty="0" err="1" smtClean="0"/>
              <a:t>watch?v</a:t>
            </a:r>
            <a:r>
              <a:rPr lang="en-US" baseline="0" dirty="0" smtClean="0"/>
              <a:t>=PC49th-Jf0s</a:t>
            </a:r>
            <a:endParaRPr lang="en-US" dirty="0" smtClean="0"/>
          </a:p>
        </p:txBody>
      </p:sp>
      <p:sp>
        <p:nvSpPr>
          <p:cNvPr id="4" name="Slide Number Placeholder 3"/>
          <p:cNvSpPr>
            <a:spLocks noGrp="1"/>
          </p:cNvSpPr>
          <p:nvPr>
            <p:ph type="sldNum" sz="quarter" idx="10"/>
          </p:nvPr>
        </p:nvSpPr>
        <p:spPr/>
        <p:txBody>
          <a:bodyPr/>
          <a:lstStyle/>
          <a:p>
            <a:fld id="{BB7EA155-D7D1-CE47-84CA-19517ADA7252}" type="slidenum">
              <a:rPr lang="en-US" smtClean="0"/>
              <a:t>3</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Video: </a:t>
            </a:r>
            <a:r>
              <a:rPr lang="en-US" sz="1200" kern="1200" dirty="0" smtClean="0">
                <a:solidFill>
                  <a:schemeClr val="tx1"/>
                </a:solidFill>
                <a:effectLst/>
                <a:latin typeface="+mn-lt"/>
                <a:ea typeface="+mn-ea"/>
                <a:cs typeface="+mn-cs"/>
              </a:rPr>
              <a:t>Waiting on the World to Change by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John </a:t>
            </a:r>
            <a:r>
              <a:rPr lang="en-US" sz="1200" kern="1200" dirty="0" smtClean="0">
                <a:solidFill>
                  <a:schemeClr val="tx1"/>
                </a:solidFill>
                <a:effectLst/>
                <a:latin typeface="+mn-lt"/>
                <a:ea typeface="+mn-ea"/>
                <a:cs typeface="+mn-cs"/>
              </a:rPr>
              <a:t>Mayer. Get it on YouTube: https://</a:t>
            </a:r>
            <a:r>
              <a:rPr lang="en-US" sz="1200" kern="1200" dirty="0" err="1" smtClean="0">
                <a:solidFill>
                  <a:schemeClr val="tx1"/>
                </a:solidFill>
                <a:effectLst/>
                <a:latin typeface="+mn-lt"/>
                <a:ea typeface="+mn-ea"/>
                <a:cs typeface="+mn-cs"/>
              </a:rPr>
              <a:t>www.youtube.com</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watch?v</a:t>
            </a:r>
            <a:r>
              <a:rPr lang="en-US" sz="1200" kern="1200" dirty="0" smtClean="0">
                <a:solidFill>
                  <a:schemeClr val="tx1"/>
                </a:solidFill>
                <a:effectLst/>
                <a:latin typeface="+mn-lt"/>
                <a:ea typeface="+mn-ea"/>
                <a:cs typeface="+mn-cs"/>
              </a:rPr>
              <a:t>=oBIxScJ5rlY</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4</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Video: That’s How We Change the World by the </a:t>
            </a:r>
            <a:r>
              <a:rPr lang="en-US" sz="1200" kern="1200" dirty="0" smtClean="0">
                <a:solidFill>
                  <a:schemeClr val="tx1"/>
                </a:solidFill>
                <a:effectLst/>
                <a:latin typeface="+mn-lt"/>
                <a:ea typeface="+mn-ea"/>
                <a:cs typeface="+mn-cs"/>
              </a:rPr>
              <a:t>Newsboys. Get it on YouTube at: https://</a:t>
            </a:r>
            <a:r>
              <a:rPr lang="en-US" sz="1200" kern="1200" dirty="0" err="1" smtClean="0">
                <a:solidFill>
                  <a:schemeClr val="tx1"/>
                </a:solidFill>
                <a:effectLst/>
                <a:latin typeface="+mn-lt"/>
                <a:ea typeface="+mn-ea"/>
                <a:cs typeface="+mn-cs"/>
              </a:rPr>
              <a:t>www.youtube.com</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watch?v</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WtkTXBTTcAw</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5</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Utopia Night.</a:t>
            </a:r>
            <a:endParaRPr lang="en-US" dirty="0"/>
          </a:p>
        </p:txBody>
      </p:sp>
      <p:sp>
        <p:nvSpPr>
          <p:cNvPr id="4" name="Slide Number Placeholder 3"/>
          <p:cNvSpPr>
            <a:spLocks noGrp="1"/>
          </p:cNvSpPr>
          <p:nvPr>
            <p:ph type="sldNum" sz="quarter" idx="10"/>
          </p:nvPr>
        </p:nvSpPr>
        <p:spPr/>
        <p:txBody>
          <a:bodyPr/>
          <a:lstStyle/>
          <a:p>
            <a:fld id="{BB7EA155-D7D1-CE47-84CA-19517ADA7252}" type="slidenum">
              <a:rPr lang="en-US" smtClean="0"/>
              <a:t>6</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a:t>
            </a:r>
            <a:r>
              <a:rPr lang="en-US" baseline="0" dirty="0" smtClean="0"/>
              <a:t> regulars and to our newcomers.</a:t>
            </a:r>
            <a:endParaRPr lang="en-US" dirty="0"/>
          </a:p>
        </p:txBody>
      </p:sp>
      <p:sp>
        <p:nvSpPr>
          <p:cNvPr id="4" name="Slide Number Placeholder 3"/>
          <p:cNvSpPr>
            <a:spLocks noGrp="1"/>
          </p:cNvSpPr>
          <p:nvPr>
            <p:ph type="sldNum" sz="quarter" idx="10"/>
          </p:nvPr>
        </p:nvSpPr>
        <p:spPr/>
        <p:txBody>
          <a:bodyPr/>
          <a:lstStyle/>
          <a:p>
            <a:fld id="{BB7EA155-D7D1-CE47-84CA-19517ADA7252}" type="slidenum">
              <a:rPr lang="en-US" smtClean="0"/>
              <a:t>7</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Utopia</a:t>
            </a:r>
            <a:r>
              <a:rPr lang="en-US" baseline="0" dirty="0" smtClean="0"/>
              <a:t> Series Trailer. Get it on YouTube at: Get it on YouTube at: https://</a:t>
            </a:r>
            <a:r>
              <a:rPr lang="en-US" baseline="0" dirty="0" err="1" smtClean="0"/>
              <a:t>www.youtube.com</a:t>
            </a:r>
            <a:r>
              <a:rPr lang="en-US" baseline="0" dirty="0" smtClean="0"/>
              <a:t>/</a:t>
            </a:r>
            <a:r>
              <a:rPr lang="en-US" baseline="0" dirty="0" err="1" smtClean="0"/>
              <a:t>watch?v</a:t>
            </a:r>
            <a:r>
              <a:rPr lang="en-US" baseline="0" dirty="0" smtClean="0"/>
              <a:t>=e3fu7j02Mks</a:t>
            </a:r>
            <a:endParaRPr lang="en-US" dirty="0"/>
          </a:p>
        </p:txBody>
      </p:sp>
      <p:sp>
        <p:nvSpPr>
          <p:cNvPr id="4" name="Slide Number Placeholder 3"/>
          <p:cNvSpPr>
            <a:spLocks noGrp="1"/>
          </p:cNvSpPr>
          <p:nvPr>
            <p:ph type="sldNum" sz="quarter" idx="10"/>
          </p:nvPr>
        </p:nvSpPr>
        <p:spPr/>
        <p:txBody>
          <a:bodyPr/>
          <a:lstStyle/>
          <a:p>
            <a:fld id="{BB7EA155-D7D1-CE47-84CA-19517ADA7252}" type="slidenum">
              <a:rPr lang="en-US" smtClean="0"/>
              <a:t>8</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Current Reality: </a:t>
            </a:r>
            <a:r>
              <a:rPr lang="en-US" sz="1200" kern="1200" dirty="0" smtClean="0">
                <a:solidFill>
                  <a:schemeClr val="tx1"/>
                </a:solidFill>
                <a:effectLst/>
                <a:latin typeface="+mn-lt"/>
                <a:ea typeface="+mn-ea"/>
                <a:cs typeface="+mn-cs"/>
              </a:rPr>
              <a:t>The world is a mess! There are incurable diseases everywhere; people are poor and hungry; people are lazy and unproductive; and people are generally sad and depressed!</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B7EA155-D7D1-CE47-84CA-19517ADA7252}" type="slidenum">
              <a:rPr lang="en-US" smtClean="0"/>
              <a:t>9</a:t>
            </a:fld>
            <a:endParaRPr lang="en-US"/>
          </a:p>
        </p:txBody>
      </p:sp>
    </p:spTree>
    <p:extLst>
      <p:ext uri="{BB962C8B-B14F-4D97-AF65-F5344CB8AC3E}">
        <p14:creationId xmlns:p14="http://schemas.microsoft.com/office/powerpoint/2010/main" val="1133635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A6AAC9-8933-C847-B9FC-69D2A5E26B32}" type="datetimeFigureOut">
              <a:rPr lang="en-US" smtClean="0"/>
              <a:t>14/10/28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3345890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6AAC9-8933-C847-B9FC-69D2A5E26B32}" type="datetimeFigureOut">
              <a:rPr lang="en-US" smtClean="0"/>
              <a:t>14/10/28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1273635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6AAC9-8933-C847-B9FC-69D2A5E26B32}" type="datetimeFigureOut">
              <a:rPr lang="en-US" smtClean="0"/>
              <a:t>14/10/28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2448419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6AAC9-8933-C847-B9FC-69D2A5E26B32}" type="datetimeFigureOut">
              <a:rPr lang="en-US" smtClean="0"/>
              <a:t>14/10/28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3309944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A6AAC9-8933-C847-B9FC-69D2A5E26B32}" type="datetimeFigureOut">
              <a:rPr lang="en-US" smtClean="0"/>
              <a:t>14/10/28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420836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A6AAC9-8933-C847-B9FC-69D2A5E26B32}" type="datetimeFigureOut">
              <a:rPr lang="en-US" smtClean="0"/>
              <a:t>14/10/28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1564184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A6AAC9-8933-C847-B9FC-69D2A5E26B32}" type="datetimeFigureOut">
              <a:rPr lang="en-US" smtClean="0"/>
              <a:t>14/10/28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3754393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A6AAC9-8933-C847-B9FC-69D2A5E26B32}" type="datetimeFigureOut">
              <a:rPr lang="en-US" smtClean="0"/>
              <a:t>14/10/28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2071635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6AAC9-8933-C847-B9FC-69D2A5E26B32}" type="datetimeFigureOut">
              <a:rPr lang="en-US" smtClean="0"/>
              <a:t>14/10/28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166159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A6AAC9-8933-C847-B9FC-69D2A5E26B32}" type="datetimeFigureOut">
              <a:rPr lang="en-US" smtClean="0"/>
              <a:t>14/10/28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1595620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A6AAC9-8933-C847-B9FC-69D2A5E26B32}" type="datetimeFigureOut">
              <a:rPr lang="en-US" smtClean="0"/>
              <a:t>14/10/28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39038131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6AAC9-8933-C847-B9FC-69D2A5E26B32}" type="datetimeFigureOut">
              <a:rPr lang="en-US" smtClean="0"/>
              <a:t>14/10/28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5613C5-7765-EE49-AB7D-BB37C25FF43C}" type="slidenum">
              <a:rPr lang="en-US" smtClean="0"/>
              <a:t>‹#›</a:t>
            </a:fld>
            <a:endParaRPr lang="en-US"/>
          </a:p>
        </p:txBody>
      </p:sp>
    </p:spTree>
    <p:extLst>
      <p:ext uri="{BB962C8B-B14F-4D97-AF65-F5344CB8AC3E}">
        <p14:creationId xmlns:p14="http://schemas.microsoft.com/office/powerpoint/2010/main" val="1578709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256550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464145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2664097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2856067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7159256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5902005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4891211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5272530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1400897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5288269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10506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4498602"/>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xmlns:p14="http://schemas.microsoft.com/office/powerpoint/2010/main" spd="slow" advClick="0" advTm="2000"/>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2958700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0731435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844098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6083555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844098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120301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9504561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7780952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5233476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61464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95422"/>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xmlns:p14="http://schemas.microsoft.com/office/powerpoint/2010/main" spd="slow" advClick="0" advTm="2000"/>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7956413"/>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xmlns:p14="http://schemas.microsoft.com/office/powerpoint/2010/main" spd="slow" advClick="0" advTm="2000"/>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734993"/>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xmlns:p14="http://schemas.microsoft.com/office/powerpoint/2010/main" spd="slow" advClick="0" advTm="2000"/>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1181680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442135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31092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Slide1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226450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886</TotalTime>
  <Words>1313</Words>
  <Application>Microsoft Macintosh PowerPoint</Application>
  <PresentationFormat>On-screen Show (4:3)</PresentationFormat>
  <Paragraphs>106</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48</cp:revision>
  <dcterms:created xsi:type="dcterms:W3CDTF">2014-09-29T06:01:54Z</dcterms:created>
  <dcterms:modified xsi:type="dcterms:W3CDTF">2014-10-28T05:31:00Z</dcterms:modified>
</cp:coreProperties>
</file>