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793" r:id="rId13"/>
  </p:sldMasterIdLst>
  <p:notesMasterIdLst>
    <p:notesMasterId r:id="rId144"/>
  </p:notesMasterIdLst>
  <p:sldIdLst>
    <p:sldId id="269" r:id="rId14"/>
    <p:sldId id="662" r:id="rId15"/>
    <p:sldId id="661" r:id="rId16"/>
    <p:sldId id="663" r:id="rId17"/>
    <p:sldId id="665" r:id="rId18"/>
    <p:sldId id="660" r:id="rId19"/>
    <p:sldId id="326" r:id="rId20"/>
    <p:sldId id="325" r:id="rId21"/>
    <p:sldId id="285" r:id="rId22"/>
    <p:sldId id="666" r:id="rId23"/>
    <p:sldId id="411" r:id="rId24"/>
    <p:sldId id="423" r:id="rId25"/>
    <p:sldId id="432" r:id="rId26"/>
    <p:sldId id="433" r:id="rId27"/>
    <p:sldId id="646" r:id="rId28"/>
    <p:sldId id="424" r:id="rId29"/>
    <p:sldId id="425" r:id="rId30"/>
    <p:sldId id="429" r:id="rId31"/>
    <p:sldId id="430" r:id="rId32"/>
    <p:sldId id="639" r:id="rId33"/>
    <p:sldId id="426" r:id="rId34"/>
    <p:sldId id="647" r:id="rId35"/>
    <p:sldId id="434" r:id="rId36"/>
    <p:sldId id="436" r:id="rId37"/>
    <p:sldId id="667" r:id="rId38"/>
    <p:sldId id="668" r:id="rId39"/>
    <p:sldId id="640" r:id="rId40"/>
    <p:sldId id="435" r:id="rId41"/>
    <p:sldId id="648" r:id="rId42"/>
    <p:sldId id="437" r:id="rId43"/>
    <p:sldId id="440" r:id="rId44"/>
    <p:sldId id="649" r:id="rId45"/>
    <p:sldId id="650" r:id="rId46"/>
    <p:sldId id="439" r:id="rId47"/>
    <p:sldId id="651" r:id="rId48"/>
    <p:sldId id="441" r:id="rId49"/>
    <p:sldId id="641" r:id="rId50"/>
    <p:sldId id="449" r:id="rId51"/>
    <p:sldId id="642" r:id="rId52"/>
    <p:sldId id="450" r:id="rId53"/>
    <p:sldId id="451" r:id="rId54"/>
    <p:sldId id="452" r:id="rId55"/>
    <p:sldId id="453" r:id="rId56"/>
    <p:sldId id="454" r:id="rId57"/>
    <p:sldId id="455" r:id="rId58"/>
    <p:sldId id="457" r:id="rId59"/>
    <p:sldId id="458" r:id="rId60"/>
    <p:sldId id="459" r:id="rId61"/>
    <p:sldId id="460" r:id="rId62"/>
    <p:sldId id="461" r:id="rId63"/>
    <p:sldId id="462" r:id="rId64"/>
    <p:sldId id="463" r:id="rId65"/>
    <p:sldId id="464" r:id="rId66"/>
    <p:sldId id="465" r:id="rId67"/>
    <p:sldId id="466" r:id="rId68"/>
    <p:sldId id="467" r:id="rId69"/>
    <p:sldId id="468" r:id="rId70"/>
    <p:sldId id="469" r:id="rId71"/>
    <p:sldId id="470" r:id="rId72"/>
    <p:sldId id="484" r:id="rId73"/>
    <p:sldId id="485" r:id="rId74"/>
    <p:sldId id="486" r:id="rId75"/>
    <p:sldId id="487" r:id="rId76"/>
    <p:sldId id="488" r:id="rId77"/>
    <p:sldId id="489" r:id="rId78"/>
    <p:sldId id="490" r:id="rId79"/>
    <p:sldId id="491" r:id="rId80"/>
    <p:sldId id="495" r:id="rId81"/>
    <p:sldId id="496" r:id="rId82"/>
    <p:sldId id="497" r:id="rId83"/>
    <p:sldId id="499" r:id="rId84"/>
    <p:sldId id="501" r:id="rId85"/>
    <p:sldId id="502" r:id="rId86"/>
    <p:sldId id="602" r:id="rId87"/>
    <p:sldId id="503" r:id="rId88"/>
    <p:sldId id="504" r:id="rId89"/>
    <p:sldId id="508" r:id="rId90"/>
    <p:sldId id="509" r:id="rId91"/>
    <p:sldId id="511" r:id="rId92"/>
    <p:sldId id="512" r:id="rId93"/>
    <p:sldId id="513" r:id="rId94"/>
    <p:sldId id="514" r:id="rId95"/>
    <p:sldId id="515" r:id="rId96"/>
    <p:sldId id="556" r:id="rId97"/>
    <p:sldId id="442" r:id="rId98"/>
    <p:sldId id="563" r:id="rId99"/>
    <p:sldId id="564" r:id="rId100"/>
    <p:sldId id="565" r:id="rId101"/>
    <p:sldId id="573" r:id="rId102"/>
    <p:sldId id="603" r:id="rId103"/>
    <p:sldId id="604" r:id="rId104"/>
    <p:sldId id="605" r:id="rId105"/>
    <p:sldId id="643" r:id="rId106"/>
    <p:sldId id="574" r:id="rId107"/>
    <p:sldId id="575" r:id="rId108"/>
    <p:sldId id="612" r:id="rId109"/>
    <p:sldId id="576" r:id="rId110"/>
    <p:sldId id="653" r:id="rId111"/>
    <p:sldId id="577" r:id="rId112"/>
    <p:sldId id="579" r:id="rId113"/>
    <p:sldId id="578" r:id="rId114"/>
    <p:sldId id="654" r:id="rId115"/>
    <p:sldId id="583" r:id="rId116"/>
    <p:sldId id="609" r:id="rId117"/>
    <p:sldId id="614" r:id="rId118"/>
    <p:sldId id="608" r:id="rId119"/>
    <p:sldId id="669" r:id="rId120"/>
    <p:sldId id="584" r:id="rId121"/>
    <p:sldId id="585" r:id="rId122"/>
    <p:sldId id="611" r:id="rId123"/>
    <p:sldId id="655" r:id="rId124"/>
    <p:sldId id="644" r:id="rId125"/>
    <p:sldId id="670" r:id="rId126"/>
    <p:sldId id="586" r:id="rId127"/>
    <p:sldId id="589" r:id="rId128"/>
    <p:sldId id="613" r:id="rId129"/>
    <p:sldId id="656" r:id="rId130"/>
    <p:sldId id="590" r:id="rId131"/>
    <p:sldId id="591" r:id="rId132"/>
    <p:sldId id="615" r:id="rId133"/>
    <p:sldId id="616" r:id="rId134"/>
    <p:sldId id="618" r:id="rId135"/>
    <p:sldId id="652" r:id="rId136"/>
    <p:sldId id="645" r:id="rId137"/>
    <p:sldId id="592" r:id="rId138"/>
    <p:sldId id="593" r:id="rId139"/>
    <p:sldId id="659" r:id="rId140"/>
    <p:sldId id="594" r:id="rId141"/>
    <p:sldId id="657" r:id="rId142"/>
    <p:sldId id="410" r:id="rId143"/>
  </p:sldIdLst>
  <p:sldSz cx="9144000" cy="6858000" type="screen4x3"/>
  <p:notesSz cx="6858000" cy="9144000"/>
  <p:defaultTextStyle>
    <a:defPPr>
      <a:defRPr lang="en-US"/>
    </a:defPPr>
    <a:lvl1pPr algn="ctr" rtl="0" fontAlgn="base">
      <a:spcBef>
        <a:spcPct val="0"/>
      </a:spcBef>
      <a:spcAft>
        <a:spcPct val="0"/>
      </a:spcAft>
      <a:defRPr sz="2900" kern="1200">
        <a:solidFill>
          <a:srgbClr val="FFFFFF"/>
        </a:solidFill>
        <a:latin typeface="Comic Sans MS" charset="0"/>
        <a:ea typeface="ヒラギノ角ゴ Pro W3" charset="0"/>
        <a:cs typeface="ヒラギノ角ゴ Pro W3" charset="0"/>
        <a:sym typeface="Comic Sans MS" charset="0"/>
      </a:defRPr>
    </a:lvl1pPr>
    <a:lvl2pPr marL="411480" algn="ctr" rtl="0" fontAlgn="base">
      <a:spcBef>
        <a:spcPct val="0"/>
      </a:spcBef>
      <a:spcAft>
        <a:spcPct val="0"/>
      </a:spcAft>
      <a:defRPr sz="2900" kern="1200">
        <a:solidFill>
          <a:srgbClr val="FFFFFF"/>
        </a:solidFill>
        <a:latin typeface="Comic Sans MS" charset="0"/>
        <a:ea typeface="ヒラギノ角ゴ Pro W3" charset="0"/>
        <a:cs typeface="ヒラギノ角ゴ Pro W3" charset="0"/>
        <a:sym typeface="Comic Sans MS" charset="0"/>
      </a:defRPr>
    </a:lvl2pPr>
    <a:lvl3pPr marL="822960" algn="ctr" rtl="0" fontAlgn="base">
      <a:spcBef>
        <a:spcPct val="0"/>
      </a:spcBef>
      <a:spcAft>
        <a:spcPct val="0"/>
      </a:spcAft>
      <a:defRPr sz="2900" kern="1200">
        <a:solidFill>
          <a:srgbClr val="FFFFFF"/>
        </a:solidFill>
        <a:latin typeface="Comic Sans MS" charset="0"/>
        <a:ea typeface="ヒラギノ角ゴ Pro W3" charset="0"/>
        <a:cs typeface="ヒラギノ角ゴ Pro W3" charset="0"/>
        <a:sym typeface="Comic Sans MS" charset="0"/>
      </a:defRPr>
    </a:lvl3pPr>
    <a:lvl4pPr marL="1234440" algn="ctr" rtl="0" fontAlgn="base">
      <a:spcBef>
        <a:spcPct val="0"/>
      </a:spcBef>
      <a:spcAft>
        <a:spcPct val="0"/>
      </a:spcAft>
      <a:defRPr sz="2900" kern="1200">
        <a:solidFill>
          <a:srgbClr val="FFFFFF"/>
        </a:solidFill>
        <a:latin typeface="Comic Sans MS" charset="0"/>
        <a:ea typeface="ヒラギノ角ゴ Pro W3" charset="0"/>
        <a:cs typeface="ヒラギノ角ゴ Pro W3" charset="0"/>
        <a:sym typeface="Comic Sans MS" charset="0"/>
      </a:defRPr>
    </a:lvl4pPr>
    <a:lvl5pPr marL="1645920" algn="ctr" rtl="0" fontAlgn="base">
      <a:spcBef>
        <a:spcPct val="0"/>
      </a:spcBef>
      <a:spcAft>
        <a:spcPct val="0"/>
      </a:spcAft>
      <a:defRPr sz="2900" kern="1200">
        <a:solidFill>
          <a:srgbClr val="FFFFFF"/>
        </a:solidFill>
        <a:latin typeface="Comic Sans MS" charset="0"/>
        <a:ea typeface="ヒラギノ角ゴ Pro W3" charset="0"/>
        <a:cs typeface="ヒラギノ角ゴ Pro W3" charset="0"/>
        <a:sym typeface="Comic Sans MS" charset="0"/>
      </a:defRPr>
    </a:lvl5pPr>
    <a:lvl6pPr marL="2057400" algn="l" defTabSz="411480" rtl="0" eaLnBrk="1" latinLnBrk="0" hangingPunct="1">
      <a:defRPr sz="2900" kern="1200">
        <a:solidFill>
          <a:srgbClr val="FFFFFF"/>
        </a:solidFill>
        <a:latin typeface="Comic Sans MS" charset="0"/>
        <a:ea typeface="ヒラギノ角ゴ Pro W3" charset="0"/>
        <a:cs typeface="ヒラギノ角ゴ Pro W3" charset="0"/>
        <a:sym typeface="Comic Sans MS" charset="0"/>
      </a:defRPr>
    </a:lvl6pPr>
    <a:lvl7pPr marL="2468880" algn="l" defTabSz="411480" rtl="0" eaLnBrk="1" latinLnBrk="0" hangingPunct="1">
      <a:defRPr sz="2900" kern="1200">
        <a:solidFill>
          <a:srgbClr val="FFFFFF"/>
        </a:solidFill>
        <a:latin typeface="Comic Sans MS" charset="0"/>
        <a:ea typeface="ヒラギノ角ゴ Pro W3" charset="0"/>
        <a:cs typeface="ヒラギノ角ゴ Pro W3" charset="0"/>
        <a:sym typeface="Comic Sans MS" charset="0"/>
      </a:defRPr>
    </a:lvl7pPr>
    <a:lvl8pPr marL="2880360" algn="l" defTabSz="411480" rtl="0" eaLnBrk="1" latinLnBrk="0" hangingPunct="1">
      <a:defRPr sz="2900" kern="1200">
        <a:solidFill>
          <a:srgbClr val="FFFFFF"/>
        </a:solidFill>
        <a:latin typeface="Comic Sans MS" charset="0"/>
        <a:ea typeface="ヒラギノ角ゴ Pro W3" charset="0"/>
        <a:cs typeface="ヒラギノ角ゴ Pro W3" charset="0"/>
        <a:sym typeface="Comic Sans MS" charset="0"/>
      </a:defRPr>
    </a:lvl8pPr>
    <a:lvl9pPr marL="3291840" algn="l" defTabSz="411480" rtl="0" eaLnBrk="1" latinLnBrk="0" hangingPunct="1">
      <a:defRPr sz="2900" kern="1200">
        <a:solidFill>
          <a:srgbClr val="FFFFFF"/>
        </a:solidFill>
        <a:latin typeface="Comic Sans MS" charset="0"/>
        <a:ea typeface="ヒラギノ角ゴ Pro W3" charset="0"/>
        <a:cs typeface="ヒラギノ角ゴ Pro W3" charset="0"/>
        <a:sym typeface="Comic Sans M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99" autoAdjust="0"/>
    <p:restoredTop sz="88530" autoAdjust="0"/>
  </p:normalViewPr>
  <p:slideViewPr>
    <p:cSldViewPr>
      <p:cViewPr varScale="1">
        <p:scale>
          <a:sx n="71" d="100"/>
          <a:sy n="71" d="100"/>
        </p:scale>
        <p:origin x="-112" y="-328"/>
      </p:cViewPr>
      <p:guideLst>
        <p:guide orient="horz" pos="2405"/>
        <p:guide orient="horz" pos="1426"/>
        <p:guide pos="288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120" Type="http://schemas.openxmlformats.org/officeDocument/2006/relationships/slide" Target="slides/slide107.xml"/><Relationship Id="rId121" Type="http://schemas.openxmlformats.org/officeDocument/2006/relationships/slide" Target="slides/slide108.xml"/><Relationship Id="rId122" Type="http://schemas.openxmlformats.org/officeDocument/2006/relationships/slide" Target="slides/slide109.xml"/><Relationship Id="rId123" Type="http://schemas.openxmlformats.org/officeDocument/2006/relationships/slide" Target="slides/slide110.xml"/><Relationship Id="rId124" Type="http://schemas.openxmlformats.org/officeDocument/2006/relationships/slide" Target="slides/slide111.xml"/><Relationship Id="rId125" Type="http://schemas.openxmlformats.org/officeDocument/2006/relationships/slide" Target="slides/slide112.xml"/><Relationship Id="rId126" Type="http://schemas.openxmlformats.org/officeDocument/2006/relationships/slide" Target="slides/slide113.xml"/><Relationship Id="rId127" Type="http://schemas.openxmlformats.org/officeDocument/2006/relationships/slide" Target="slides/slide114.xml"/><Relationship Id="rId128" Type="http://schemas.openxmlformats.org/officeDocument/2006/relationships/slide" Target="slides/slide115.xml"/><Relationship Id="rId129" Type="http://schemas.openxmlformats.org/officeDocument/2006/relationships/slide" Target="slides/slide11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90" Type="http://schemas.openxmlformats.org/officeDocument/2006/relationships/slide" Target="slides/slide77.xml"/><Relationship Id="rId91" Type="http://schemas.openxmlformats.org/officeDocument/2006/relationships/slide" Target="slides/slide78.xml"/><Relationship Id="rId92" Type="http://schemas.openxmlformats.org/officeDocument/2006/relationships/slide" Target="slides/slide79.xml"/><Relationship Id="rId93" Type="http://schemas.openxmlformats.org/officeDocument/2006/relationships/slide" Target="slides/slide80.xml"/><Relationship Id="rId94" Type="http://schemas.openxmlformats.org/officeDocument/2006/relationships/slide" Target="slides/slide81.xml"/><Relationship Id="rId95" Type="http://schemas.openxmlformats.org/officeDocument/2006/relationships/slide" Target="slides/slide82.xml"/><Relationship Id="rId96" Type="http://schemas.openxmlformats.org/officeDocument/2006/relationships/slide" Target="slides/slide83.xml"/><Relationship Id="rId101" Type="http://schemas.openxmlformats.org/officeDocument/2006/relationships/slide" Target="slides/slide88.xml"/><Relationship Id="rId102" Type="http://schemas.openxmlformats.org/officeDocument/2006/relationships/slide" Target="slides/slide89.xml"/><Relationship Id="rId103" Type="http://schemas.openxmlformats.org/officeDocument/2006/relationships/slide" Target="slides/slide90.xml"/><Relationship Id="rId104" Type="http://schemas.openxmlformats.org/officeDocument/2006/relationships/slide" Target="slides/slide91.xml"/><Relationship Id="rId105" Type="http://schemas.openxmlformats.org/officeDocument/2006/relationships/slide" Target="slides/slide92.xml"/><Relationship Id="rId106" Type="http://schemas.openxmlformats.org/officeDocument/2006/relationships/slide" Target="slides/slide93.xml"/><Relationship Id="rId107" Type="http://schemas.openxmlformats.org/officeDocument/2006/relationships/slide" Target="slides/slide94.xml"/><Relationship Id="rId108" Type="http://schemas.openxmlformats.org/officeDocument/2006/relationships/slide" Target="slides/slide95.xml"/><Relationship Id="rId109" Type="http://schemas.openxmlformats.org/officeDocument/2006/relationships/slide" Target="slides/slide96.xml"/><Relationship Id="rId97" Type="http://schemas.openxmlformats.org/officeDocument/2006/relationships/slide" Target="slides/slide84.xml"/><Relationship Id="rId98" Type="http://schemas.openxmlformats.org/officeDocument/2006/relationships/slide" Target="slides/slide85.xml"/><Relationship Id="rId99" Type="http://schemas.openxmlformats.org/officeDocument/2006/relationships/slide" Target="slides/slide86.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00" Type="http://schemas.openxmlformats.org/officeDocument/2006/relationships/slide" Target="slides/slide87.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130" Type="http://schemas.openxmlformats.org/officeDocument/2006/relationships/slide" Target="slides/slide117.xml"/><Relationship Id="rId131" Type="http://schemas.openxmlformats.org/officeDocument/2006/relationships/slide" Target="slides/slide118.xml"/><Relationship Id="rId132" Type="http://schemas.openxmlformats.org/officeDocument/2006/relationships/slide" Target="slides/slide119.xml"/><Relationship Id="rId133" Type="http://schemas.openxmlformats.org/officeDocument/2006/relationships/slide" Target="slides/slide120.xml"/><Relationship Id="rId134" Type="http://schemas.openxmlformats.org/officeDocument/2006/relationships/slide" Target="slides/slide121.xml"/><Relationship Id="rId135" Type="http://schemas.openxmlformats.org/officeDocument/2006/relationships/slide" Target="slides/slide122.xml"/><Relationship Id="rId136" Type="http://schemas.openxmlformats.org/officeDocument/2006/relationships/slide" Target="slides/slide123.xml"/><Relationship Id="rId137" Type="http://schemas.openxmlformats.org/officeDocument/2006/relationships/slide" Target="slides/slide124.xml"/><Relationship Id="rId138" Type="http://schemas.openxmlformats.org/officeDocument/2006/relationships/slide" Target="slides/slide125.xml"/><Relationship Id="rId139" Type="http://schemas.openxmlformats.org/officeDocument/2006/relationships/slide" Target="slides/slide1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110" Type="http://schemas.openxmlformats.org/officeDocument/2006/relationships/slide" Target="slides/slide97.xml"/><Relationship Id="rId111" Type="http://schemas.openxmlformats.org/officeDocument/2006/relationships/slide" Target="slides/slide98.xml"/><Relationship Id="rId112" Type="http://schemas.openxmlformats.org/officeDocument/2006/relationships/slide" Target="slides/slide99.xml"/><Relationship Id="rId113" Type="http://schemas.openxmlformats.org/officeDocument/2006/relationships/slide" Target="slides/slide100.xml"/><Relationship Id="rId114" Type="http://schemas.openxmlformats.org/officeDocument/2006/relationships/slide" Target="slides/slide101.xml"/><Relationship Id="rId115" Type="http://schemas.openxmlformats.org/officeDocument/2006/relationships/slide" Target="slides/slide102.xml"/><Relationship Id="rId116" Type="http://schemas.openxmlformats.org/officeDocument/2006/relationships/slide" Target="slides/slide103.xml"/><Relationship Id="rId117" Type="http://schemas.openxmlformats.org/officeDocument/2006/relationships/slide" Target="slides/slide104.xml"/><Relationship Id="rId118" Type="http://schemas.openxmlformats.org/officeDocument/2006/relationships/slide" Target="slides/slide105.xml"/><Relationship Id="rId119" Type="http://schemas.openxmlformats.org/officeDocument/2006/relationships/slide" Target="slides/slide10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slide" Target="slides/slide72.xml"/><Relationship Id="rId86" Type="http://schemas.openxmlformats.org/officeDocument/2006/relationships/slide" Target="slides/slide73.xml"/><Relationship Id="rId87" Type="http://schemas.openxmlformats.org/officeDocument/2006/relationships/slide" Target="slides/slide74.xml"/><Relationship Id="rId88" Type="http://schemas.openxmlformats.org/officeDocument/2006/relationships/slide" Target="slides/slide75.xml"/><Relationship Id="rId89" Type="http://schemas.openxmlformats.org/officeDocument/2006/relationships/slide" Target="slides/slide76.xml"/><Relationship Id="rId140" Type="http://schemas.openxmlformats.org/officeDocument/2006/relationships/slide" Target="slides/slide127.xml"/><Relationship Id="rId141" Type="http://schemas.openxmlformats.org/officeDocument/2006/relationships/slide" Target="slides/slide128.xml"/><Relationship Id="rId142" Type="http://schemas.openxmlformats.org/officeDocument/2006/relationships/slide" Target="slides/slide129.xml"/><Relationship Id="rId143" Type="http://schemas.openxmlformats.org/officeDocument/2006/relationships/slide" Target="slides/slide130.xml"/><Relationship Id="rId144" Type="http://schemas.openxmlformats.org/officeDocument/2006/relationships/notesMaster" Target="notesMasters/notesMaster1.xml"/><Relationship Id="rId145" Type="http://schemas.openxmlformats.org/officeDocument/2006/relationships/printerSettings" Target="printerSettings/printerSettings1.bin"/><Relationship Id="rId146" Type="http://schemas.openxmlformats.org/officeDocument/2006/relationships/presProps" Target="presProps.xml"/><Relationship Id="rId147" Type="http://schemas.openxmlformats.org/officeDocument/2006/relationships/viewProps" Target="viewProps.xml"/><Relationship Id="rId148" Type="http://schemas.openxmlformats.org/officeDocument/2006/relationships/theme" Target="theme/theme1.xml"/><Relationship Id="rId14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16A1E9-50C9-8945-A303-CC7D6F174A32}" type="datetimeFigureOut">
              <a:rPr lang="en-US" smtClean="0"/>
              <a:t>16/08/12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4193C2-5522-E249-A44F-C623B20A76E1}" type="slidenum">
              <a:rPr lang="en-US" smtClean="0"/>
              <a:t>‹#›</a:t>
            </a:fld>
            <a:endParaRPr lang="en-US"/>
          </a:p>
        </p:txBody>
      </p:sp>
    </p:spTree>
    <p:extLst>
      <p:ext uri="{BB962C8B-B14F-4D97-AF65-F5344CB8AC3E}">
        <p14:creationId xmlns:p14="http://schemas.microsoft.com/office/powerpoint/2010/main" val="829243757"/>
      </p:ext>
    </p:extLst>
  </p:cSld>
  <p:clrMap bg1="lt1" tx1="dk1" bg2="lt2" tx2="dk2" accent1="accent1" accent2="accent2" accent3="accent3" accent4="accent4" accent5="accent5" accent6="accent6" hlink="hlink" folHlink="folHlink"/>
  <p:notesStyle>
    <a:lvl1pPr marL="0" algn="l" defTabSz="411480" rtl="0" eaLnBrk="1" latinLnBrk="0" hangingPunct="1">
      <a:defRPr sz="1100" kern="1200">
        <a:solidFill>
          <a:schemeClr val="tx1"/>
        </a:solidFill>
        <a:latin typeface="+mn-lt"/>
        <a:ea typeface="+mn-ea"/>
        <a:cs typeface="+mn-cs"/>
      </a:defRPr>
    </a:lvl1pPr>
    <a:lvl2pPr marL="411480" algn="l" defTabSz="411480" rtl="0" eaLnBrk="1" latinLnBrk="0" hangingPunct="1">
      <a:defRPr sz="1100" kern="1200">
        <a:solidFill>
          <a:schemeClr val="tx1"/>
        </a:solidFill>
        <a:latin typeface="+mn-lt"/>
        <a:ea typeface="+mn-ea"/>
        <a:cs typeface="+mn-cs"/>
      </a:defRPr>
    </a:lvl2pPr>
    <a:lvl3pPr marL="822960" algn="l" defTabSz="411480" rtl="0" eaLnBrk="1" latinLnBrk="0" hangingPunct="1">
      <a:defRPr sz="1100" kern="1200">
        <a:solidFill>
          <a:schemeClr val="tx1"/>
        </a:solidFill>
        <a:latin typeface="+mn-lt"/>
        <a:ea typeface="+mn-ea"/>
        <a:cs typeface="+mn-cs"/>
      </a:defRPr>
    </a:lvl3pPr>
    <a:lvl4pPr marL="1234440" algn="l" defTabSz="411480" rtl="0" eaLnBrk="1" latinLnBrk="0" hangingPunct="1">
      <a:defRPr sz="1100" kern="1200">
        <a:solidFill>
          <a:schemeClr val="tx1"/>
        </a:solidFill>
        <a:latin typeface="+mn-lt"/>
        <a:ea typeface="+mn-ea"/>
        <a:cs typeface="+mn-cs"/>
      </a:defRPr>
    </a:lvl4pPr>
    <a:lvl5pPr marL="1645920" algn="l" defTabSz="411480" rtl="0" eaLnBrk="1" latinLnBrk="0" hangingPunct="1">
      <a:defRPr sz="1100" kern="1200">
        <a:solidFill>
          <a:schemeClr val="tx1"/>
        </a:solidFill>
        <a:latin typeface="+mn-lt"/>
        <a:ea typeface="+mn-ea"/>
        <a:cs typeface="+mn-cs"/>
      </a:defRPr>
    </a:lvl5pPr>
    <a:lvl6pPr marL="2057400" algn="l" defTabSz="411480" rtl="0" eaLnBrk="1" latinLnBrk="0" hangingPunct="1">
      <a:defRPr sz="1100" kern="1200">
        <a:solidFill>
          <a:schemeClr val="tx1"/>
        </a:solidFill>
        <a:latin typeface="+mn-lt"/>
        <a:ea typeface="+mn-ea"/>
        <a:cs typeface="+mn-cs"/>
      </a:defRPr>
    </a:lvl6pPr>
    <a:lvl7pPr marL="2468880" algn="l" defTabSz="411480" rtl="0" eaLnBrk="1" latinLnBrk="0" hangingPunct="1">
      <a:defRPr sz="1100" kern="1200">
        <a:solidFill>
          <a:schemeClr val="tx1"/>
        </a:solidFill>
        <a:latin typeface="+mn-lt"/>
        <a:ea typeface="+mn-ea"/>
        <a:cs typeface="+mn-cs"/>
      </a:defRPr>
    </a:lvl7pPr>
    <a:lvl8pPr marL="2880360" algn="l" defTabSz="411480" rtl="0" eaLnBrk="1" latinLnBrk="0" hangingPunct="1">
      <a:defRPr sz="1100" kern="1200">
        <a:solidFill>
          <a:schemeClr val="tx1"/>
        </a:solidFill>
        <a:latin typeface="+mn-lt"/>
        <a:ea typeface="+mn-ea"/>
        <a:cs typeface="+mn-cs"/>
      </a:defRPr>
    </a:lvl8pPr>
    <a:lvl9pPr marL="3291840" algn="l" defTabSz="411480"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144193C2-5522-E249-A44F-C623B20A76E1}" type="slidenum">
              <a:rPr lang="en-US" smtClean="0"/>
              <a:t>1</a:t>
            </a:fld>
            <a:endParaRPr lang="en-US"/>
          </a:p>
        </p:txBody>
      </p:sp>
    </p:spTree>
    <p:extLst>
      <p:ext uri="{BB962C8B-B14F-4D97-AF65-F5344CB8AC3E}">
        <p14:creationId xmlns:p14="http://schemas.microsoft.com/office/powerpoint/2010/main" val="2351667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kern="1200" dirty="0" smtClean="0">
                <a:solidFill>
                  <a:schemeClr val="tx1"/>
                </a:solidFill>
                <a:effectLst/>
                <a:latin typeface="+mn-lt"/>
                <a:ea typeface="+mn-ea"/>
                <a:cs typeface="+mn-cs"/>
              </a:rPr>
              <a:t>Some years before my appointment as youth pastor at His People</a:t>
            </a:r>
            <a:r>
              <a:rPr lang="en-ZA" sz="1100" kern="1200" baseline="0" dirty="0" smtClean="0">
                <a:solidFill>
                  <a:schemeClr val="tx1"/>
                </a:solidFill>
                <a:effectLst/>
                <a:latin typeface="+mn-lt"/>
                <a:ea typeface="+mn-ea"/>
                <a:cs typeface="+mn-cs"/>
              </a:rPr>
              <a:t> Church </a:t>
            </a:r>
            <a:r>
              <a:rPr lang="en-ZA" sz="1100" kern="1200" dirty="0" smtClean="0">
                <a:solidFill>
                  <a:schemeClr val="tx1"/>
                </a:solidFill>
                <a:effectLst/>
                <a:latin typeface="+mn-lt"/>
                <a:ea typeface="+mn-ea"/>
                <a:cs typeface="+mn-cs"/>
              </a:rPr>
              <a:t>I learnt from reading the book of Nehemiah that I needed to pray and seek God’s face about my role in the ministry and become thoroughly acquainted with the history of the youth ministry at the church. I met with as many people as possible – both youth leaders, teenagers and church leaders to exlore the history. Some of the leaders expected me to implement my ministry strategy but I believed it was better to spend a few months surveying the land and discerning together where God wanted the ministry to go.</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10</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Challenge: </a:t>
            </a:r>
            <a:r>
              <a:rPr lang="en-ZA" sz="1100" kern="1200" dirty="0" smtClean="0">
                <a:solidFill>
                  <a:schemeClr val="tx1"/>
                </a:solidFill>
                <a:effectLst/>
                <a:latin typeface="+mn-lt"/>
                <a:ea typeface="+mn-ea"/>
                <a:cs typeface="+mn-cs"/>
              </a:rPr>
              <a:t>Make contact with youth pastors in your area and meet on a regular basis.</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101</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Step 10 Reflection: </a:t>
            </a:r>
            <a:r>
              <a:rPr lang="en-ZA" sz="1100" kern="1200" dirty="0" smtClean="0">
                <a:solidFill>
                  <a:schemeClr val="tx1"/>
                </a:solidFill>
                <a:effectLst/>
                <a:latin typeface="+mn-lt"/>
                <a:ea typeface="+mn-ea"/>
                <a:cs typeface="+mn-cs"/>
              </a:rPr>
              <a:t>Which youth leaders do we/should we meet with in our area each month?</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102</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11. Connect with Leadership. </a:t>
            </a:r>
            <a:r>
              <a:rPr lang="en-ZA" sz="1100" kern="1200" dirty="0" smtClean="0">
                <a:solidFill>
                  <a:schemeClr val="tx1"/>
                </a:solidFill>
                <a:effectLst/>
                <a:latin typeface="+mn-lt"/>
                <a:ea typeface="+mn-ea"/>
                <a:cs typeface="+mn-cs"/>
              </a:rPr>
              <a:t>We work really hard in our ministry to ensure that we maintain a close connection with the wider church so that our youth ministry does not become a para-church ministry that teens leave when they graduate high school and never make the transition into the adult congregation. Here are some of our current initiatives: (1) Our teens worship in the main sanctuary with the adults each Sunday morning which helps they feel connected to the church. (2) As full-time staff we attend weekly meetings with church leaders to stay in touch with what God is doing in the wider church family. (3) We design ministries that do not conflict with church events. (4) We find ways to connect teens into the wider church through service or mission opportunities. (5) We keep church leaders informed about what is happening among youth. (6) We promote the ministry when given opportunities in church services or at meetings.</a:t>
            </a:r>
          </a:p>
        </p:txBody>
      </p:sp>
      <p:sp>
        <p:nvSpPr>
          <p:cNvPr id="4" name="Slide Number Placeholder 3"/>
          <p:cNvSpPr>
            <a:spLocks noGrp="1"/>
          </p:cNvSpPr>
          <p:nvPr>
            <p:ph type="sldNum" sz="quarter" idx="10"/>
          </p:nvPr>
        </p:nvSpPr>
        <p:spPr/>
        <p:txBody>
          <a:bodyPr/>
          <a:lstStyle/>
          <a:p>
            <a:fld id="{144193C2-5522-E249-A44F-C623B20A76E1}" type="slidenum">
              <a:rPr lang="en-US" smtClean="0"/>
              <a:t>103</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My wife and I meet once a month with the couple</a:t>
            </a:r>
            <a:r>
              <a:rPr lang="en-US" sz="1200" kern="1200" baseline="0" dirty="0" smtClean="0">
                <a:solidFill>
                  <a:schemeClr val="tx1"/>
                </a:solidFill>
                <a:effectLst/>
                <a:latin typeface="+mn-lt"/>
                <a:ea typeface="+mn-ea"/>
                <a:cs typeface="+mn-cs"/>
              </a:rPr>
              <a:t> who cover our youth ministry from the senior eldership team (It is currently </a:t>
            </a:r>
            <a:r>
              <a:rPr lang="en-US" sz="1200" kern="1200" dirty="0" smtClean="0">
                <a:solidFill>
                  <a:schemeClr val="tx1"/>
                </a:solidFill>
                <a:effectLst/>
                <a:latin typeface="+mn-lt"/>
                <a:ea typeface="+mn-ea"/>
                <a:cs typeface="+mn-cs"/>
              </a:rPr>
              <a:t>Simon and Lindi Lerefolo - honestly it is</a:t>
            </a:r>
            <a:r>
              <a:rPr lang="en-US" sz="1200" kern="1200" baseline="0" dirty="0" smtClean="0">
                <a:solidFill>
                  <a:schemeClr val="tx1"/>
                </a:solidFill>
                <a:effectLst/>
                <a:latin typeface="+mn-lt"/>
                <a:ea typeface="+mn-ea"/>
                <a:cs typeface="+mn-cs"/>
              </a:rPr>
              <a:t> one of the meetings that I most look forward to every month!)</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104</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We look for opportunities to engage with wider church leadership at any opportunity - but also don’t try and attend everything else that is happening in the wider church.</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105</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kern="1200" dirty="0" smtClean="0">
                <a:solidFill>
                  <a:schemeClr val="tx1"/>
                </a:solidFill>
                <a:effectLst/>
                <a:latin typeface="+mn-lt"/>
                <a:ea typeface="+mn-ea"/>
                <a:cs typeface="+mn-cs"/>
              </a:rPr>
              <a:t>We have our teens worship in the main sanctuary every Sunday</a:t>
            </a:r>
            <a:r>
              <a:rPr lang="en-ZA" sz="1100" kern="1200" baseline="0" dirty="0" smtClean="0">
                <a:solidFill>
                  <a:schemeClr val="tx1"/>
                </a:solidFill>
                <a:effectLst/>
                <a:latin typeface="+mn-lt"/>
                <a:ea typeface="+mn-ea"/>
                <a:cs typeface="+mn-cs"/>
              </a:rPr>
              <a:t> morning to keep them connected with the wider church family.</a:t>
            </a:r>
            <a:endParaRPr lang="en-ZA"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106</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kern="1200" dirty="0" smtClean="0">
                <a:solidFill>
                  <a:schemeClr val="tx1"/>
                </a:solidFill>
                <a:effectLst/>
                <a:latin typeface="+mn-lt"/>
                <a:ea typeface="+mn-ea"/>
                <a:cs typeface="+mn-cs"/>
              </a:rPr>
              <a:t>We even get them up front sometimes to teach the older generation how to dance!</a:t>
            </a:r>
          </a:p>
        </p:txBody>
      </p:sp>
      <p:sp>
        <p:nvSpPr>
          <p:cNvPr id="4" name="Slide Number Placeholder 3"/>
          <p:cNvSpPr>
            <a:spLocks noGrp="1"/>
          </p:cNvSpPr>
          <p:nvPr>
            <p:ph type="sldNum" sz="quarter" idx="10"/>
          </p:nvPr>
        </p:nvSpPr>
        <p:spPr/>
        <p:txBody>
          <a:bodyPr/>
          <a:lstStyle/>
          <a:p>
            <a:fld id="{144193C2-5522-E249-A44F-C623B20A76E1}" type="slidenum">
              <a:rPr lang="en-US" smtClean="0"/>
              <a:t>107</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Step 11 Reflection: </a:t>
            </a:r>
            <a:r>
              <a:rPr lang="en-ZA" sz="1100" b="0" kern="1200" dirty="0" smtClean="0">
                <a:solidFill>
                  <a:schemeClr val="tx1"/>
                </a:solidFill>
                <a:effectLst/>
                <a:latin typeface="+mn-lt"/>
                <a:ea typeface="+mn-ea"/>
                <a:cs typeface="+mn-cs"/>
              </a:rPr>
              <a:t>How can we connect with the wider church? How can we connect youth to the church?</a:t>
            </a:r>
            <a:endParaRPr lang="en-ZA"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108</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12. Develop the Covering. </a:t>
            </a:r>
            <a:r>
              <a:rPr lang="en-ZA" sz="1100" kern="1200" dirty="0" smtClean="0">
                <a:solidFill>
                  <a:schemeClr val="tx1"/>
                </a:solidFill>
                <a:effectLst/>
                <a:latin typeface="+mn-lt"/>
                <a:ea typeface="+mn-ea"/>
                <a:cs typeface="+mn-cs"/>
              </a:rPr>
              <a:t>We learnt along the way, given the spiritual attack we experienced, that it is critical to create prayer cover for our youth ministry and we need to wait on God to discern what He wants to do in all our events. Here are some strategies we use at present: (1) Leaders are encouraged to pray personally for the ministry. (2) We share prayer needs on our leadership WhatsApp groups. (3) Leaders gather before all events for prayer. (4) We share prayer needs each week with intercessors in the church. (5) We spend time praying during our leader planning meetings.</a:t>
            </a:r>
          </a:p>
        </p:txBody>
      </p:sp>
      <p:sp>
        <p:nvSpPr>
          <p:cNvPr id="4" name="Slide Number Placeholder 3"/>
          <p:cNvSpPr>
            <a:spLocks noGrp="1"/>
          </p:cNvSpPr>
          <p:nvPr>
            <p:ph type="sldNum" sz="quarter" idx="10"/>
          </p:nvPr>
        </p:nvSpPr>
        <p:spPr/>
        <p:txBody>
          <a:bodyPr/>
          <a:lstStyle/>
          <a:p>
            <a:fld id="{144193C2-5522-E249-A44F-C623B20A76E1}" type="slidenum">
              <a:rPr lang="en-US" smtClean="0"/>
              <a:t>109</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Tuesday I send an email to the facilitator of the prayer ministry in</a:t>
            </a:r>
            <a:r>
              <a:rPr lang="en-US" baseline="0" dirty="0" smtClean="0"/>
              <a:t> our church and list some prayer needs that are current in our ministry.</a:t>
            </a:r>
            <a:endParaRPr lang="en-US" dirty="0"/>
          </a:p>
        </p:txBody>
      </p:sp>
      <p:sp>
        <p:nvSpPr>
          <p:cNvPr id="4" name="Slide Number Placeholder 3"/>
          <p:cNvSpPr>
            <a:spLocks noGrp="1"/>
          </p:cNvSpPr>
          <p:nvPr>
            <p:ph type="sldNum" sz="quarter" idx="10"/>
          </p:nvPr>
        </p:nvSpPr>
        <p:spPr/>
        <p:txBody>
          <a:bodyPr/>
          <a:lstStyle/>
          <a:p>
            <a:fld id="{A32B97D2-FD4A-7A41-8033-11403FF52EB0}" type="slidenum">
              <a:rPr lang="en-US" smtClean="0"/>
              <a:t>110</a:t>
            </a:fld>
            <a:endParaRPr lang="en-US"/>
          </a:p>
        </p:txBody>
      </p:sp>
    </p:spTree>
    <p:extLst>
      <p:ext uri="{BB962C8B-B14F-4D97-AF65-F5344CB8AC3E}">
        <p14:creationId xmlns:p14="http://schemas.microsoft.com/office/powerpoint/2010/main" val="55914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11480" rtl="0" eaLnBrk="1" fontAlgn="auto" latinLnBrk="0" hangingPunct="1">
              <a:lnSpc>
                <a:spcPct val="100000"/>
              </a:lnSpc>
              <a:spcBef>
                <a:spcPts val="0"/>
              </a:spcBef>
              <a:spcAft>
                <a:spcPts val="0"/>
              </a:spcAft>
              <a:buClrTx/>
              <a:buSzTx/>
              <a:buFontTx/>
              <a:buNone/>
              <a:tabLst/>
              <a:defRPr/>
            </a:pPr>
            <a:r>
              <a:rPr lang="en-ZA" sz="1100" b="1" kern="1200" dirty="0" smtClean="0">
                <a:solidFill>
                  <a:schemeClr val="tx1"/>
                </a:solidFill>
                <a:effectLst/>
                <a:latin typeface="+mn-lt"/>
                <a:ea typeface="+mn-ea"/>
                <a:cs typeface="+mn-cs"/>
              </a:rPr>
              <a:t>Step 1 Reflection: </a:t>
            </a:r>
            <a:r>
              <a:rPr lang="en-ZA" sz="1100" kern="1200" dirty="0" smtClean="0">
                <a:solidFill>
                  <a:schemeClr val="tx1"/>
                </a:solidFill>
                <a:effectLst/>
                <a:latin typeface="+mn-lt"/>
                <a:ea typeface="+mn-ea"/>
                <a:cs typeface="+mn-cs"/>
              </a:rPr>
              <a:t>Here are some questions to ask as you reflect on the need to survey the land: What ministry has taken place? Who can we connect with to find out more? Where do we sense God leading the group? What is God saying through His Word?</a:t>
            </a:r>
          </a:p>
        </p:txBody>
      </p:sp>
      <p:sp>
        <p:nvSpPr>
          <p:cNvPr id="4" name="Slide Number Placeholder 3"/>
          <p:cNvSpPr>
            <a:spLocks noGrp="1"/>
          </p:cNvSpPr>
          <p:nvPr>
            <p:ph type="sldNum" sz="quarter" idx="10"/>
          </p:nvPr>
        </p:nvSpPr>
        <p:spPr/>
        <p:txBody>
          <a:bodyPr/>
          <a:lstStyle/>
          <a:p>
            <a:fld id="{144193C2-5522-E249-A44F-C623B20A76E1}" type="slidenum">
              <a:rPr lang="en-US" smtClean="0"/>
              <a:t>11</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an example of how I share prayer needs with our adult leaders</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A32B97D2-FD4A-7A41-8033-11403FF52EB0}" type="slidenum">
              <a:rPr lang="en-US" smtClean="0"/>
              <a:t>111</a:t>
            </a:fld>
            <a:endParaRPr lang="en-US"/>
          </a:p>
        </p:txBody>
      </p:sp>
    </p:spTree>
    <p:extLst>
      <p:ext uri="{BB962C8B-B14F-4D97-AF65-F5344CB8AC3E}">
        <p14:creationId xmlns:p14="http://schemas.microsoft.com/office/powerpoint/2010/main" val="559143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an example of how we have our teens pray online each night of the week from 8pm - usually for between 30 to 45 minutes.</a:t>
            </a:r>
            <a:endParaRPr lang="en-US" dirty="0"/>
          </a:p>
        </p:txBody>
      </p:sp>
      <p:sp>
        <p:nvSpPr>
          <p:cNvPr id="4" name="Slide Number Placeholder 3"/>
          <p:cNvSpPr>
            <a:spLocks noGrp="1"/>
          </p:cNvSpPr>
          <p:nvPr>
            <p:ph type="sldNum" sz="quarter" idx="10"/>
          </p:nvPr>
        </p:nvSpPr>
        <p:spPr/>
        <p:txBody>
          <a:bodyPr/>
          <a:lstStyle/>
          <a:p>
            <a:fld id="{A32B97D2-FD4A-7A41-8033-11403FF52EB0}" type="slidenum">
              <a:rPr lang="en-US" smtClean="0"/>
              <a:t>112</a:t>
            </a:fld>
            <a:endParaRPr lang="en-US"/>
          </a:p>
        </p:txBody>
      </p:sp>
    </p:spTree>
    <p:extLst>
      <p:ext uri="{BB962C8B-B14F-4D97-AF65-F5344CB8AC3E}">
        <p14:creationId xmlns:p14="http://schemas.microsoft.com/office/powerpoint/2010/main" val="559143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leaders gather before all our events for prayer.</a:t>
            </a:r>
            <a:endParaRPr lang="en-US" dirty="0"/>
          </a:p>
        </p:txBody>
      </p:sp>
      <p:sp>
        <p:nvSpPr>
          <p:cNvPr id="4" name="Slide Number Placeholder 3"/>
          <p:cNvSpPr>
            <a:spLocks noGrp="1"/>
          </p:cNvSpPr>
          <p:nvPr>
            <p:ph type="sldNum" sz="quarter" idx="10"/>
          </p:nvPr>
        </p:nvSpPr>
        <p:spPr/>
        <p:txBody>
          <a:bodyPr/>
          <a:lstStyle/>
          <a:p>
            <a:fld id="{A32B97D2-FD4A-7A41-8033-11403FF52EB0}" type="slidenum">
              <a:rPr lang="en-US" smtClean="0"/>
              <a:t>113</a:t>
            </a:fld>
            <a:endParaRPr lang="en-US"/>
          </a:p>
        </p:txBody>
      </p:sp>
    </p:spTree>
    <p:extLst>
      <p:ext uri="{BB962C8B-B14F-4D97-AF65-F5344CB8AC3E}">
        <p14:creationId xmlns:p14="http://schemas.microsoft.com/office/powerpoint/2010/main" val="559143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11480" rtl="0" eaLnBrk="1" fontAlgn="auto" latinLnBrk="0" hangingPunct="1">
              <a:lnSpc>
                <a:spcPct val="100000"/>
              </a:lnSpc>
              <a:spcBef>
                <a:spcPts val="0"/>
              </a:spcBef>
              <a:spcAft>
                <a:spcPts val="0"/>
              </a:spcAft>
              <a:buClrTx/>
              <a:buSzTx/>
              <a:buFontTx/>
              <a:buNone/>
              <a:tabLst/>
              <a:defRPr/>
            </a:pPr>
            <a:r>
              <a:rPr lang="en-ZA" sz="1100" b="1" kern="1200" dirty="0" smtClean="0">
                <a:solidFill>
                  <a:schemeClr val="tx1"/>
                </a:solidFill>
                <a:effectLst/>
                <a:latin typeface="+mn-lt"/>
                <a:ea typeface="+mn-ea"/>
                <a:cs typeface="+mn-cs"/>
              </a:rPr>
              <a:t>Step 12 Reflection:</a:t>
            </a:r>
            <a:r>
              <a:rPr lang="en-ZA" sz="1100" kern="1200" dirty="0" smtClean="0">
                <a:solidFill>
                  <a:schemeClr val="tx1"/>
                </a:solidFill>
                <a:effectLst/>
                <a:latin typeface="+mn-lt"/>
                <a:ea typeface="+mn-ea"/>
                <a:cs typeface="+mn-cs"/>
              </a:rPr>
              <a:t> What can we do to develop prayer covering for our ministry?</a:t>
            </a:r>
          </a:p>
        </p:txBody>
      </p:sp>
      <p:sp>
        <p:nvSpPr>
          <p:cNvPr id="4" name="Slide Number Placeholder 3"/>
          <p:cNvSpPr>
            <a:spLocks noGrp="1"/>
          </p:cNvSpPr>
          <p:nvPr>
            <p:ph type="sldNum" sz="quarter" idx="10"/>
          </p:nvPr>
        </p:nvSpPr>
        <p:spPr/>
        <p:txBody>
          <a:bodyPr/>
          <a:lstStyle/>
          <a:p>
            <a:fld id="{144193C2-5522-E249-A44F-C623B20A76E1}" type="slidenum">
              <a:rPr lang="en-US" smtClean="0"/>
              <a:t>114</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13. Connect with Teens. </a:t>
            </a:r>
            <a:r>
              <a:rPr lang="en-ZA" sz="1100" kern="1200" dirty="0" smtClean="0">
                <a:solidFill>
                  <a:schemeClr val="tx1"/>
                </a:solidFill>
                <a:effectLst/>
                <a:latin typeface="+mn-lt"/>
                <a:ea typeface="+mn-ea"/>
                <a:cs typeface="+mn-cs"/>
              </a:rPr>
              <a:t>We are always looking for ways to increase our “airtime” with teenagers outside of our events so we do the following: (1) Getting adult leaders to connect one on one with teens (we budget so leaders can connect with teens in coffee shops). (2) Attending cultural or sports events at schools. (3) Connecting with teens when we do schools ministry. (4) Making sure that teens going through any level of struggle are met with on a weekly basis until they have worked through the issues. (5) Spending time fetching and dropping teens off after events. (6) Socialising in the parking lot before leaving after events. </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115</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1" name="Notes Placeholder 2"/>
          <p:cNvSpPr>
            <a:spLocks noGrp="1"/>
          </p:cNvSpPr>
          <p:nvPr>
            <p:ph type="body" idx="1"/>
          </p:nvPr>
        </p:nvSpPr>
        <p:spPr bwMode="auto"/>
        <p:txBody>
          <a:bodyPr wrap="square" numCol="1" anchor="t" anchorCtr="0" compatLnSpc="1">
            <a:prstTxWarp prst="textNoShape">
              <a:avLst/>
            </a:prstTxWarp>
          </a:bodyPr>
          <a:lstStyle/>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FE245F1-4908-3448-A8CC-3D7A4CE3AF2F}" type="slidenum">
              <a:rPr lang="en-ZA">
                <a:solidFill>
                  <a:prstClr val="black"/>
                </a:solidFill>
                <a:latin typeface="Calibri" charset="0"/>
              </a:rPr>
              <a:pPr eaLnBrk="1" hangingPunct="1"/>
              <a:t>116</a:t>
            </a:fld>
            <a:endParaRPr lang="en-ZA">
              <a:solidFill>
                <a:prstClr val="black"/>
              </a:solidFill>
              <a:latin typeface="Calibri"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Challenge:</a:t>
            </a:r>
            <a:r>
              <a:rPr lang="en-ZA" sz="1100" kern="1200" dirty="0" smtClean="0">
                <a:solidFill>
                  <a:schemeClr val="tx1"/>
                </a:solidFill>
                <a:effectLst/>
                <a:latin typeface="+mn-lt"/>
                <a:ea typeface="+mn-ea"/>
                <a:cs typeface="+mn-cs"/>
              </a:rPr>
              <a:t> Find ways to connect with teens outside events</a:t>
            </a:r>
            <a:r>
              <a:rPr lang="en-ZA" sz="1100" kern="1200" baseline="0" dirty="0" smtClean="0">
                <a:solidFill>
                  <a:schemeClr val="tx1"/>
                </a:solidFill>
                <a:effectLst/>
                <a:latin typeface="+mn-lt"/>
                <a:ea typeface="+mn-ea"/>
                <a:cs typeface="+mn-cs"/>
              </a:rPr>
              <a:t> </a:t>
            </a:r>
            <a:r>
              <a:rPr lang="en-ZA" sz="1100" kern="1200" dirty="0" smtClean="0">
                <a:solidFill>
                  <a:schemeClr val="tx1"/>
                </a:solidFill>
                <a:effectLst/>
                <a:latin typeface="+mn-lt"/>
                <a:ea typeface="+mn-ea"/>
                <a:cs typeface="+mn-cs"/>
              </a:rPr>
              <a:t>at church.</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117</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Step 13 Reflection:</a:t>
            </a:r>
            <a:r>
              <a:rPr lang="en-ZA" sz="1100" kern="1200" dirty="0" smtClean="0">
                <a:solidFill>
                  <a:schemeClr val="tx1"/>
                </a:solidFill>
                <a:effectLst/>
                <a:latin typeface="+mn-lt"/>
                <a:ea typeface="+mn-ea"/>
                <a:cs typeface="+mn-cs"/>
              </a:rPr>
              <a:t> What can we do to connect with teens outside of the events on our property?</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118</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14. Connect with Media. </a:t>
            </a:r>
            <a:r>
              <a:rPr lang="en-ZA" sz="1100" kern="1200" dirty="0" smtClean="0">
                <a:solidFill>
                  <a:schemeClr val="tx1"/>
                </a:solidFill>
                <a:effectLst/>
                <a:latin typeface="+mn-lt"/>
                <a:ea typeface="+mn-ea"/>
                <a:cs typeface="+mn-cs"/>
              </a:rPr>
              <a:t>We make significant use of media that is relevant to the teenagers in our context. At present we focus on WhatsApp and Facebook and connect teens to resource material on a website. Here are some of our tactics: (1) We use the group’s Facebook page (http://bit.ly/Youth01) to show photos of events and tag teens and link teens to sermon or event resource material. (2) We use a Facebook Preview group to have our teen and adult leaders preview presentations. (3) We use WhatsApp to plan events and share prayer needs. (4) We have a youth website (http://bit.ly/Youth02) where term planners, sermons or articles can be downloaded.</a:t>
            </a:r>
          </a:p>
          <a:p>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119</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Here are some relevant links to the sites I maintain directly connected to our youth ministry: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Our Facebook site is: https://</a:t>
            </a:r>
            <a:r>
              <a:rPr lang="en-US" sz="1200" kern="1200" dirty="0" err="1" smtClean="0">
                <a:solidFill>
                  <a:schemeClr val="tx1"/>
                </a:solidFill>
                <a:effectLst/>
                <a:latin typeface="+mn-lt"/>
                <a:ea typeface="+mn-ea"/>
                <a:cs typeface="+mn-cs"/>
              </a:rPr>
              <a:t>www.facebook.com</a:t>
            </a:r>
            <a:r>
              <a:rPr lang="en-US" sz="1200" kern="1200" dirty="0" smtClean="0">
                <a:solidFill>
                  <a:schemeClr val="tx1"/>
                </a:solidFill>
                <a:effectLst/>
                <a:latin typeface="+mn-lt"/>
                <a:ea typeface="+mn-ea"/>
                <a:cs typeface="+mn-cs"/>
              </a:rPr>
              <a:t>/pages/His-Youth/149262733386</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120</a:t>
            </a:fld>
            <a:endParaRPr lang="en-ZA" sz="1200">
              <a:solidFill>
                <a:prstClr val="black"/>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2. Craft the Mission. </a:t>
            </a:r>
            <a:r>
              <a:rPr lang="en-ZA" sz="1100" kern="1200" dirty="0" smtClean="0">
                <a:solidFill>
                  <a:schemeClr val="tx1"/>
                </a:solidFill>
                <a:effectLst/>
                <a:latin typeface="+mn-lt"/>
                <a:ea typeface="+mn-ea"/>
                <a:cs typeface="+mn-cs"/>
              </a:rPr>
              <a:t>One of the first challenges was to both affirm and seek permission to change the existing youth ministry mission which it read as follows: </a:t>
            </a:r>
            <a:r>
              <a:rPr lang="en-ZA" sz="1100" b="1" i="1" kern="1200" dirty="0" smtClean="0">
                <a:solidFill>
                  <a:schemeClr val="tx1"/>
                </a:solidFill>
                <a:effectLst/>
                <a:latin typeface="+mn-lt"/>
                <a:ea typeface="+mn-ea"/>
                <a:cs typeface="+mn-cs"/>
              </a:rPr>
              <a:t>Be a youth generation who are active in our faith by: (1) Connecting with other believers, (2) Honouring God by being salt and light, and (3) Serving my church community.</a:t>
            </a:r>
            <a:r>
              <a:rPr lang="en-ZA" sz="1100" b="1" kern="1200" dirty="0" smtClean="0">
                <a:solidFill>
                  <a:schemeClr val="tx1"/>
                </a:solidFill>
                <a:effectLst/>
                <a:latin typeface="+mn-lt"/>
                <a:ea typeface="+mn-ea"/>
                <a:cs typeface="+mn-cs"/>
              </a:rPr>
              <a:t> </a:t>
            </a:r>
            <a:r>
              <a:rPr lang="en-ZA" sz="1100" kern="1200" dirty="0" smtClean="0">
                <a:solidFill>
                  <a:schemeClr val="tx1"/>
                </a:solidFill>
                <a:effectLst/>
                <a:latin typeface="+mn-lt"/>
                <a:ea typeface="+mn-ea"/>
                <a:cs typeface="+mn-cs"/>
              </a:rPr>
              <a:t>What the vision lacked was a connection to how the wider church described their ministry but it did contain key elements that we would be able to build on in the coming months. This started a process of rewriting the mission and I chose to not only include the youth staff in the process, but also one of the pastors who had a burden for social transformation and who operated in the area of the prophetic. Any mission writing process must involve listening to God to hear what His intentions are for ministry in our context. We spent time reflecting together, talking about the history of the ministry and what we were sensing God saying to us from His Word. We began to sense that God was calling us to mobilise a generation of young disciples into a movement that would impact the church, the city and our continent – a massive dream was forming in our minds. A word dropped into our collective thinking that was linked to a prayer movement that started in South Africa and that was sweeping the globe – the word was </a:t>
            </a:r>
            <a:r>
              <a:rPr lang="en-ZA" sz="1100" b="1" i="1" kern="1200" dirty="0" smtClean="0">
                <a:solidFill>
                  <a:schemeClr val="tx1"/>
                </a:solidFill>
                <a:effectLst/>
                <a:latin typeface="+mn-lt"/>
                <a:ea typeface="+mn-ea"/>
                <a:cs typeface="+mn-cs"/>
              </a:rPr>
              <a:t>Transformation</a:t>
            </a:r>
            <a:r>
              <a:rPr lang="en-ZA" sz="1100" kern="1200" dirty="0" smtClean="0">
                <a:solidFill>
                  <a:schemeClr val="tx1"/>
                </a:solidFill>
                <a:effectLst/>
                <a:latin typeface="+mn-lt"/>
                <a:ea typeface="+mn-ea"/>
                <a:cs typeface="+mn-cs"/>
              </a:rPr>
              <a:t>. It captured our desire to see our efforts bring about the transformation of lives and the world in which we live. </a:t>
            </a:r>
          </a:p>
          <a:p>
            <a:r>
              <a:rPr lang="en-ZA" sz="1100" kern="1200" dirty="0" smtClean="0">
                <a:solidFill>
                  <a:schemeClr val="tx1"/>
                </a:solidFill>
                <a:effectLst/>
                <a:latin typeface="+mn-lt"/>
                <a:ea typeface="+mn-ea"/>
                <a:cs typeface="+mn-cs"/>
              </a:rPr>
              <a:t> </a:t>
            </a:r>
          </a:p>
          <a:p>
            <a:r>
              <a:rPr lang="en-ZA" sz="1100" kern="1200" dirty="0" smtClean="0">
                <a:solidFill>
                  <a:schemeClr val="tx1"/>
                </a:solidFill>
                <a:effectLst/>
                <a:latin typeface="+mn-lt"/>
                <a:ea typeface="+mn-ea"/>
                <a:cs typeface="+mn-cs"/>
              </a:rPr>
              <a:t>A phrase that bubbled to the surface was: </a:t>
            </a:r>
            <a:r>
              <a:rPr lang="en-ZA" sz="1100" b="1" i="1" kern="1200" dirty="0" smtClean="0">
                <a:solidFill>
                  <a:schemeClr val="tx1"/>
                </a:solidFill>
                <a:effectLst/>
                <a:latin typeface="+mn-lt"/>
                <a:ea typeface="+mn-ea"/>
                <a:cs typeface="+mn-cs"/>
              </a:rPr>
              <a:t>kingdom movement</a:t>
            </a:r>
            <a:r>
              <a:rPr lang="en-ZA" sz="1100" kern="1200" dirty="0" smtClean="0">
                <a:solidFill>
                  <a:schemeClr val="tx1"/>
                </a:solidFill>
                <a:effectLst/>
                <a:latin typeface="+mn-lt"/>
                <a:ea typeface="+mn-ea"/>
                <a:cs typeface="+mn-cs"/>
              </a:rPr>
              <a:t>. We had no desire to baby sit teenagers while their parents got on with the real ministry in the adult congregation. We wanted to start a movement of teens that would bring about the transformation that God desired. A final word emerged that ended up being used as the name for our ministry: </a:t>
            </a:r>
            <a:r>
              <a:rPr lang="en-ZA" sz="1100" b="1" i="1" kern="1200" dirty="0" smtClean="0">
                <a:solidFill>
                  <a:schemeClr val="tx1"/>
                </a:solidFill>
                <a:effectLst/>
                <a:latin typeface="+mn-lt"/>
                <a:ea typeface="+mn-ea"/>
                <a:cs typeface="+mn-cs"/>
              </a:rPr>
              <a:t>ignition</a:t>
            </a:r>
            <a:r>
              <a:rPr lang="en-ZA" sz="1100" kern="1200" dirty="0" smtClean="0">
                <a:solidFill>
                  <a:schemeClr val="tx1"/>
                </a:solidFill>
                <a:effectLst/>
                <a:latin typeface="+mn-lt"/>
                <a:ea typeface="+mn-ea"/>
                <a:cs typeface="+mn-cs"/>
              </a:rPr>
              <a:t> – or </a:t>
            </a:r>
            <a:r>
              <a:rPr lang="en-ZA" sz="1100" b="1" i="1" kern="1200" dirty="0" smtClean="0">
                <a:solidFill>
                  <a:schemeClr val="tx1"/>
                </a:solidFill>
                <a:effectLst/>
                <a:latin typeface="+mn-lt"/>
                <a:ea typeface="+mn-ea"/>
                <a:cs typeface="+mn-cs"/>
              </a:rPr>
              <a:t>ignite</a:t>
            </a:r>
            <a:r>
              <a:rPr lang="en-ZA" sz="1100" kern="1200" dirty="0" smtClean="0">
                <a:solidFill>
                  <a:schemeClr val="tx1"/>
                </a:solidFill>
                <a:effectLst/>
                <a:latin typeface="+mn-lt"/>
                <a:ea typeface="+mn-ea"/>
                <a:cs typeface="+mn-cs"/>
              </a:rPr>
              <a:t> as we finally settled on. It captured our desire to initiate something that would be uncontrollable in terms of influence or impact. By the end of the process we had fashioned (as an iron smith does with a piece of red hot iron that he heats in the fire and then pounds into shape with a hammer) the following mission statement that was used for five years: </a:t>
            </a:r>
            <a:r>
              <a:rPr lang="en-ZA" sz="1100" b="1" i="1" kern="1200" dirty="0" smtClean="0">
                <a:solidFill>
                  <a:schemeClr val="tx1"/>
                </a:solidFill>
                <a:effectLst/>
                <a:latin typeface="+mn-lt"/>
                <a:ea typeface="+mn-ea"/>
                <a:cs typeface="+mn-cs"/>
              </a:rPr>
              <a:t>Igniting a kingdom movement of young disciplemakers who will transform their city and beyond. </a:t>
            </a:r>
            <a:r>
              <a:rPr lang="en-ZA" sz="1100" kern="1200" dirty="0" smtClean="0">
                <a:solidFill>
                  <a:schemeClr val="tx1"/>
                </a:solidFill>
                <a:effectLst/>
                <a:latin typeface="+mn-lt"/>
                <a:ea typeface="+mn-ea"/>
                <a:cs typeface="+mn-cs"/>
              </a:rPr>
              <a:t>And so </a:t>
            </a:r>
            <a:r>
              <a:rPr lang="en-ZA" sz="1100" b="1" kern="1200" dirty="0" smtClean="0">
                <a:solidFill>
                  <a:schemeClr val="tx1"/>
                </a:solidFill>
                <a:effectLst/>
                <a:latin typeface="+mn-lt"/>
                <a:ea typeface="+mn-ea"/>
                <a:cs typeface="+mn-cs"/>
              </a:rPr>
              <a:t>igniteYOUTH </a:t>
            </a:r>
            <a:r>
              <a:rPr lang="en-ZA" sz="1100" kern="1200" dirty="0" smtClean="0">
                <a:solidFill>
                  <a:schemeClr val="tx1"/>
                </a:solidFill>
                <a:effectLst/>
                <a:latin typeface="+mn-lt"/>
                <a:ea typeface="+mn-ea"/>
                <a:cs typeface="+mn-cs"/>
              </a:rPr>
              <a:t>was born – the youth ministry of His People Christian Church in Johannesburg. Some years later, with a church-wide rebranding exercise, we changed the name and </a:t>
            </a:r>
            <a:r>
              <a:rPr lang="en-ZA" sz="1100" b="1" kern="1200" dirty="0" smtClean="0">
                <a:solidFill>
                  <a:schemeClr val="tx1"/>
                </a:solidFill>
                <a:effectLst/>
                <a:latin typeface="+mn-lt"/>
                <a:ea typeface="+mn-ea"/>
                <a:cs typeface="+mn-cs"/>
              </a:rPr>
              <a:t>His Youth</a:t>
            </a:r>
            <a:r>
              <a:rPr lang="en-ZA" sz="1100" kern="1200" dirty="0" smtClean="0">
                <a:solidFill>
                  <a:schemeClr val="tx1"/>
                </a:solidFill>
                <a:effectLst/>
                <a:latin typeface="+mn-lt"/>
                <a:ea typeface="+mn-ea"/>
                <a:cs typeface="+mn-cs"/>
              </a:rPr>
              <a:t> was formed which resulted in a closer connection with the wider church body, His People and the children’s ministry, His Kids. Along with the changing of the name came a further alignment with the wider church where the churches mission statement was adopted: </a:t>
            </a:r>
            <a:r>
              <a:rPr lang="en-ZA" sz="1100" b="1" i="1" kern="1200" dirty="0" smtClean="0">
                <a:solidFill>
                  <a:schemeClr val="tx1"/>
                </a:solidFill>
                <a:effectLst/>
                <a:latin typeface="+mn-lt"/>
                <a:ea typeface="+mn-ea"/>
                <a:cs typeface="+mn-cs"/>
              </a:rPr>
              <a:t>We see lives, communities and societies transformed by discipleship in the Word, the Presence of God and the Power of God</a:t>
            </a:r>
            <a:r>
              <a:rPr lang="en-ZA" sz="1100" kern="1200" dirty="0" smtClean="0">
                <a:solidFill>
                  <a:schemeClr val="tx1"/>
                </a:solidFill>
                <a:effectLst/>
                <a:latin typeface="+mn-lt"/>
                <a:ea typeface="+mn-ea"/>
                <a:cs typeface="+mn-cs"/>
              </a:rPr>
              <a:t>. As His </a:t>
            </a:r>
            <a:r>
              <a:rPr lang="en-US" sz="1100" kern="1200" dirty="0" smtClean="0">
                <a:solidFill>
                  <a:schemeClr val="tx1"/>
                </a:solidFill>
                <a:effectLst/>
                <a:latin typeface="+mn-lt"/>
                <a:ea typeface="+mn-ea"/>
                <a:cs typeface="+mn-cs"/>
              </a:rPr>
              <a:t>People Church is part of a global movement known as Every Nation Ministries we also decided at some stage to embraced a common approach to disciplemaking so our four stages were tweaked as follows: </a:t>
            </a:r>
            <a:r>
              <a:rPr lang="en-US" sz="1100" b="1" kern="1200" dirty="0" smtClean="0">
                <a:solidFill>
                  <a:schemeClr val="tx1"/>
                </a:solidFill>
                <a:effectLst/>
                <a:latin typeface="+mn-lt"/>
                <a:ea typeface="+mn-ea"/>
                <a:cs typeface="+mn-cs"/>
              </a:rPr>
              <a:t>Engage</a:t>
            </a:r>
            <a:r>
              <a:rPr lang="en-US" sz="1100" kern="1200" dirty="0" smtClean="0">
                <a:solidFill>
                  <a:schemeClr val="tx1"/>
                </a:solidFill>
                <a:effectLst/>
                <a:latin typeface="+mn-lt"/>
                <a:ea typeface="+mn-ea"/>
                <a:cs typeface="+mn-cs"/>
              </a:rPr>
              <a:t> – </a:t>
            </a:r>
            <a:r>
              <a:rPr lang="en-US" sz="1100" b="1" kern="1200" dirty="0" smtClean="0">
                <a:solidFill>
                  <a:schemeClr val="tx1"/>
                </a:solidFill>
                <a:effectLst/>
                <a:latin typeface="+mn-lt"/>
                <a:ea typeface="+mn-ea"/>
                <a:cs typeface="+mn-cs"/>
              </a:rPr>
              <a:t>Establish</a:t>
            </a:r>
            <a:r>
              <a:rPr lang="en-US" sz="1100" kern="1200" dirty="0" smtClean="0">
                <a:solidFill>
                  <a:schemeClr val="tx1"/>
                </a:solidFill>
                <a:effectLst/>
                <a:latin typeface="+mn-lt"/>
                <a:ea typeface="+mn-ea"/>
                <a:cs typeface="+mn-cs"/>
              </a:rPr>
              <a:t> – </a:t>
            </a:r>
            <a:r>
              <a:rPr lang="en-US" sz="1100" b="1" kern="1200" dirty="0" smtClean="0">
                <a:solidFill>
                  <a:schemeClr val="tx1"/>
                </a:solidFill>
                <a:effectLst/>
                <a:latin typeface="+mn-lt"/>
                <a:ea typeface="+mn-ea"/>
                <a:cs typeface="+mn-cs"/>
              </a:rPr>
              <a:t>Equip</a:t>
            </a:r>
            <a:r>
              <a:rPr lang="en-US" sz="1100" kern="1200" dirty="0" smtClean="0">
                <a:solidFill>
                  <a:schemeClr val="tx1"/>
                </a:solidFill>
                <a:effectLst/>
                <a:latin typeface="+mn-lt"/>
                <a:ea typeface="+mn-ea"/>
                <a:cs typeface="+mn-cs"/>
              </a:rPr>
              <a:t> – </a:t>
            </a:r>
            <a:r>
              <a:rPr lang="en-US" sz="1100" b="1" kern="1200" dirty="0" smtClean="0">
                <a:solidFill>
                  <a:schemeClr val="tx1"/>
                </a:solidFill>
                <a:effectLst/>
                <a:latin typeface="+mn-lt"/>
                <a:ea typeface="+mn-ea"/>
                <a:cs typeface="+mn-cs"/>
              </a:rPr>
              <a:t>Empower</a:t>
            </a:r>
            <a:r>
              <a:rPr lang="en-US" sz="1100" kern="1200" dirty="0" smtClean="0">
                <a:solidFill>
                  <a:schemeClr val="tx1"/>
                </a:solidFill>
                <a:effectLst/>
                <a:latin typeface="+mn-lt"/>
                <a:ea typeface="+mn-ea"/>
                <a:cs typeface="+mn-cs"/>
              </a:rPr>
              <a:t>. </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12</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B. Our Youth Group Website is: http://</a:t>
            </a:r>
            <a:r>
              <a:rPr lang="en-US" sz="1200" kern="1200" dirty="0" err="1" smtClean="0">
                <a:solidFill>
                  <a:schemeClr val="tx1"/>
                </a:solidFill>
                <a:effectLst/>
                <a:latin typeface="+mn-lt"/>
                <a:ea typeface="+mn-ea"/>
                <a:cs typeface="+mn-cs"/>
              </a:rPr>
              <a:t>youth.hispeoplejoburg.org</a:t>
            </a:r>
            <a:r>
              <a:rPr lang="en-US" sz="1200" kern="1200" dirty="0" smtClean="0">
                <a:solidFill>
                  <a:schemeClr val="tx1"/>
                </a:solidFill>
                <a:effectLst/>
                <a:latin typeface="+mn-lt"/>
                <a:ea typeface="+mn-ea"/>
                <a:cs typeface="+mn-cs"/>
              </a:rPr>
              <a:t> (this site is updated each week with podcasts and other items like photo albums although that is mostly driven through Facebook).</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121</a:t>
            </a:fld>
            <a:endParaRPr lang="en-ZA" sz="1200">
              <a:solidFill>
                <a:prstClr val="black"/>
              </a:solidFill>
              <a:latin typeface="Calibri"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t>
            </a:r>
            <a:r>
              <a:rPr lang="en-US" baseline="0" dirty="0" smtClean="0"/>
              <a:t> Our Adult Leaders WhatsApp group is used to stay in touch with our adult leaders.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122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a:t>
            </a:r>
            <a:r>
              <a:rPr lang="en-US" baseline="0" dirty="0" smtClean="0"/>
              <a:t> Our Connect leaders WhatsApp group is used to stay in touch with our teen and adult leaders.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123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a:t>
            </a:r>
            <a:r>
              <a:rPr lang="en-US" baseline="0" dirty="0" smtClean="0"/>
              <a:t> Our teen WhatsApp groups are used to engage with teens who attend either our Friday or our Sunday events.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124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Step 14 Reflection: </a:t>
            </a:r>
            <a:r>
              <a:rPr lang="en-ZA" sz="1100" b="0" kern="1200" dirty="0" smtClean="0">
                <a:solidFill>
                  <a:schemeClr val="tx1"/>
                </a:solidFill>
                <a:effectLst/>
                <a:latin typeface="+mn-lt"/>
                <a:ea typeface="+mn-ea"/>
                <a:cs typeface="+mn-cs"/>
              </a:rPr>
              <a:t>How are we using </a:t>
            </a:r>
            <a:r>
              <a:rPr lang="en-ZA" sz="1100" kern="1200" dirty="0" smtClean="0">
                <a:solidFill>
                  <a:schemeClr val="tx1"/>
                </a:solidFill>
                <a:effectLst/>
                <a:latin typeface="+mn-lt"/>
                <a:ea typeface="+mn-ea"/>
                <a:cs typeface="+mn-cs"/>
              </a:rPr>
              <a:t>social media to assist our disciplemaking ministry?</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125</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15. Refine the Strategy</a:t>
            </a:r>
            <a:endParaRPr lang="en-ZA" sz="1100" kern="1200" dirty="0" smtClean="0">
              <a:solidFill>
                <a:schemeClr val="tx1"/>
              </a:solidFill>
              <a:effectLst/>
              <a:latin typeface="+mn-lt"/>
              <a:ea typeface="+mn-ea"/>
              <a:cs typeface="+mn-cs"/>
            </a:endParaRPr>
          </a:p>
          <a:p>
            <a:r>
              <a:rPr lang="en-ZA" sz="1100" kern="1200" dirty="0" smtClean="0">
                <a:solidFill>
                  <a:schemeClr val="tx1"/>
                </a:solidFill>
                <a:effectLst/>
                <a:latin typeface="+mn-lt"/>
                <a:ea typeface="+mn-ea"/>
                <a:cs typeface="+mn-cs"/>
              </a:rPr>
              <a:t>Over the years we have not been afraid to change our strategy or our disciplemaking tactics. We remind ourselves that there is no perfect ministry strategy and we can always improve. We keep reflecting on our ministry, adapting when something is not working or can be improved, visit other ministry to see what is working there and we attend leadership training events to improve our skills and approach.</a:t>
            </a:r>
          </a:p>
          <a:p>
            <a:pPr marL="0" marR="0" indent="0" algn="l" defTabSz="411480" rtl="0" eaLnBrk="1" fontAlgn="auto" latinLnBrk="0" hangingPunct="1">
              <a:lnSpc>
                <a:spcPct val="100000"/>
              </a:lnSpc>
              <a:spcBef>
                <a:spcPts val="0"/>
              </a:spcBef>
              <a:spcAft>
                <a:spcPts val="0"/>
              </a:spcAft>
              <a:buClrTx/>
              <a:buSzTx/>
              <a:buFontTx/>
              <a:buNone/>
              <a:tabLst/>
              <a:defRPr/>
            </a:pPr>
            <a:endParaRPr lang="en-ZA"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126</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0" kern="1200" dirty="0" smtClean="0">
                <a:solidFill>
                  <a:schemeClr val="tx1"/>
                </a:solidFill>
                <a:effectLst/>
                <a:latin typeface="+mn-lt"/>
                <a:ea typeface="+mn-ea"/>
                <a:cs typeface="+mn-cs"/>
              </a:rPr>
              <a:t>We have a monthly leadership meeting over lunch on a Sunday that normally ends at 2pm,</a:t>
            </a:r>
            <a:r>
              <a:rPr lang="en-ZA" sz="1100" b="0" kern="1200" baseline="0" dirty="0" smtClean="0">
                <a:solidFill>
                  <a:schemeClr val="tx1"/>
                </a:solidFill>
                <a:effectLst/>
                <a:latin typeface="+mn-lt"/>
                <a:ea typeface="+mn-ea"/>
                <a:cs typeface="+mn-cs"/>
              </a:rPr>
              <a:t> but once a term we end at 3pm which gives us time to do some forward planning to ensure we are on track for the next term.</a:t>
            </a:r>
            <a:endParaRPr lang="en-ZA" sz="11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127</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Challenge:</a:t>
            </a:r>
            <a:r>
              <a:rPr lang="en-ZA" sz="1100" kern="1200" dirty="0" smtClean="0">
                <a:solidFill>
                  <a:schemeClr val="tx1"/>
                </a:solidFill>
                <a:effectLst/>
                <a:latin typeface="+mn-lt"/>
                <a:ea typeface="+mn-ea"/>
                <a:cs typeface="+mn-cs"/>
              </a:rPr>
              <a:t> Make it your aim to keep improving your approach to ministry in the coming years.</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128</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Step 15 Reflection:</a:t>
            </a:r>
            <a:r>
              <a:rPr lang="en-ZA" sz="1100" kern="1200" dirty="0" smtClean="0">
                <a:solidFill>
                  <a:schemeClr val="tx1"/>
                </a:solidFill>
                <a:effectLst/>
                <a:latin typeface="+mn-lt"/>
                <a:ea typeface="+mn-ea"/>
                <a:cs typeface="+mn-cs"/>
              </a:rPr>
              <a:t> What can we do to keep improving our approach to ministry in the future?</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129</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Here is a summary of my </a:t>
            </a:r>
            <a:r>
              <a:rPr lang="en-US" sz="1200" b="0" kern="1200" baseline="0" dirty="0" smtClean="0">
                <a:solidFill>
                  <a:schemeClr val="tx1"/>
                </a:solidFill>
                <a:effectLst/>
                <a:latin typeface="+mn-lt"/>
                <a:ea typeface="+mn-ea"/>
                <a:cs typeface="+mn-cs"/>
              </a:rPr>
              <a:t>keys to </a:t>
            </a:r>
            <a:r>
              <a:rPr lang="en-US" sz="1200" b="0" kern="1200" dirty="0" smtClean="0">
                <a:solidFill>
                  <a:schemeClr val="tx1"/>
                </a:solidFill>
                <a:effectLst/>
                <a:latin typeface="+mn-lt"/>
                <a:ea typeface="+mn-ea"/>
                <a:cs typeface="+mn-cs"/>
              </a:rPr>
              <a:t>advancing disciplemaking in a youth ministry.</a:t>
            </a:r>
            <a:endParaRPr lang="en-US" b="0" dirty="0"/>
          </a:p>
        </p:txBody>
      </p:sp>
      <p:sp>
        <p:nvSpPr>
          <p:cNvPr id="4" name="Slide Number Placeholder 3"/>
          <p:cNvSpPr>
            <a:spLocks noGrp="1"/>
          </p:cNvSpPr>
          <p:nvPr>
            <p:ph type="sldNum" sz="quarter" idx="10"/>
          </p:nvPr>
        </p:nvSpPr>
        <p:spPr/>
        <p:txBody>
          <a:bodyPr/>
          <a:lstStyle/>
          <a:p>
            <a:fld id="{144193C2-5522-E249-A44F-C623B20A76E1}" type="slidenum">
              <a:rPr lang="en-US" smtClean="0"/>
              <a:t>130</a:t>
            </a:fld>
            <a:endParaRPr lang="en-US"/>
          </a:p>
        </p:txBody>
      </p:sp>
    </p:spTree>
    <p:extLst>
      <p:ext uri="{BB962C8B-B14F-4D97-AF65-F5344CB8AC3E}">
        <p14:creationId xmlns:p14="http://schemas.microsoft.com/office/powerpoint/2010/main" val="2351667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13</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14</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1148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Crafting Your Mission Statement:</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Find our what the mission statement of the wider church is and then invite </a:t>
            </a:r>
            <a:r>
              <a:rPr lang="en-US" sz="1200" kern="1200" dirty="0" smtClean="0">
                <a:solidFill>
                  <a:schemeClr val="tx1"/>
                </a:solidFill>
                <a:effectLst/>
                <a:latin typeface="+mn-lt"/>
                <a:ea typeface="+mn-ea"/>
                <a:cs typeface="+mn-cs"/>
              </a:rPr>
              <a:t>a small group of leaders (adults/teens; staff/volunteers) to craft a youth mission statement. Seek the Lord for direction and key phrases to build the mission statement around. Then write it out. </a:t>
            </a:r>
            <a:r>
              <a:rPr lang="en-ZA" sz="1200" kern="1200" dirty="0" smtClean="0">
                <a:solidFill>
                  <a:schemeClr val="tx1"/>
                </a:solidFill>
                <a:effectLst/>
                <a:latin typeface="+mn-lt"/>
                <a:ea typeface="+mn-ea"/>
                <a:cs typeface="+mn-cs"/>
              </a:rPr>
              <a:t>Don't be afraid to adapt it over the course of time if that helps to stay aligned with the wider church.</a:t>
            </a:r>
          </a:p>
          <a:p>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15</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11480" rtl="0" eaLnBrk="1" fontAlgn="auto" latinLnBrk="0" hangingPunct="1">
              <a:lnSpc>
                <a:spcPct val="100000"/>
              </a:lnSpc>
              <a:spcBef>
                <a:spcPts val="0"/>
              </a:spcBef>
              <a:spcAft>
                <a:spcPts val="0"/>
              </a:spcAft>
              <a:buClrTx/>
              <a:buSzTx/>
              <a:buFontTx/>
              <a:buNone/>
              <a:tabLst/>
              <a:defRPr/>
            </a:pPr>
            <a:r>
              <a:rPr lang="en-ZA" sz="1100" b="1" kern="1200" dirty="0" smtClean="0">
                <a:solidFill>
                  <a:schemeClr val="tx1"/>
                </a:solidFill>
                <a:effectLst/>
                <a:latin typeface="+mn-lt"/>
                <a:ea typeface="+mn-ea"/>
                <a:cs typeface="+mn-cs"/>
              </a:rPr>
              <a:t>Step 2 Reflection:</a:t>
            </a:r>
            <a:r>
              <a:rPr lang="en-ZA" sz="1100" kern="120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Here are some questions to reflect on as you think about crafting your mission statement: What is our church’s mission statement?</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Who can be part of a team to craft ours?</a:t>
            </a:r>
            <a:endParaRPr lang="en-ZA" sz="1100" kern="1200" dirty="0" smtClean="0">
              <a:solidFill>
                <a:schemeClr val="tx1"/>
              </a:solidFill>
              <a:effectLst/>
              <a:latin typeface="+mn-lt"/>
              <a:ea typeface="+mn-ea"/>
              <a:cs typeface="+mn-cs"/>
            </a:endParaRPr>
          </a:p>
          <a:p>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16</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11480" rtl="0" eaLnBrk="1" fontAlgn="auto" latinLnBrk="0" hangingPunct="1">
              <a:lnSpc>
                <a:spcPct val="100000"/>
              </a:lnSpc>
              <a:spcBef>
                <a:spcPts val="0"/>
              </a:spcBef>
              <a:spcAft>
                <a:spcPts val="0"/>
              </a:spcAft>
              <a:buClrTx/>
              <a:buSzTx/>
              <a:buFontTx/>
              <a:buNone/>
              <a:tabLst/>
              <a:defRPr/>
            </a:pPr>
            <a:r>
              <a:rPr lang="en-ZA" sz="1100" b="1" kern="1200" dirty="0" smtClean="0">
                <a:solidFill>
                  <a:schemeClr val="tx1"/>
                </a:solidFill>
                <a:effectLst/>
                <a:latin typeface="+mn-lt"/>
                <a:ea typeface="+mn-ea"/>
                <a:cs typeface="+mn-cs"/>
              </a:rPr>
              <a:t>3. Build the Process</a:t>
            </a:r>
            <a:endParaRPr lang="en-ZA" sz="1100" kern="1200" dirty="0" smtClean="0">
              <a:solidFill>
                <a:schemeClr val="tx1"/>
              </a:solidFill>
              <a:effectLst/>
              <a:latin typeface="+mn-lt"/>
              <a:ea typeface="+mn-ea"/>
              <a:cs typeface="+mn-cs"/>
            </a:endParaRPr>
          </a:p>
          <a:p>
            <a:r>
              <a:rPr lang="en-ZA" sz="1100" kern="1200" dirty="0" smtClean="0">
                <a:solidFill>
                  <a:schemeClr val="tx1"/>
                </a:solidFill>
                <a:effectLst/>
                <a:latin typeface="+mn-lt"/>
                <a:ea typeface="+mn-ea"/>
                <a:cs typeface="+mn-cs"/>
              </a:rPr>
              <a:t>The next step was to put flesh onto the skeleton of the ministry strategy. Once again we looked to the wider church and wisely adopted the same disciplemaking process that the wider church was using. </a:t>
            </a:r>
          </a:p>
          <a:p>
            <a:r>
              <a:rPr lang="en-ZA" sz="1100" kern="1200" dirty="0" smtClean="0">
                <a:solidFill>
                  <a:schemeClr val="tx1"/>
                </a:solidFill>
                <a:effectLst/>
                <a:latin typeface="+mn-lt"/>
                <a:ea typeface="+mn-ea"/>
                <a:cs typeface="+mn-cs"/>
              </a:rPr>
              <a:t> </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17</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the disciplemaking strategy that our church uses</a:t>
            </a:r>
            <a:r>
              <a:rPr lang="en-US" sz="1200" kern="1200" baseline="0" dirty="0" smtClean="0">
                <a:solidFill>
                  <a:schemeClr val="tx1"/>
                </a:solidFill>
                <a:effectLst/>
                <a:latin typeface="+mn-lt"/>
                <a:ea typeface="+mn-ea"/>
                <a:cs typeface="+mn-cs"/>
              </a:rPr>
              <a:t> - four phases - Engage, Establish, Equip and Multiply.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18</a:t>
            </a:fld>
            <a:endParaRPr lang="en-US"/>
          </a:p>
        </p:txBody>
      </p:sp>
    </p:spTree>
    <p:extLst>
      <p:ext uri="{BB962C8B-B14F-4D97-AF65-F5344CB8AC3E}">
        <p14:creationId xmlns:p14="http://schemas.microsoft.com/office/powerpoint/2010/main" val="969767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we designed our youth strategy using the same four stages and just use some funky images to make it more </a:t>
            </a:r>
            <a:r>
              <a:rPr lang="en-US" sz="1200" kern="1200" dirty="0" err="1" smtClean="0">
                <a:solidFill>
                  <a:schemeClr val="tx1"/>
                </a:solidFill>
                <a:effectLst/>
                <a:latin typeface="+mn-lt"/>
                <a:ea typeface="+mn-ea"/>
                <a:cs typeface="+mn-cs"/>
              </a:rPr>
              <a:t>youthy</a:t>
            </a:r>
            <a:r>
              <a:rPr lang="en-US" sz="1200" kern="120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19</a:t>
            </a:fld>
            <a:endParaRPr lang="en-US"/>
          </a:p>
        </p:txBody>
      </p:sp>
    </p:spTree>
    <p:extLst>
      <p:ext uri="{BB962C8B-B14F-4D97-AF65-F5344CB8AC3E}">
        <p14:creationId xmlns:p14="http://schemas.microsoft.com/office/powerpoint/2010/main" val="969767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22A9B9-3610-EA41-971A-11E6723BBC13}" type="slidenum">
              <a:rPr lang="en-ZA"/>
              <a:pPr/>
              <a:t>2</a:t>
            </a:fld>
            <a:endParaRPr lang="en-ZA"/>
          </a:p>
        </p:txBody>
      </p:sp>
      <p:sp>
        <p:nvSpPr>
          <p:cNvPr id="22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If you church does not have a disciplemaking strategy you would need to look around and see what is out there. The strategy we used in</a:t>
            </a:r>
            <a:r>
              <a:rPr lang="en-ZA" sz="1200" kern="1200" baseline="0" dirty="0" smtClean="0">
                <a:solidFill>
                  <a:schemeClr val="tx1"/>
                </a:solidFill>
                <a:effectLst/>
                <a:latin typeface="+mn-lt"/>
                <a:ea typeface="+mn-ea"/>
                <a:cs typeface="+mn-cs"/>
              </a:rPr>
              <a:t> the minustry of Sonlife Africa had 4 stages and we even identified profiles of the typical teenager journeying through the processs.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20</a:t>
            </a:fld>
            <a:endParaRPr lang="en-US"/>
          </a:p>
        </p:txBody>
      </p:sp>
    </p:spTree>
    <p:extLst>
      <p:ext uri="{BB962C8B-B14F-4D97-AF65-F5344CB8AC3E}">
        <p14:creationId xmlns:p14="http://schemas.microsoft.com/office/powerpoint/2010/main" val="969767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0" kern="1200" dirty="0" smtClean="0">
                <a:solidFill>
                  <a:schemeClr val="tx1"/>
                </a:solidFill>
                <a:effectLst/>
                <a:latin typeface="+mn-lt"/>
                <a:ea typeface="+mn-ea"/>
                <a:cs typeface="+mn-cs"/>
              </a:rPr>
              <a:t>Here are some guidelines for building your disciplemaking process:</a:t>
            </a:r>
            <a:r>
              <a:rPr lang="en-ZA" sz="1100" b="1" kern="1200" dirty="0" smtClean="0">
                <a:solidFill>
                  <a:schemeClr val="tx1"/>
                </a:solidFill>
                <a:effectLst/>
                <a:latin typeface="+mn-lt"/>
                <a:ea typeface="+mn-ea"/>
                <a:cs typeface="+mn-cs"/>
              </a:rPr>
              <a:t> </a:t>
            </a:r>
            <a:r>
              <a:rPr lang="en-ZA" sz="1100" kern="1200" dirty="0" smtClean="0">
                <a:solidFill>
                  <a:schemeClr val="tx1"/>
                </a:solidFill>
                <a:effectLst/>
                <a:latin typeface="+mn-lt"/>
                <a:ea typeface="+mn-ea"/>
                <a:cs typeface="+mn-cs"/>
              </a:rPr>
              <a:t>Identify the process that teens will move through as they become followers of Jesus, grow to maturity and are equipped to minister among their peers. Name each phase in your process and create a visual representation of your strategy and track where teens are in their discipleship journey.</a:t>
            </a:r>
          </a:p>
          <a:p>
            <a:r>
              <a:rPr lang="en-ZA" sz="1100" b="1" kern="1200" dirty="0" smtClean="0">
                <a:solidFill>
                  <a:schemeClr val="tx1"/>
                </a:solidFill>
                <a:effectLst/>
                <a:latin typeface="+mn-lt"/>
                <a:ea typeface="+mn-ea"/>
                <a:cs typeface="+mn-cs"/>
              </a:rPr>
              <a:t> </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21</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Step 3 Reflection:</a:t>
            </a:r>
            <a:r>
              <a:rPr lang="en-ZA" sz="1100" kern="1200" dirty="0" smtClean="0">
                <a:solidFill>
                  <a:schemeClr val="tx1"/>
                </a:solidFill>
                <a:effectLst/>
                <a:latin typeface="+mn-lt"/>
                <a:ea typeface="+mn-ea"/>
                <a:cs typeface="+mn-cs"/>
              </a:rPr>
              <a:t> Here are some questions to reflect on:</a:t>
            </a:r>
            <a:r>
              <a:rPr lang="en-ZA" sz="1100" kern="1200" baseline="0" dirty="0" smtClean="0">
                <a:solidFill>
                  <a:schemeClr val="tx1"/>
                </a:solidFill>
                <a:effectLst/>
                <a:latin typeface="+mn-lt"/>
                <a:ea typeface="+mn-ea"/>
                <a:cs typeface="+mn-cs"/>
              </a:rPr>
              <a:t> </a:t>
            </a:r>
            <a:r>
              <a:rPr lang="en-ZA" sz="1100" kern="1200" dirty="0" smtClean="0">
                <a:solidFill>
                  <a:schemeClr val="tx1"/>
                </a:solidFill>
                <a:effectLst/>
                <a:latin typeface="+mn-lt"/>
                <a:ea typeface="+mn-ea"/>
                <a:cs typeface="+mn-cs"/>
              </a:rPr>
              <a:t>What steps do our teens move through?</a:t>
            </a:r>
            <a:r>
              <a:rPr lang="en-ZA" sz="1100" kern="1200" baseline="0" dirty="0" smtClean="0">
                <a:solidFill>
                  <a:schemeClr val="tx1"/>
                </a:solidFill>
                <a:effectLst/>
                <a:latin typeface="+mn-lt"/>
                <a:ea typeface="+mn-ea"/>
                <a:cs typeface="+mn-cs"/>
              </a:rPr>
              <a:t> W</a:t>
            </a:r>
            <a:r>
              <a:rPr lang="en-ZA" sz="1100" kern="1200" dirty="0" smtClean="0">
                <a:solidFill>
                  <a:schemeClr val="tx1"/>
                </a:solidFill>
                <a:effectLst/>
                <a:latin typeface="+mn-lt"/>
                <a:ea typeface="+mn-ea"/>
                <a:cs typeface="+mn-cs"/>
              </a:rPr>
              <a:t>hat can we call each phase of our disciplemaking process? </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22</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kern="1200" dirty="0" smtClean="0">
                <a:solidFill>
                  <a:schemeClr val="tx1"/>
                </a:solidFill>
                <a:effectLst/>
                <a:latin typeface="+mn-lt"/>
                <a:ea typeface="+mn-ea"/>
                <a:cs typeface="+mn-cs"/>
              </a:rPr>
              <a:t>A key part of our development process was working on building capacity for ministry and that meant that we needed to focus attention on the following areas of team development: (1) Staff. It is a difficult task to run a youth ministry in a church using just volunteers, so if the</a:t>
            </a:r>
            <a:r>
              <a:rPr lang="en-ZA" sz="1100" kern="1200" baseline="0" dirty="0" smtClean="0">
                <a:solidFill>
                  <a:schemeClr val="tx1"/>
                </a:solidFill>
                <a:effectLst/>
                <a:latin typeface="+mn-lt"/>
                <a:ea typeface="+mn-ea"/>
                <a:cs typeface="+mn-cs"/>
              </a:rPr>
              <a:t> church is able to emply a youth pastor that is ideal. (2) </a:t>
            </a:r>
            <a:r>
              <a:rPr lang="en-ZA" sz="1100" kern="1200" dirty="0" smtClean="0">
                <a:solidFill>
                  <a:schemeClr val="tx1"/>
                </a:solidFill>
                <a:effectLst/>
                <a:latin typeface="+mn-lt"/>
                <a:ea typeface="+mn-ea"/>
                <a:cs typeface="+mn-cs"/>
              </a:rPr>
              <a:t>Adult Leaders. We appointed a team of adult leaders who volunteered their time to the ministry. They were not able to attend weekly staff meetings due to work commitments, but they attended monthly leadership meetings. They provides oversight and help at weekend events and mentored teens. (3) Teen Leaders. We identified teens to serve among their peers and equipped them to be small group leaders and help design and run events on Friday nights and on Sunday mornings.</a:t>
            </a:r>
          </a:p>
          <a:p>
            <a:endParaRPr lang="en-ZA" sz="1100" kern="1200" dirty="0" smtClean="0">
              <a:solidFill>
                <a:schemeClr val="tx1"/>
              </a:solidFill>
              <a:effectLst/>
              <a:latin typeface="+mn-lt"/>
              <a:ea typeface="+mn-ea"/>
              <a:cs typeface="+mn-cs"/>
            </a:endParaRPr>
          </a:p>
          <a:p>
            <a:r>
              <a:rPr lang="en-ZA" sz="1100" kern="1200" dirty="0" smtClean="0">
                <a:solidFill>
                  <a:schemeClr val="tx1"/>
                </a:solidFill>
                <a:effectLst/>
                <a:latin typeface="+mn-lt"/>
                <a:ea typeface="+mn-ea"/>
                <a:cs typeface="+mn-cs"/>
              </a:rPr>
              <a:t>We identified the following expectations for all leaders: (1) Pray for the teens, leaders and spiritual impact in our ministry. (2) Develop a daily devotional life where you pray, read the Word, practice God’s presence and serve. (3) Serve in at least one area of ministry either as a team leader or a team member. (4) Make contact with and develop conversations with newcomers at events. (5) Look out for teens at event that are in need of ministry: encouragement, advice or counselling. (6) Ask staff at youth events if there are ways that you can be of practical assistance. (7) Limit chatting with your peers during events. (8) Deliberately disciple a few teens. (9) Attend a peer connect group. (10) Attend a weekly church worship service.</a:t>
            </a:r>
          </a:p>
          <a:p>
            <a:r>
              <a:rPr lang="en-ZA" sz="1100" kern="1200" dirty="0" smtClean="0">
                <a:solidFill>
                  <a:schemeClr val="tx1"/>
                </a:solidFill>
                <a:effectLst/>
                <a:latin typeface="+mn-lt"/>
                <a:ea typeface="+mn-ea"/>
                <a:cs typeface="+mn-cs"/>
              </a:rPr>
              <a:t> </a:t>
            </a:r>
          </a:p>
          <a:p>
            <a:r>
              <a:rPr lang="en-ZA" sz="1100" kern="1200" dirty="0" smtClean="0">
                <a:solidFill>
                  <a:schemeClr val="tx1"/>
                </a:solidFill>
                <a:effectLst/>
                <a:latin typeface="+mn-lt"/>
                <a:ea typeface="+mn-ea"/>
                <a:cs typeface="+mn-cs"/>
              </a:rPr>
              <a:t>In order to ensure our leaders were fully engaged in our ministry we created </a:t>
            </a:r>
            <a:r>
              <a:rPr lang="en-ZA" sz="1100" b="1" kern="1200" dirty="0" smtClean="0">
                <a:solidFill>
                  <a:schemeClr val="tx1"/>
                </a:solidFill>
                <a:effectLst/>
                <a:latin typeface="+mn-lt"/>
                <a:ea typeface="+mn-ea"/>
                <a:cs typeface="+mn-cs"/>
              </a:rPr>
              <a:t>Ministry Portfolios</a:t>
            </a:r>
            <a:r>
              <a:rPr lang="en-ZA" sz="1100" kern="1200" dirty="0" smtClean="0">
                <a:solidFill>
                  <a:schemeClr val="tx1"/>
                </a:solidFill>
                <a:effectLst/>
                <a:latin typeface="+mn-lt"/>
                <a:ea typeface="+mn-ea"/>
                <a:cs typeface="+mn-cs"/>
              </a:rPr>
              <a:t> and wrote job descriptions for each area of ministry. Some of the portfolios were: Care, Catering, Cleaning, Creative Arts, Design, Foundations, New Comers, Prayer, Resource, Small Groups, Speaking, Sports, Tech, Transport and Worship. We appointed an adult leader to oversee each portfolio and created teams around them.</a:t>
            </a:r>
            <a:r>
              <a:rPr lang="en-ZA" dirty="0" smtClean="0">
                <a:effectLst/>
              </a:rPr>
              <a:t> </a:t>
            </a:r>
          </a:p>
          <a:p>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23</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kern="1200" dirty="0" smtClean="0">
                <a:solidFill>
                  <a:schemeClr val="tx1"/>
                </a:solidFill>
                <a:effectLst/>
                <a:latin typeface="+mn-lt"/>
                <a:ea typeface="+mn-ea"/>
                <a:cs typeface="+mn-cs"/>
              </a:rPr>
              <a:t>A</a:t>
            </a:r>
            <a:r>
              <a:rPr lang="en-ZA" sz="1100" kern="1200" baseline="0" dirty="0" smtClean="0">
                <a:solidFill>
                  <a:schemeClr val="tx1"/>
                </a:solidFill>
                <a:effectLst/>
                <a:latin typeface="+mn-lt"/>
                <a:ea typeface="+mn-ea"/>
                <a:cs typeface="+mn-cs"/>
              </a:rPr>
              <a:t> recent pic of our leadership team - including teens and adult leaders and staff members.</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24</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kern="1200" dirty="0" smtClean="0">
                <a:solidFill>
                  <a:schemeClr val="tx1"/>
                </a:solidFill>
                <a:effectLst/>
                <a:latin typeface="+mn-lt"/>
                <a:ea typeface="+mn-ea"/>
                <a:cs typeface="+mn-cs"/>
              </a:rPr>
              <a:t>Each leader</a:t>
            </a:r>
            <a:r>
              <a:rPr lang="en-ZA" sz="1100" kern="1200" baseline="0" dirty="0" smtClean="0">
                <a:solidFill>
                  <a:schemeClr val="tx1"/>
                </a:solidFill>
                <a:effectLst/>
                <a:latin typeface="+mn-lt"/>
                <a:ea typeface="+mn-ea"/>
                <a:cs typeface="+mn-cs"/>
              </a:rPr>
              <a:t> gets a copy of our Leadership Survival Kit which spells out our mission and strategy and describes their various responsibilities.</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25</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t>We have a monthly leadership meeting for</a:t>
            </a:r>
            <a:r>
              <a:rPr lang="en-US" baseline="0" dirty="0" smtClean="0"/>
              <a:t> all our leaders on a Sunday afternoon, over lunch, from 12:30 -2. Our next one is next Sunday.</a:t>
            </a:r>
            <a:endParaRPr lang="en-ZA" dirty="0">
              <a:latin typeface="Calibri" charset="0"/>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26</a:t>
            </a:fld>
            <a:endParaRPr lang="en-ZA" sz="1200">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I am gong to have a lot more to say about developing your team in the</a:t>
            </a:r>
            <a:r>
              <a:rPr lang="en-ZA" baseline="0" dirty="0" smtClean="0">
                <a:effectLst>
                  <a:outerShdw blurRad="38100" dist="38100" dir="2700000" algn="tl">
                    <a:srgbClr val="000000">
                      <a:alpha val="43137"/>
                    </a:srgbClr>
                  </a:outerShdw>
                </a:effectLst>
                <a:latin typeface="OzHandicraft BT" pitchFamily="66" charset="0"/>
                <a:ea typeface="+mn-ea"/>
              </a:rPr>
              <a:t> next workshop!</a:t>
            </a:r>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27</a:t>
            </a:fld>
            <a:endParaRPr lang="en-ZA" sz="120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11480" rtl="0" eaLnBrk="1" fontAlgn="auto" latinLnBrk="0" hangingPunct="1">
              <a:lnSpc>
                <a:spcPct val="100000"/>
              </a:lnSpc>
              <a:spcBef>
                <a:spcPts val="0"/>
              </a:spcBef>
              <a:spcAft>
                <a:spcPts val="0"/>
              </a:spcAft>
              <a:buClrTx/>
              <a:buSzTx/>
              <a:buFontTx/>
              <a:buNone/>
              <a:tabLst/>
              <a:defRPr/>
            </a:pPr>
            <a:r>
              <a:rPr lang="en-ZA" sz="1100" b="0" kern="1200" dirty="0" smtClean="0">
                <a:solidFill>
                  <a:schemeClr val="tx1"/>
                </a:solidFill>
                <a:effectLst/>
                <a:latin typeface="+mn-lt"/>
                <a:ea typeface="+mn-ea"/>
                <a:cs typeface="+mn-cs"/>
              </a:rPr>
              <a:t>Here are some guidelines</a:t>
            </a:r>
            <a:r>
              <a:rPr lang="en-ZA" sz="1100" b="0" kern="1200" baseline="0" dirty="0" smtClean="0">
                <a:solidFill>
                  <a:schemeClr val="tx1"/>
                </a:solidFill>
                <a:effectLst/>
                <a:latin typeface="+mn-lt"/>
                <a:ea typeface="+mn-ea"/>
                <a:cs typeface="+mn-cs"/>
              </a:rPr>
              <a:t> for building a team: </a:t>
            </a:r>
            <a:r>
              <a:rPr lang="en-ZA" sz="1100" kern="1200" dirty="0" smtClean="0">
                <a:solidFill>
                  <a:schemeClr val="tx1"/>
                </a:solidFill>
                <a:effectLst/>
                <a:latin typeface="+mn-lt"/>
                <a:ea typeface="+mn-ea"/>
                <a:cs typeface="+mn-cs"/>
              </a:rPr>
              <a:t>Build a ministry team of teens and adults to lead the ministry, create descriptions of their responsibilities, and create regular meeting times for encouragement and development.</a:t>
            </a:r>
          </a:p>
          <a:p>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28</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11480" rtl="0" eaLnBrk="1" fontAlgn="auto" latinLnBrk="0" hangingPunct="1">
              <a:lnSpc>
                <a:spcPct val="100000"/>
              </a:lnSpc>
              <a:spcBef>
                <a:spcPts val="0"/>
              </a:spcBef>
              <a:spcAft>
                <a:spcPts val="0"/>
              </a:spcAft>
              <a:buClrTx/>
              <a:buSzTx/>
              <a:buFontTx/>
              <a:buNone/>
              <a:tabLst/>
              <a:defRPr/>
            </a:pPr>
            <a:r>
              <a:rPr lang="en-ZA" sz="1100" b="1" kern="1200" dirty="0" smtClean="0">
                <a:solidFill>
                  <a:schemeClr val="tx1"/>
                </a:solidFill>
                <a:effectLst/>
                <a:latin typeface="+mn-lt"/>
                <a:ea typeface="+mn-ea"/>
                <a:cs typeface="+mn-cs"/>
              </a:rPr>
              <a:t>Step 4 Reflection: </a:t>
            </a:r>
            <a:r>
              <a:rPr lang="en-ZA" sz="1100" kern="1200" dirty="0" smtClean="0">
                <a:solidFill>
                  <a:schemeClr val="tx1"/>
                </a:solidFill>
                <a:effectLst/>
                <a:latin typeface="+mn-lt"/>
                <a:ea typeface="+mn-ea"/>
                <a:cs typeface="+mn-cs"/>
              </a:rPr>
              <a:t>Here are some questions for reflection: Who is on our current leadership team? Who could be added to the team?</a:t>
            </a:r>
            <a:r>
              <a:rPr lang="en-ZA" sz="1100" kern="1200" baseline="0" dirty="0" smtClean="0">
                <a:solidFill>
                  <a:schemeClr val="tx1"/>
                </a:solidFill>
                <a:effectLst/>
                <a:latin typeface="+mn-lt"/>
                <a:ea typeface="+mn-ea"/>
                <a:cs typeface="+mn-cs"/>
              </a:rPr>
              <a:t> W</a:t>
            </a:r>
            <a:r>
              <a:rPr lang="en-ZA" sz="1100" kern="1200" dirty="0" smtClean="0">
                <a:solidFill>
                  <a:schemeClr val="tx1"/>
                </a:solidFill>
                <a:effectLst/>
                <a:latin typeface="+mn-lt"/>
                <a:ea typeface="+mn-ea"/>
                <a:cs typeface="+mn-cs"/>
              </a:rPr>
              <a:t>hen can we meet on a regularly basis?</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29</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144193C2-5522-E249-A44F-C623B20A76E1}" type="slidenum">
              <a:rPr lang="en-US" smtClean="0"/>
              <a:t>3</a:t>
            </a:fld>
            <a:endParaRPr lang="en-US"/>
          </a:p>
        </p:txBody>
      </p:sp>
    </p:spTree>
    <p:extLst>
      <p:ext uri="{BB962C8B-B14F-4D97-AF65-F5344CB8AC3E}">
        <p14:creationId xmlns:p14="http://schemas.microsoft.com/office/powerpoint/2010/main" val="2351667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5. Create the Environment. </a:t>
            </a:r>
            <a:r>
              <a:rPr lang="en-ZA" sz="1100" kern="1200" dirty="0" smtClean="0">
                <a:solidFill>
                  <a:schemeClr val="tx1"/>
                </a:solidFill>
                <a:effectLst/>
                <a:latin typeface="+mn-lt"/>
                <a:ea typeface="+mn-ea"/>
                <a:cs typeface="+mn-cs"/>
              </a:rPr>
              <a:t>We were then ready to develop an environment where the ministry would take place. The youth space was intentionally designed around our value of creating relationship with teens and ensuring a multi-purpose layout that does not feel like school or a pew-style church setup. We do have stacks of chairs in one area of the room, but the space is left free for teens to engage with each other around activities in the room such as PlayStation; fuseball; table tennis and pool. Bean bags, couches and other informal seating areas are scattered around the room. For our more formal teaching events, like on Sunday mornings we begin our meeting with no chairs laid out but when we transition to the teaching time we invite teens to pull up a chair or couch to sit on. After all, no one is comfortable sitting on the floor for a long period of time. </a:t>
            </a:r>
          </a:p>
          <a:p>
            <a:r>
              <a:rPr lang="en-ZA" sz="1100" kern="1200" dirty="0" smtClean="0">
                <a:solidFill>
                  <a:schemeClr val="tx1"/>
                </a:solidFill>
                <a:effectLst/>
                <a:latin typeface="+mn-lt"/>
                <a:ea typeface="+mn-ea"/>
                <a:cs typeface="+mn-cs"/>
              </a:rPr>
              <a:t> </a:t>
            </a:r>
          </a:p>
          <a:p>
            <a:r>
              <a:rPr lang="en-ZA" sz="1100" kern="1200" dirty="0" smtClean="0">
                <a:solidFill>
                  <a:schemeClr val="tx1"/>
                </a:solidFill>
                <a:effectLst/>
                <a:latin typeface="+mn-lt"/>
                <a:ea typeface="+mn-ea"/>
                <a:cs typeface="+mn-cs"/>
              </a:rPr>
              <a:t>We designed two images that captured our mission and painted them onto the stage wall and a side wall. We also painted murals of the four phases of disciplemaking and our teen leaders painted them onto the walls. Currently our mission statement is shown on our notice board using an A3 colour print.</a:t>
            </a:r>
          </a:p>
          <a:p>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30</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Our youth notice board our vision statement and term posters are displayed.</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31</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Consider</a:t>
            </a:r>
            <a:r>
              <a:rPr lang="en-US" sz="1200" b="0" kern="1200" baseline="0" dirty="0" smtClean="0">
                <a:solidFill>
                  <a:schemeClr val="tx1"/>
                </a:solidFill>
                <a:effectLst/>
                <a:latin typeface="+mn-lt"/>
                <a:ea typeface="+mn-ea"/>
                <a:cs typeface="+mn-cs"/>
              </a:rPr>
              <a:t> having a photo wall of teens who attend</a:t>
            </a:r>
            <a:r>
              <a:rPr lang="is-IS" sz="1200" b="0" kern="1200" baseline="0" dirty="0" smtClean="0">
                <a:solidFill>
                  <a:schemeClr val="tx1"/>
                </a:solidFill>
                <a:effectLst/>
                <a:latin typeface="+mn-lt"/>
                <a:ea typeface="+mn-ea"/>
                <a:cs typeface="+mn-cs"/>
              </a:rPr>
              <a:t>…</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32</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Throw in some activities</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33</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11480" rtl="0" eaLnBrk="1" fontAlgn="auto" latinLnBrk="0" hangingPunct="1">
              <a:lnSpc>
                <a:spcPct val="100000"/>
              </a:lnSpc>
              <a:spcBef>
                <a:spcPts val="0"/>
              </a:spcBef>
              <a:spcAft>
                <a:spcPts val="0"/>
              </a:spcAft>
              <a:buClrTx/>
              <a:buSzTx/>
              <a:buFontTx/>
              <a:buNone/>
              <a:tabLst/>
              <a:defRPr/>
            </a:pPr>
            <a:r>
              <a:rPr lang="en-ZA" sz="1100" b="0" kern="1200" dirty="0" smtClean="0">
                <a:solidFill>
                  <a:schemeClr val="tx1"/>
                </a:solidFill>
                <a:effectLst/>
                <a:latin typeface="+mn-lt"/>
                <a:ea typeface="+mn-ea"/>
                <a:cs typeface="+mn-cs"/>
              </a:rPr>
              <a:t>Here are some guidelines</a:t>
            </a:r>
            <a:r>
              <a:rPr lang="en-ZA" sz="1100" b="0" kern="1200" baseline="0" dirty="0" smtClean="0">
                <a:solidFill>
                  <a:schemeClr val="tx1"/>
                </a:solidFill>
                <a:effectLst/>
                <a:latin typeface="+mn-lt"/>
                <a:ea typeface="+mn-ea"/>
                <a:cs typeface="+mn-cs"/>
              </a:rPr>
              <a:t> for creating your environment: </a:t>
            </a:r>
            <a:r>
              <a:rPr lang="en-ZA" sz="1100" kern="1200" dirty="0" smtClean="0">
                <a:solidFill>
                  <a:schemeClr val="tx1"/>
                </a:solidFill>
                <a:effectLst/>
                <a:latin typeface="+mn-lt"/>
                <a:ea typeface="+mn-ea"/>
                <a:cs typeface="+mn-cs"/>
              </a:rPr>
              <a:t>Design the youth space around your values (connecting, worship, teaching, etc.) and include items that facilitate interaction among teens: games, seating, refreshments, etc.</a:t>
            </a:r>
          </a:p>
          <a:p>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34</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11480" rtl="0" eaLnBrk="1" fontAlgn="auto" latinLnBrk="0" hangingPunct="1">
              <a:lnSpc>
                <a:spcPct val="100000"/>
              </a:lnSpc>
              <a:spcBef>
                <a:spcPts val="0"/>
              </a:spcBef>
              <a:spcAft>
                <a:spcPts val="0"/>
              </a:spcAft>
              <a:buClrTx/>
              <a:buSzTx/>
              <a:buFontTx/>
              <a:buNone/>
              <a:tabLst/>
              <a:defRPr/>
            </a:pPr>
            <a:r>
              <a:rPr lang="en-ZA" sz="1100" b="1" kern="1200" dirty="0" smtClean="0">
                <a:solidFill>
                  <a:schemeClr val="tx1"/>
                </a:solidFill>
                <a:effectLst/>
                <a:latin typeface="+mn-lt"/>
                <a:ea typeface="+mn-ea"/>
                <a:cs typeface="+mn-cs"/>
              </a:rPr>
              <a:t>Step 5 Reflection: </a:t>
            </a:r>
            <a:r>
              <a:rPr lang="en-US" sz="1100" kern="1200" dirty="0" smtClean="0">
                <a:effectLst>
                  <a:glow rad="127000">
                    <a:schemeClr val="bg1">
                      <a:alpha val="90000"/>
                    </a:schemeClr>
                  </a:glow>
                </a:effectLst>
                <a:latin typeface="Berlin Sans FB Demi Bold"/>
                <a:cs typeface="Berlin Sans FB Demi Bold"/>
              </a:rPr>
              <a:t>What values does our space reflect?</a:t>
            </a:r>
            <a:r>
              <a:rPr lang="en-US" sz="1100" kern="1200" baseline="0" dirty="0" smtClean="0">
                <a:effectLst>
                  <a:glow rad="127000">
                    <a:schemeClr val="bg1">
                      <a:alpha val="90000"/>
                    </a:schemeClr>
                  </a:glow>
                </a:effectLst>
                <a:latin typeface="Berlin Sans FB Demi Bold"/>
                <a:cs typeface="Berlin Sans FB Demi Bold"/>
              </a:rPr>
              <a:t> </a:t>
            </a:r>
            <a:r>
              <a:rPr lang="en-US" sz="1100" kern="1200" dirty="0" smtClean="0">
                <a:effectLst>
                  <a:glow rad="127000">
                    <a:schemeClr val="bg1">
                      <a:alpha val="90000"/>
                    </a:schemeClr>
                  </a:glow>
                </a:effectLst>
                <a:latin typeface="Berlin Sans FB Demi Bold"/>
                <a:cs typeface="Berlin Sans FB Demi Bold"/>
              </a:rPr>
              <a:t>What activities do we need to invest in?</a:t>
            </a:r>
            <a:r>
              <a:rPr lang="en-US" sz="1100" kern="1200" baseline="0" dirty="0" smtClean="0">
                <a:effectLst>
                  <a:glow rad="127000">
                    <a:schemeClr val="bg1">
                      <a:alpha val="90000"/>
                    </a:schemeClr>
                  </a:glow>
                </a:effectLst>
                <a:latin typeface="Berlin Sans FB Demi Bold"/>
                <a:cs typeface="Berlin Sans FB Demi Bold"/>
              </a:rPr>
              <a:t> </a:t>
            </a:r>
            <a:r>
              <a:rPr lang="en-US" sz="1100" kern="1200" dirty="0" smtClean="0">
                <a:effectLst>
                  <a:glow rad="127000">
                    <a:schemeClr val="bg1">
                      <a:alpha val="90000"/>
                    </a:schemeClr>
                  </a:glow>
                </a:effectLst>
                <a:latin typeface="Berlin Sans FB Demi Bold"/>
                <a:cs typeface="Berlin Sans FB Demi Bold"/>
              </a:rPr>
              <a:t>What visual elements should we include?</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35</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6. Implement the Ministries</a:t>
            </a:r>
            <a:endParaRPr lang="en-ZA" sz="1100" kern="1200" dirty="0" smtClean="0">
              <a:solidFill>
                <a:schemeClr val="tx1"/>
              </a:solidFill>
              <a:effectLst/>
              <a:latin typeface="+mn-lt"/>
              <a:ea typeface="+mn-ea"/>
              <a:cs typeface="+mn-cs"/>
            </a:endParaRPr>
          </a:p>
          <a:p>
            <a:r>
              <a:rPr lang="en-ZA" sz="1100" kern="1200" dirty="0" smtClean="0">
                <a:solidFill>
                  <a:schemeClr val="tx1"/>
                </a:solidFill>
                <a:effectLst/>
                <a:latin typeface="+mn-lt"/>
                <a:ea typeface="+mn-ea"/>
                <a:cs typeface="+mn-cs"/>
              </a:rPr>
              <a:t>Over a period of time we implemented ministries for each of the four disciplemaking stages:</a:t>
            </a:r>
            <a:r>
              <a:rPr lang="en-ZA" sz="1100" b="1" kern="1200" dirty="0" smtClean="0">
                <a:solidFill>
                  <a:schemeClr val="tx1"/>
                </a:solidFill>
                <a:effectLst/>
                <a:latin typeface="+mn-lt"/>
                <a:ea typeface="+mn-ea"/>
                <a:cs typeface="+mn-cs"/>
              </a:rPr>
              <a:t> </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36</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am going to walk you through what we do to make disciples through the four phases of our disciplemaking ministry: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37</a:t>
            </a:fld>
            <a:endParaRPr lang="en-US"/>
          </a:p>
        </p:txBody>
      </p:sp>
    </p:spTree>
    <p:extLst>
      <p:ext uri="{BB962C8B-B14F-4D97-AF65-F5344CB8AC3E}">
        <p14:creationId xmlns:p14="http://schemas.microsoft.com/office/powerpoint/2010/main" val="969767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100" b="1" kern="1200" dirty="0" smtClean="0">
                <a:solidFill>
                  <a:schemeClr val="tx1"/>
                </a:solidFill>
                <a:effectLst/>
                <a:latin typeface="+mn-lt"/>
                <a:ea typeface="+mn-ea"/>
                <a:cs typeface="+mn-cs"/>
              </a:rPr>
              <a:t>A. ENGAGE: </a:t>
            </a:r>
            <a:r>
              <a:rPr lang="en-US" sz="1100" kern="1200" dirty="0" smtClean="0">
                <a:solidFill>
                  <a:schemeClr val="tx1"/>
                </a:solidFill>
                <a:effectLst/>
                <a:latin typeface="+mn-lt"/>
                <a:ea typeface="+mn-ea"/>
                <a:cs typeface="+mn-cs"/>
              </a:rPr>
              <a:t>The first phase in our disciplemaking strategy is to Engage teens by connecting with them and bringing them to faith in Christ. Our Friday night weekly ministry focuses primarily on this phase and is an opportunity for believers to bring teens that they are building relationships with into an event in which they can engage with others believers and with God. Here is an outline of an Engage event: </a:t>
            </a:r>
            <a:endParaRPr lang="en-ZA" sz="11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38</a:t>
            </a:fld>
            <a:endParaRPr lang="en-ZA" sz="1200">
              <a:solidFill>
                <a:prstClr val="black"/>
              </a:solidFill>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My Life Friday Series – each week we focused on a different area of a teen’s life (their Hobbies, Music, Movies, Passion, Health, Mind, School and Friends) to explore how to bring God into that part of their world)</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39</a:t>
            </a:fld>
            <a:endParaRPr lang="en-ZA" sz="1200">
              <a:solidFill>
                <a:prstClr val="black"/>
              </a:solidFil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For the past 10 years I have been the youth pastor at His People Church in Rosebank. My wife, Debbie,</a:t>
            </a:r>
            <a:r>
              <a:rPr lang="en-US" b="0" baseline="0" dirty="0" smtClean="0"/>
              <a:t> serves as a pastor alongside me in the youth youth. Our job is to keep watch over the flock - you could say that we are</a:t>
            </a:r>
            <a:r>
              <a:rPr lang="is-IS" b="0" baseline="0" dirty="0" smtClean="0"/>
              <a:t>…</a:t>
            </a:r>
            <a:endParaRPr lang="en-US" b="0" dirty="0"/>
          </a:p>
        </p:txBody>
      </p:sp>
      <p:sp>
        <p:nvSpPr>
          <p:cNvPr id="4" name="Slide Number Placeholder 3"/>
          <p:cNvSpPr>
            <a:spLocks noGrp="1"/>
          </p:cNvSpPr>
          <p:nvPr>
            <p:ph type="sldNum" sz="quarter" idx="10"/>
          </p:nvPr>
        </p:nvSpPr>
        <p:spPr/>
        <p:txBody>
          <a:bodyPr/>
          <a:lstStyle/>
          <a:p>
            <a:fld id="{144193C2-5522-E249-A44F-C623B20A76E1}" type="slidenum">
              <a:rPr lang="en-US" smtClean="0"/>
              <a:t>4</a:t>
            </a:fld>
            <a:endParaRPr lang="en-US"/>
          </a:p>
        </p:txBody>
      </p:sp>
    </p:spTree>
    <p:extLst>
      <p:ext uri="{BB962C8B-B14F-4D97-AF65-F5344CB8AC3E}">
        <p14:creationId xmlns:p14="http://schemas.microsoft.com/office/powerpoint/2010/main" val="2351667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I</a:t>
            </a:r>
            <a:r>
              <a:rPr lang="en-ZA" sz="1200" kern="1200" baseline="0" dirty="0" smtClean="0">
                <a:solidFill>
                  <a:schemeClr val="tx1"/>
                </a:solidFill>
                <a:effectLst/>
                <a:latin typeface="+mn-lt"/>
                <a:ea typeface="+mn-ea"/>
                <a:cs typeface="+mn-cs"/>
              </a:rPr>
              <a:t> will show some slides along the way and photos so you can see what the various part of the night look like. Most of these images have been taken from the My Health Night program we presented recently.</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40</a:t>
            </a:fld>
            <a:endParaRPr lang="en-ZA" sz="1200">
              <a:solidFill>
                <a:prstClr val="black"/>
              </a:solidFill>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6:30-6:45 Pre-Meeting Setup. Those responsible for the night meet to walk through the night - set up any decor and get all the materials for the night on order. Those presenting the night are walked through the PowerPoint Presentation that drives the whole Friday night event. They would have seen most of the presentation during the week as I sent images of each slide in a facebook message to those presenting the night - but this is usually the first proper run through with all the media and videos in the right place and order. A teen runs the PowerPoint and it is critical that they are there at 6:30 as well. Those responsible for sound engineering on the night also need to be there at 6:30.</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41</a:t>
            </a:fld>
            <a:endParaRPr lang="en-ZA" sz="1200">
              <a:solidFill>
                <a:prstClr val="black"/>
              </a:solidFill>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6:45-7:15 Pre-Meeting Prayer. Our large group of leaders meets once a week for prayer - and it also allows us to brief our leaders - who are our small group leaders on the night - about anything they need to do to make the night work well. We urge them to connect with newcomers and give them a feel of what we are trying to accomplish on the night - especially in terms of the small groups. I email the small group questions out via WhatsApp to all the small group leaders on Wednesday night so this is the not first time they are seeing the questions.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42</a:t>
            </a:fld>
            <a:endParaRPr lang="en-ZA" sz="1200">
              <a:solidFill>
                <a:prstClr val="black"/>
              </a:solidFill>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7:15-7:40 Teens Arrive. This is our hang time - some teens arrive as early at 7pm (some even are the by 6:30 when I get there playing games in the room like Pool, Table Tennis, Foosball and Darts or just chilling) - so our prayer time happens in the kitchen. The teen and adult leaders are encouraged to spend this time connecting with teens while those few running the program do last minute checks that everything is ready.</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43</a:t>
            </a:fld>
            <a:endParaRPr lang="en-ZA" sz="1200">
              <a:solidFill>
                <a:prstClr val="black"/>
              </a:solidFill>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7:40-7:45 Welcome and Introduction of Newcomers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welcome teens to the night and ask any newcomers to come forward to be introduced. We ask them their name, what school they are from and sometime a silly question like the colour of their toothbrush or something like that.</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44</a:t>
            </a:fld>
            <a:endParaRPr lang="en-ZA" sz="1200">
              <a:solidFill>
                <a:prstClr val="black"/>
              </a:solidFill>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7:45-7:50 Announcements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a very important part of the night as it helps to connect newcomers and regulars into the rest of our ministry. We advertise what we are going to be doing on Sunday morning (mentioning the series title and the theme for that morning) in our teaching series and also mention the theme for Next Friday night's event.</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45</a:t>
            </a:fld>
            <a:endParaRPr lang="en-ZA" sz="1200">
              <a:solidFill>
                <a:prstClr val="black"/>
              </a:solidFill>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7:50-8:40 Main Event Time. Now starts the real program part of our night where we introduce the theme for the night - normally with a video clip and then we launch into the event. The theme for the term and the night will determine what is involved in this time  - but for example, on the My Health Night </a:t>
            </a:r>
            <a:r>
              <a:rPr lang="en-US" sz="1200" b="0" kern="1200" dirty="0" smtClean="0">
                <a:solidFill>
                  <a:schemeClr val="tx1"/>
                </a:solidFill>
                <a:effectLst/>
                <a:latin typeface="+mn-lt"/>
                <a:ea typeface="+mn-ea"/>
                <a:cs typeface="+mn-cs"/>
              </a:rPr>
              <a:t>the group we divided </a:t>
            </a:r>
            <a:r>
              <a:rPr lang="en-US" sz="1200" kern="1200" dirty="0" smtClean="0">
                <a:solidFill>
                  <a:schemeClr val="tx1"/>
                </a:solidFill>
                <a:effectLst/>
                <a:latin typeface="+mn-lt"/>
                <a:ea typeface="+mn-ea"/>
                <a:cs typeface="+mn-cs"/>
              </a:rPr>
              <a:t>into two groups. They split up and each spent 10 minutes at 2 fitness stations and then joined</a:t>
            </a:r>
            <a:r>
              <a:rPr lang="en-US" sz="1200" kern="1200" baseline="0" dirty="0" smtClean="0">
                <a:solidFill>
                  <a:schemeClr val="tx1"/>
                </a:solidFill>
                <a:effectLst/>
                <a:latin typeface="+mn-lt"/>
                <a:ea typeface="+mn-ea"/>
                <a:cs typeface="+mn-cs"/>
              </a:rPr>
              <a:t> together to visit a spiritual fitness station.</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46</a:t>
            </a:fld>
            <a:endParaRPr lang="en-ZA" sz="1200">
              <a:solidFill>
                <a:prstClr val="black"/>
              </a:solidFill>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Station #1: </a:t>
            </a:r>
            <a:r>
              <a:rPr lang="en-US" sz="1200" b="1" kern="1200" dirty="0" err="1" smtClean="0">
                <a:solidFill>
                  <a:schemeClr val="tx1"/>
                </a:solidFill>
                <a:effectLst/>
                <a:latin typeface="+mn-lt"/>
                <a:ea typeface="+mn-ea"/>
                <a:cs typeface="+mn-cs"/>
              </a:rPr>
              <a:t>Crossfit</a:t>
            </a:r>
            <a:r>
              <a:rPr lang="en-US" sz="1200" b="1" kern="1200" dirty="0" smtClean="0">
                <a:solidFill>
                  <a:schemeClr val="tx1"/>
                </a:solidFill>
                <a:effectLst/>
                <a:latin typeface="+mn-lt"/>
                <a:ea typeface="+mn-ea"/>
                <a:cs typeface="+mn-cs"/>
              </a:rPr>
              <a:t> Workout.</a:t>
            </a:r>
            <a:r>
              <a:rPr lang="en-US" sz="1200" kern="1200" dirty="0" smtClean="0">
                <a:solidFill>
                  <a:schemeClr val="tx1"/>
                </a:solidFill>
                <a:effectLst/>
                <a:latin typeface="+mn-lt"/>
                <a:ea typeface="+mn-ea"/>
                <a:cs typeface="+mn-cs"/>
              </a:rPr>
              <a:t> An instructor led a 10 minute </a:t>
            </a:r>
            <a:r>
              <a:rPr lang="en-US" sz="1200" kern="1200" dirty="0" err="1" smtClean="0">
                <a:solidFill>
                  <a:schemeClr val="tx1"/>
                </a:solidFill>
                <a:effectLst/>
                <a:latin typeface="+mn-lt"/>
                <a:ea typeface="+mn-ea"/>
                <a:cs typeface="+mn-cs"/>
              </a:rPr>
              <a:t>Crossfit</a:t>
            </a:r>
            <a:r>
              <a:rPr lang="en-US" sz="1200" kern="1200" dirty="0" smtClean="0">
                <a:solidFill>
                  <a:schemeClr val="tx1"/>
                </a:solidFill>
                <a:effectLst/>
                <a:latin typeface="+mn-lt"/>
                <a:ea typeface="+mn-ea"/>
                <a:cs typeface="+mn-cs"/>
              </a:rPr>
              <a:t> workout session.</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47</a:t>
            </a:fld>
            <a:endParaRPr lang="en-ZA" sz="1200">
              <a:solidFill>
                <a:prstClr val="black"/>
              </a:solidFill>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some teens at the </a:t>
            </a:r>
            <a:r>
              <a:rPr lang="en-US" baseline="0" dirty="0" err="1" smtClean="0"/>
              <a:t>Crossfit</a:t>
            </a:r>
            <a:r>
              <a:rPr lang="en-US" baseline="0" dirty="0" smtClean="0"/>
              <a:t> station.</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3269441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latin typeface="+mn-lt"/>
                <a:ea typeface="+mn-ea"/>
                <a:cs typeface="+mn-cs"/>
              </a:rPr>
              <a:t>Station #2: Dance</a:t>
            </a:r>
            <a:r>
              <a:rPr lang="en-US" sz="1200" b="1" kern="1200" baseline="0" dirty="0" smtClean="0">
                <a:solidFill>
                  <a:schemeClr val="tx1"/>
                </a:solidFill>
                <a:latin typeface="+mn-lt"/>
                <a:ea typeface="+mn-ea"/>
                <a:cs typeface="+mn-cs"/>
              </a:rPr>
              <a:t> Workou</a:t>
            </a:r>
            <a:r>
              <a:rPr lang="en-US" sz="1200" b="0" kern="1200" baseline="0" dirty="0" smtClean="0">
                <a:solidFill>
                  <a:schemeClr val="tx1"/>
                </a:solidFill>
                <a:latin typeface="+mn-lt"/>
                <a:ea typeface="+mn-ea"/>
                <a:cs typeface="+mn-cs"/>
              </a:rPr>
              <a:t>t</a:t>
            </a:r>
            <a:r>
              <a:rPr lang="en-US" sz="1200" b="0" kern="1200" dirty="0" smtClean="0">
                <a:solidFill>
                  <a:schemeClr val="tx1"/>
                </a:solidFill>
                <a:latin typeface="+mn-lt"/>
                <a:ea typeface="+mn-ea"/>
                <a:cs typeface="+mn-cs"/>
              </a:rPr>
              <a:t>.</a:t>
            </a:r>
            <a:r>
              <a:rPr lang="en-US" sz="1200" b="0" kern="1200" baseline="0" dirty="0" smtClean="0">
                <a:solidFill>
                  <a:schemeClr val="tx1"/>
                </a:solidFill>
                <a:latin typeface="+mn-lt"/>
                <a:ea typeface="+mn-ea"/>
                <a:cs typeface="+mn-cs"/>
              </a:rPr>
              <a:t> The group had 2 instructional </a:t>
            </a:r>
            <a:r>
              <a:rPr lang="en-US" sz="1200" b="0" kern="1200" baseline="0" dirty="0" err="1" smtClean="0">
                <a:solidFill>
                  <a:schemeClr val="tx1"/>
                </a:solidFill>
                <a:latin typeface="+mn-lt"/>
                <a:ea typeface="+mn-ea"/>
                <a:cs typeface="+mn-cs"/>
              </a:rPr>
              <a:t>Zumba</a:t>
            </a:r>
            <a:r>
              <a:rPr lang="en-US" sz="1200" b="0" kern="1200" baseline="0" dirty="0" smtClean="0">
                <a:solidFill>
                  <a:schemeClr val="tx1"/>
                </a:solidFill>
                <a:latin typeface="+mn-lt"/>
                <a:ea typeface="+mn-ea"/>
                <a:cs typeface="+mn-cs"/>
              </a:rPr>
              <a:t> videos to dance to.</a:t>
            </a:r>
            <a:endParaRPr lang="en-US" sz="1200" b="0" kern="1200" dirty="0" smtClean="0">
              <a:solidFill>
                <a:schemeClr val="tx1"/>
              </a:solidFill>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49</a:t>
            </a:fld>
            <a:endParaRPr lang="en-ZA" sz="1200">
              <a:solidFill>
                <a:prstClr val="black"/>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According to Acts 20:28 (</a:t>
            </a:r>
            <a:r>
              <a:rPr lang="en-US" sz="1100" b="0" kern="1200" dirty="0" smtClean="0">
                <a:effectLst>
                  <a:glow rad="127000">
                    <a:schemeClr val="bg1">
                      <a:alpha val="90000"/>
                    </a:schemeClr>
                  </a:glow>
                </a:effectLst>
                <a:latin typeface="Avenir Next Condensed Medium"/>
                <a:cs typeface="Avenir Next Condensed Medium"/>
              </a:rPr>
              <a:t>Keep watch over yourselves and all the flock of which the Holy Spirit has made you overseers. Be shepherds of the church of God, which he bought with his own blood)</a:t>
            </a:r>
            <a:r>
              <a:rPr lang="en-US" sz="1100" b="1" kern="1200" dirty="0" smtClean="0">
                <a:effectLst>
                  <a:glow rad="127000">
                    <a:schemeClr val="bg1">
                      <a:alpha val="90000"/>
                    </a:schemeClr>
                  </a:glow>
                </a:effectLst>
                <a:latin typeface="Avenir Next Condensed Medium"/>
                <a:cs typeface="Avenir Next Condensed Medium"/>
              </a:rPr>
              <a:t> </a:t>
            </a:r>
            <a:r>
              <a:rPr lang="en-US" b="0" baseline="0" dirty="0" smtClean="0"/>
              <a:t>our job is to keep watch over the flock - you could say that we are</a:t>
            </a:r>
            <a:r>
              <a:rPr lang="is-IS" b="0" baseline="0" dirty="0" smtClean="0"/>
              <a:t>…</a:t>
            </a:r>
            <a:endParaRPr lang="en-US" b="0" dirty="0"/>
          </a:p>
        </p:txBody>
      </p:sp>
      <p:sp>
        <p:nvSpPr>
          <p:cNvPr id="4" name="Slide Number Placeholder 3"/>
          <p:cNvSpPr>
            <a:spLocks noGrp="1"/>
          </p:cNvSpPr>
          <p:nvPr>
            <p:ph type="sldNum" sz="quarter" idx="10"/>
          </p:nvPr>
        </p:nvSpPr>
        <p:spPr/>
        <p:txBody>
          <a:bodyPr/>
          <a:lstStyle/>
          <a:p>
            <a:fld id="{144193C2-5522-E249-A44F-C623B20A76E1}" type="slidenum">
              <a:rPr lang="en-US" smtClean="0"/>
              <a:t>5</a:t>
            </a:fld>
            <a:endParaRPr lang="en-US"/>
          </a:p>
        </p:txBody>
      </p:sp>
    </p:spTree>
    <p:extLst>
      <p:ext uri="{BB962C8B-B14F-4D97-AF65-F5344CB8AC3E}">
        <p14:creationId xmlns:p14="http://schemas.microsoft.com/office/powerpoint/2010/main" val="23516670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teens at the </a:t>
            </a:r>
            <a:r>
              <a:rPr lang="en-US" dirty="0" err="1" smtClean="0"/>
              <a:t>Zumba</a:t>
            </a:r>
            <a:r>
              <a:rPr lang="en-US" dirty="0" smtClean="0"/>
              <a:t> dance station.</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11819900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latin typeface="+mn-lt"/>
                <a:ea typeface="+mn-ea"/>
                <a:cs typeface="+mn-cs"/>
              </a:rPr>
              <a:t>Station #3: Spiritual</a:t>
            </a:r>
            <a:r>
              <a:rPr lang="en-US" sz="1200" b="1" kern="1200" baseline="0" dirty="0" smtClean="0">
                <a:solidFill>
                  <a:schemeClr val="tx1"/>
                </a:solidFill>
                <a:latin typeface="+mn-lt"/>
                <a:ea typeface="+mn-ea"/>
                <a:cs typeface="+mn-cs"/>
              </a:rPr>
              <a:t> Workout</a:t>
            </a:r>
            <a:r>
              <a:rPr lang="en-US" sz="1200" b="1" kern="1200" dirty="0" smtClean="0">
                <a:solidFill>
                  <a:schemeClr val="tx1"/>
                </a:solidFill>
                <a:latin typeface="+mn-lt"/>
                <a:ea typeface="+mn-ea"/>
                <a:cs typeface="+mn-cs"/>
              </a:rPr>
              <a:t>.</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We created 9 mini-9 stations around the room for teens to visit in any order to engage in spiritual exercise. The Stations: </a:t>
            </a:r>
          </a:p>
          <a:p>
            <a:r>
              <a:rPr lang="en-US" sz="1200" b="1" kern="1200" baseline="0" dirty="0" smtClean="0">
                <a:solidFill>
                  <a:schemeClr val="tx1"/>
                </a:solidFill>
                <a:latin typeface="+mn-lt"/>
                <a:ea typeface="+mn-ea"/>
                <a:cs typeface="+mn-cs"/>
              </a:rPr>
              <a:t>1. Detox.</a:t>
            </a:r>
            <a:r>
              <a:rPr lang="en-US" sz="1200" b="0" kern="1200" baseline="0" dirty="0" smtClean="0">
                <a:solidFill>
                  <a:schemeClr val="tx1"/>
                </a:solidFill>
                <a:latin typeface="+mn-lt"/>
                <a:ea typeface="+mn-ea"/>
                <a:cs typeface="+mn-cs"/>
              </a:rPr>
              <a:t> Confess anything to God that you have done in the past week that he is not please about.</a:t>
            </a:r>
            <a:endParaRPr lang="en-US" sz="1200" b="0" kern="1200" dirty="0" smtClean="0">
              <a:solidFill>
                <a:schemeClr val="tx1"/>
              </a:solidFill>
              <a:latin typeface="+mn-lt"/>
              <a:ea typeface="+mn-ea"/>
              <a:cs typeface="+mn-cs"/>
            </a:endParaRPr>
          </a:p>
          <a:p>
            <a:r>
              <a:rPr lang="en-ZA" sz="1200" b="1" kern="1200" dirty="0" smtClean="0">
                <a:solidFill>
                  <a:schemeClr val="tx1"/>
                </a:solidFill>
                <a:effectLst/>
                <a:latin typeface="+mn-lt"/>
                <a:ea typeface="+mn-ea"/>
                <a:cs typeface="+mn-cs"/>
              </a:rPr>
              <a:t>2. Jog</a:t>
            </a:r>
            <a:r>
              <a:rPr lang="en-ZA" sz="1200" b="1" kern="1200" baseline="0" dirty="0" smtClean="0">
                <a:solidFill>
                  <a:schemeClr val="tx1"/>
                </a:solidFill>
                <a:effectLst/>
                <a:latin typeface="+mn-lt"/>
                <a:ea typeface="+mn-ea"/>
                <a:cs typeface="+mn-cs"/>
              </a:rPr>
              <a:t>.</a:t>
            </a:r>
            <a:r>
              <a:rPr lang="en-ZA" sz="1200" kern="1200" baseline="0" dirty="0" smtClean="0">
                <a:solidFill>
                  <a:schemeClr val="tx1"/>
                </a:solidFill>
                <a:effectLst/>
                <a:latin typeface="+mn-lt"/>
                <a:ea typeface="+mn-ea"/>
                <a:cs typeface="+mn-cs"/>
              </a:rPr>
              <a:t> Jog your memory about God’s love by saying this verse 5 times: “</a:t>
            </a:r>
            <a:r>
              <a:rPr lang="en-ZA" dirty="0" smtClean="0"/>
              <a:t>For God so loved the world that he gave his one and only Son, that if I believe in him I will not perish but have eternal life.” Thank God for loving</a:t>
            </a:r>
            <a:r>
              <a:rPr lang="en-ZA" baseline="0" dirty="0" smtClean="0"/>
              <a:t> you!</a:t>
            </a:r>
            <a:endParaRPr lang="en-ZA" dirty="0" smtClean="0"/>
          </a:p>
          <a:p>
            <a:r>
              <a:rPr lang="en-ZA" sz="1200" b="1" kern="1200" dirty="0" smtClean="0">
                <a:solidFill>
                  <a:schemeClr val="tx1"/>
                </a:solidFill>
                <a:effectLst/>
                <a:latin typeface="+mn-lt"/>
                <a:ea typeface="+mn-ea"/>
                <a:cs typeface="+mn-cs"/>
              </a:rPr>
              <a:t>3. Breathing.</a:t>
            </a:r>
            <a:r>
              <a:rPr lang="en-ZA" sz="1200" kern="1200" dirty="0" smtClean="0">
                <a:solidFill>
                  <a:schemeClr val="tx1"/>
                </a:solidFill>
                <a:effectLst/>
                <a:latin typeface="+mn-lt"/>
                <a:ea typeface="+mn-ea"/>
                <a:cs typeface="+mn-cs"/>
              </a:rPr>
              <a:t> Say the Lord’s Prayer</a:t>
            </a:r>
            <a:r>
              <a:rPr lang="en-ZA" sz="1200" kern="1200" baseline="0" dirty="0" smtClean="0">
                <a:solidFill>
                  <a:schemeClr val="tx1"/>
                </a:solidFill>
                <a:effectLst/>
                <a:latin typeface="+mn-lt"/>
                <a:ea typeface="+mn-ea"/>
                <a:cs typeface="+mn-cs"/>
              </a:rPr>
              <a:t> out loud - slowly line by line - actually say it as a prayer to God. “Our Father in heaven, hallowed be your name, your kingdom come, your will be done, on earth as it is in heaven. Give us today our daily bread. And forgive us our debts, as we also have forgiven our debtors. And lead us not into temptation, but deliver us from the evil one. For yours is the kingdom and the power and the glory forever. Amen.”</a:t>
            </a:r>
          </a:p>
          <a:p>
            <a:r>
              <a:rPr lang="en-ZA" sz="1200" b="1" kern="1200" baseline="0" dirty="0" smtClean="0">
                <a:solidFill>
                  <a:schemeClr val="tx1"/>
                </a:solidFill>
                <a:effectLst/>
                <a:latin typeface="+mn-lt"/>
                <a:ea typeface="+mn-ea"/>
                <a:cs typeface="+mn-cs"/>
              </a:rPr>
              <a:t>4</a:t>
            </a:r>
            <a:r>
              <a:rPr lang="en-ZA" sz="1200" b="1" kern="1200" dirty="0" smtClean="0">
                <a:solidFill>
                  <a:schemeClr val="tx1"/>
                </a:solidFill>
                <a:effectLst/>
                <a:latin typeface="+mn-lt"/>
                <a:ea typeface="+mn-ea"/>
                <a:cs typeface="+mn-cs"/>
              </a:rPr>
              <a:t>. Reps.</a:t>
            </a:r>
            <a:r>
              <a:rPr lang="en-ZA" sz="1200" kern="1200" dirty="0" smtClean="0">
                <a:solidFill>
                  <a:schemeClr val="tx1"/>
                </a:solidFill>
                <a:effectLst/>
                <a:latin typeface="+mn-lt"/>
                <a:ea typeface="+mn-ea"/>
                <a:cs typeface="+mn-cs"/>
              </a:rPr>
              <a:t> Say this verse over a few</a:t>
            </a:r>
            <a:r>
              <a:rPr lang="en-ZA" sz="1200" kern="1200" baseline="0" dirty="0" smtClean="0">
                <a:solidFill>
                  <a:schemeClr val="tx1"/>
                </a:solidFill>
                <a:effectLst/>
                <a:latin typeface="+mn-lt"/>
                <a:ea typeface="+mn-ea"/>
                <a:cs typeface="+mn-cs"/>
              </a:rPr>
              <a:t> times until you can say it without looking: </a:t>
            </a:r>
            <a:r>
              <a:rPr lang="en-US" sz="1200" kern="1200" dirty="0" smtClean="0">
                <a:solidFill>
                  <a:schemeClr val="tx1"/>
                </a:solidFill>
                <a:latin typeface="+mn-lt"/>
                <a:ea typeface="+mn-ea"/>
                <a:cs typeface="+mn-cs"/>
              </a:rPr>
              <a:t>"This is how God showed his love among us: He sent his one and only Son into the world that we might live through him.” (1 John 4:9)</a:t>
            </a:r>
            <a:endParaRPr lang="en-ZA" sz="1200" kern="1200" baseline="0" dirty="0" smtClean="0">
              <a:solidFill>
                <a:schemeClr val="tx1"/>
              </a:solidFill>
              <a:effectLst/>
              <a:latin typeface="+mn-lt"/>
              <a:ea typeface="+mn-ea"/>
              <a:cs typeface="+mn-cs"/>
            </a:endParaRPr>
          </a:p>
          <a:p>
            <a:r>
              <a:rPr lang="en-ZA" sz="1200" b="1" kern="1200" dirty="0" smtClean="0">
                <a:solidFill>
                  <a:schemeClr val="tx1"/>
                </a:solidFill>
                <a:effectLst/>
                <a:latin typeface="+mn-lt"/>
                <a:ea typeface="+mn-ea"/>
                <a:cs typeface="+mn-cs"/>
              </a:rPr>
              <a:t>5. Cardio.</a:t>
            </a:r>
            <a:r>
              <a:rPr lang="en-ZA" sz="1200" kern="1200" dirty="0" smtClean="0">
                <a:solidFill>
                  <a:schemeClr val="tx1"/>
                </a:solidFill>
                <a:effectLst/>
                <a:latin typeface="+mn-lt"/>
                <a:ea typeface="+mn-ea"/>
                <a:cs typeface="+mn-cs"/>
              </a:rPr>
              <a:t> Ask God to speak to you as you</a:t>
            </a:r>
            <a:r>
              <a:rPr lang="en-ZA" sz="1200" kern="1200" baseline="0" dirty="0" smtClean="0">
                <a:solidFill>
                  <a:schemeClr val="tx1"/>
                </a:solidFill>
                <a:effectLst/>
                <a:latin typeface="+mn-lt"/>
                <a:ea typeface="+mn-ea"/>
                <a:cs typeface="+mn-cs"/>
              </a:rPr>
              <a:t> meditate on His Word. </a:t>
            </a:r>
            <a:r>
              <a:rPr lang="en-ZA" sz="1200" kern="1200" dirty="0" smtClean="0">
                <a:solidFill>
                  <a:schemeClr val="tx1"/>
                </a:solidFill>
                <a:effectLst/>
                <a:latin typeface="+mn-lt"/>
                <a:ea typeface="+mn-ea"/>
                <a:cs typeface="+mn-cs"/>
              </a:rPr>
              <a:t>Say the verse over slowly at least 7 times - pausing between each</a:t>
            </a:r>
            <a:r>
              <a:rPr lang="en-ZA" sz="1200" kern="1200" baseline="0" dirty="0" smtClean="0">
                <a:solidFill>
                  <a:schemeClr val="tx1"/>
                </a:solidFill>
                <a:effectLst/>
                <a:latin typeface="+mn-lt"/>
                <a:ea typeface="+mn-ea"/>
                <a:cs typeface="+mn-cs"/>
              </a:rPr>
              <a:t> t</a:t>
            </a:r>
            <a:r>
              <a:rPr lang="en-ZA" sz="1200" kern="1200" dirty="0" smtClean="0">
                <a:solidFill>
                  <a:schemeClr val="tx1"/>
                </a:solidFill>
                <a:effectLst/>
                <a:latin typeface="+mn-lt"/>
                <a:ea typeface="+mn-ea"/>
                <a:cs typeface="+mn-cs"/>
              </a:rPr>
              <a:t>ime you</a:t>
            </a:r>
            <a:r>
              <a:rPr lang="en-ZA" sz="1200" kern="1200" baseline="0" dirty="0" smtClean="0">
                <a:solidFill>
                  <a:schemeClr val="tx1"/>
                </a:solidFill>
                <a:effectLst/>
                <a:latin typeface="+mn-lt"/>
                <a:ea typeface="+mn-ea"/>
                <a:cs typeface="+mn-cs"/>
              </a:rPr>
              <a:t> repeat it. Pause and ask God what he wants to say to you. Thank God for having spoken to you. Verse: “Love the Lord your God with all your heart, and all your soul and all your mind, and love your neighbour as you love yourself.” (Luke 10:27)</a:t>
            </a:r>
          </a:p>
          <a:p>
            <a:r>
              <a:rPr lang="en-ZA" sz="1200" b="1" kern="1200" dirty="0" smtClean="0">
                <a:solidFill>
                  <a:schemeClr val="tx1"/>
                </a:solidFill>
                <a:effectLst/>
                <a:latin typeface="+mn-lt"/>
                <a:ea typeface="+mn-ea"/>
                <a:cs typeface="+mn-cs"/>
              </a:rPr>
              <a:t>6. Spot. </a:t>
            </a:r>
            <a:r>
              <a:rPr lang="en-ZA" sz="1200" kern="1200" dirty="0" smtClean="0">
                <a:solidFill>
                  <a:schemeClr val="tx1"/>
                </a:solidFill>
                <a:effectLst/>
                <a:latin typeface="+mn-lt"/>
                <a:ea typeface="+mn-ea"/>
                <a:cs typeface="+mn-cs"/>
              </a:rPr>
              <a:t>Ask God to show you one person that you need to speak to about how much he loves them. Write their name down on the wall. (Use the heart shape on the wall)</a:t>
            </a:r>
          </a:p>
          <a:p>
            <a:r>
              <a:rPr lang="en-ZA" sz="1200" b="1" kern="1200" dirty="0" smtClean="0">
                <a:solidFill>
                  <a:schemeClr val="tx1"/>
                </a:solidFill>
                <a:effectLst/>
                <a:latin typeface="+mn-lt"/>
                <a:ea typeface="+mn-ea"/>
                <a:cs typeface="+mn-cs"/>
              </a:rPr>
              <a:t>7. Stretch. </a:t>
            </a:r>
            <a:r>
              <a:rPr lang="en-ZA" sz="1200" kern="1200" dirty="0" smtClean="0">
                <a:solidFill>
                  <a:schemeClr val="tx1"/>
                </a:solidFill>
                <a:effectLst/>
                <a:latin typeface="+mn-lt"/>
                <a:ea typeface="+mn-ea"/>
                <a:cs typeface="+mn-cs"/>
              </a:rPr>
              <a:t>Which of these Fruit of the Spirit do you need to work on in your life? “</a:t>
            </a:r>
            <a:r>
              <a:rPr lang="en-US" sz="1200" kern="1200" dirty="0" smtClean="0">
                <a:solidFill>
                  <a:schemeClr val="tx1"/>
                </a:solidFill>
                <a:effectLst/>
                <a:latin typeface="+mn-lt"/>
                <a:ea typeface="+mn-ea"/>
                <a:cs typeface="+mn-cs"/>
              </a:rPr>
              <a:t>But the fruit of the Spirit is love, joy, peace, patience, kindness, goodness, faith, gentleness, self-control.” (Galatians 5:22-23).</a:t>
            </a:r>
            <a:r>
              <a:rPr lang="en-US" sz="1200" kern="1200" baseline="0" dirty="0" smtClean="0">
                <a:solidFill>
                  <a:schemeClr val="tx1"/>
                </a:solidFill>
                <a:effectLst/>
                <a:latin typeface="+mn-lt"/>
                <a:ea typeface="+mn-ea"/>
                <a:cs typeface="+mn-cs"/>
              </a:rPr>
              <a:t> What can you do to develop it in your life?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8. Pulse. </a:t>
            </a:r>
            <a:r>
              <a:rPr lang="en-US" sz="1200" kern="1200" dirty="0" smtClean="0">
                <a:solidFill>
                  <a:schemeClr val="tx1"/>
                </a:solidFill>
                <a:effectLst/>
                <a:latin typeface="+mn-lt"/>
                <a:ea typeface="+mn-ea"/>
                <a:cs typeface="+mn-cs"/>
              </a:rPr>
              <a:t>Take your spiritual pulse by asking yourself whether you are more in love with God now than</a:t>
            </a:r>
            <a:r>
              <a:rPr lang="en-US" sz="1200" kern="1200" baseline="0" dirty="0" smtClean="0">
                <a:solidFill>
                  <a:schemeClr val="tx1"/>
                </a:solidFill>
                <a:effectLst/>
                <a:latin typeface="+mn-lt"/>
                <a:ea typeface="+mn-ea"/>
                <a:cs typeface="+mn-cs"/>
              </a:rPr>
              <a:t> you were 6 months ago. If your answer is YES, then think of 3 reasons why you are in a better place. If your answer is NO, then ask God to show you what you need to do or stop doing to get into a better place in the next 6 months.</a:t>
            </a:r>
          </a:p>
          <a:p>
            <a:r>
              <a:rPr lang="en-US" sz="1200" b="1" kern="1200" baseline="0" dirty="0" smtClean="0">
                <a:solidFill>
                  <a:schemeClr val="tx1"/>
                </a:solidFill>
                <a:effectLst/>
                <a:latin typeface="+mn-lt"/>
                <a:ea typeface="+mn-ea"/>
                <a:cs typeface="+mn-cs"/>
              </a:rPr>
              <a:t>9. </a:t>
            </a:r>
            <a:r>
              <a:rPr lang="en-US" sz="1200" b="1" kern="1200" dirty="0" smtClean="0">
                <a:solidFill>
                  <a:schemeClr val="tx1"/>
                </a:solidFill>
                <a:latin typeface="+mn-lt"/>
                <a:ea typeface="+mn-ea"/>
                <a:cs typeface="+mn-cs"/>
              </a:rPr>
              <a:t>Gains.</a:t>
            </a:r>
            <a:r>
              <a:rPr lang="en-US" sz="1200" kern="1200" dirty="0" smtClean="0">
                <a:solidFill>
                  <a:schemeClr val="tx1"/>
                </a:solidFill>
                <a:latin typeface="+mn-lt"/>
                <a:ea typeface="+mn-ea"/>
                <a:cs typeface="+mn-cs"/>
              </a:rPr>
              <a:t> Think about something that you have learnt in the last month about God and write it on the page. God is…</a:t>
            </a:r>
          </a:p>
          <a:p>
            <a:endParaRPr lang="en-US"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51</a:t>
            </a:fld>
            <a:endParaRPr lang="en-ZA" sz="1200">
              <a:solidFill>
                <a:prstClr val="black"/>
              </a:solidFill>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baseline="0" dirty="0" smtClean="0">
                <a:solidFill>
                  <a:schemeClr val="tx1"/>
                </a:solidFill>
                <a:effectLst/>
                <a:latin typeface="+mn-lt"/>
                <a:ea typeface="+mn-ea"/>
                <a:cs typeface="+mn-cs"/>
              </a:rPr>
              <a:t>Here are some teens at the </a:t>
            </a:r>
            <a:r>
              <a:rPr lang="en-US" sz="1200" b="0" kern="1200" dirty="0" smtClean="0">
                <a:solidFill>
                  <a:schemeClr val="tx1"/>
                </a:solidFill>
                <a:latin typeface="+mn-lt"/>
                <a:ea typeface="+mn-ea"/>
                <a:cs typeface="+mn-cs"/>
              </a:rPr>
              <a:t>Gains station where they had to t</a:t>
            </a:r>
            <a:r>
              <a:rPr lang="en-US" sz="1200" kern="1200" dirty="0" smtClean="0">
                <a:solidFill>
                  <a:schemeClr val="tx1"/>
                </a:solidFill>
                <a:latin typeface="+mn-lt"/>
                <a:ea typeface="+mn-ea"/>
                <a:cs typeface="+mn-cs"/>
              </a:rPr>
              <a:t>hink about something they had learnt in the last month about God and write it on the page. </a:t>
            </a:r>
            <a:endParaRPr lang="en-US"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52</a:t>
            </a:fld>
            <a:endParaRPr lang="en-ZA" sz="1200">
              <a:solidFill>
                <a:prstClr val="black"/>
              </a:solidFill>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8:45-9:10 Small Group Time. We currently use 4 to 5 small group question for this time - the first one refers back to what we explored last week and gets them to talk about how they implemented what they learnt and the next two to three questions focus on implementing the new learning for this week (based on the night's theme) and then the final question is a pray item on the topic. </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53</a:t>
            </a:fld>
            <a:endParaRPr lang="en-ZA" sz="1200">
              <a:solidFill>
                <a:prstClr val="black"/>
              </a:solidFill>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lgn="l">
              <a:lnSpc>
                <a:spcPct val="90000"/>
              </a:lnSpc>
              <a:spcAft>
                <a:spcPts val="1200"/>
              </a:spcAft>
            </a:pPr>
            <a:r>
              <a:rPr lang="en-US" sz="1200" b="1" kern="1200" dirty="0" smtClean="0">
                <a:solidFill>
                  <a:schemeClr val="tx1"/>
                </a:solidFill>
                <a:latin typeface="+mn-lt"/>
                <a:ea typeface="+mn-ea"/>
                <a:cs typeface="+mn-cs"/>
              </a:rPr>
              <a:t>Small Groups: </a:t>
            </a:r>
            <a:r>
              <a:rPr lang="en-US" sz="1200" kern="1200" dirty="0" smtClean="0">
                <a:solidFill>
                  <a:schemeClr val="tx1"/>
                </a:solidFill>
                <a:latin typeface="+mn-lt"/>
                <a:ea typeface="+mn-ea"/>
                <a:cs typeface="+mn-cs"/>
              </a:rPr>
              <a:t>Here are the questions:</a:t>
            </a:r>
            <a:r>
              <a:rPr lang="en-US" sz="1200" kern="1200" baseline="0" dirty="0" smtClean="0">
                <a:solidFill>
                  <a:schemeClr val="tx1"/>
                </a:solidFill>
                <a:latin typeface="+mn-lt"/>
                <a:ea typeface="+mn-ea"/>
                <a:cs typeface="+mn-cs"/>
              </a:rPr>
              <a:t> </a:t>
            </a:r>
            <a:r>
              <a:rPr lang="en-ZA" sz="1200" kern="1200" baseline="0" dirty="0" smtClean="0">
                <a:solidFill>
                  <a:schemeClr val="tx1"/>
                </a:solidFill>
                <a:effectLst>
                  <a:glow rad="203200">
                    <a:schemeClr val="tx1"/>
                  </a:glow>
                </a:effectLst>
                <a:latin typeface="DIN Condensed Bold"/>
                <a:ea typeface="+mn-ea"/>
                <a:cs typeface="DIN Condensed Bold"/>
              </a:rPr>
              <a:t>(1)</a:t>
            </a:r>
            <a:r>
              <a:rPr lang="en-ZA" dirty="0" smtClean="0">
                <a:effectLst>
                  <a:glow rad="203200">
                    <a:schemeClr val="tx1"/>
                  </a:glow>
                </a:effectLst>
                <a:latin typeface="DIN Condensed Bold"/>
                <a:cs typeface="DIN Condensed Bold"/>
              </a:rPr>
              <a:t> What did you most enjoy doing tonight? (2) What does it mean to be healthy? (3) What is your current physical and spiritual health status? (4) How can you improve your physical and spiritual health? (5) Pray for God to help you as you work on your health.</a:t>
            </a:r>
            <a:endParaRPr lang="en-ZA" dirty="0">
              <a:effectLst>
                <a:glow rad="203200">
                  <a:schemeClr val="tx1"/>
                </a:glow>
              </a:effectLst>
              <a:latin typeface="DIN Condensed Bold"/>
              <a:cs typeface="DIN Condensed Bold"/>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54</a:t>
            </a:fld>
            <a:endParaRPr lang="en-ZA" sz="1200">
              <a:solidFill>
                <a:prstClr val="black"/>
              </a:solidFill>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Small groups always end with teens praying for each other.</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55</a:t>
            </a:fld>
            <a:endParaRPr lang="en-ZA" sz="1200">
              <a:solidFill>
                <a:prstClr val="black"/>
              </a:solidFill>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9:10-9:15 Refreshments. We serve juice and biscuits in summer and Hot Chocolate and biscuits in winter. Some nights the main program includes some food - like this week where Coke and Fruit Loops are available throughout the gaming experience but we generally still end with a drink at the end. If the night is a meal then we often build the drinks into the main program.</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56</a:t>
            </a:fld>
            <a:endParaRPr lang="en-ZA" sz="1200">
              <a:solidFill>
                <a:prstClr val="black"/>
              </a:solidFill>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9:15-9:30 Hang Time. We allow more time for the teens to hang, play games in the room (Darts, </a:t>
            </a:r>
            <a:r>
              <a:rPr lang="en-US" sz="1200" kern="1200" dirty="0" err="1" smtClean="0">
                <a:solidFill>
                  <a:schemeClr val="tx1"/>
                </a:solidFill>
                <a:effectLst/>
                <a:latin typeface="+mn-lt"/>
                <a:ea typeface="+mn-ea"/>
                <a:cs typeface="+mn-cs"/>
              </a:rPr>
              <a:t>Fooseball</a:t>
            </a:r>
            <a:r>
              <a:rPr lang="en-US" sz="1200" kern="1200" dirty="0" smtClean="0">
                <a:solidFill>
                  <a:schemeClr val="tx1"/>
                </a:solidFill>
                <a:effectLst/>
                <a:latin typeface="+mn-lt"/>
                <a:ea typeface="+mn-ea"/>
                <a:cs typeface="+mn-cs"/>
              </a:rPr>
              <a:t>, Pool, Table Tennis, Free-style Dancing, One Bounce,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from when small groups end and refreshments start to 9:30 but we have a hard close at 9:30 - when we start to flash the lights in the youth room and teens know that it is home time.</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57</a:t>
            </a:fld>
            <a:endParaRPr lang="en-ZA" sz="1200">
              <a:solidFill>
                <a:prstClr val="black"/>
              </a:solidFill>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9:30-9:45 Departure. We spend some time in the parking lot making sure everyone has a lift home (and also have adult leaders do some dropping off which is a great way to engage with teens).</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58</a:t>
            </a:fld>
            <a:endParaRPr lang="en-ZA" sz="1200">
              <a:solidFill>
                <a:prstClr val="black"/>
              </a:solidFill>
              <a:latin typeface="Calibri"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So, in summary, here</a:t>
            </a:r>
            <a:r>
              <a:rPr lang="en-ZA" baseline="0" dirty="0" smtClean="0">
                <a:latin typeface="Calibri" charset="0"/>
              </a:rPr>
              <a:t> are some of the key components of our Engage event that takes place on a Friday night: Setup, Prayer. Hang Time, Welcome, Announcements, Main Event, Small Groups and Refreshments.</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59</a:t>
            </a:fld>
            <a:endParaRPr lang="en-ZA" sz="1200">
              <a:solidFill>
                <a:prstClr val="black"/>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Watch Dogs! As some of you probably know, Watch_Dogs is a popular game among teens. In many ways I envy the main character who gets to control the whole city using just his cell phone.</a:t>
            </a:r>
            <a:endParaRPr lang="en-US" b="0" dirty="0"/>
          </a:p>
        </p:txBody>
      </p:sp>
      <p:sp>
        <p:nvSpPr>
          <p:cNvPr id="4" name="Slide Number Placeholder 3"/>
          <p:cNvSpPr>
            <a:spLocks noGrp="1"/>
          </p:cNvSpPr>
          <p:nvPr>
            <p:ph type="sldNum" sz="quarter" idx="10"/>
          </p:nvPr>
        </p:nvSpPr>
        <p:spPr/>
        <p:txBody>
          <a:bodyPr/>
          <a:lstStyle/>
          <a:p>
            <a:fld id="{144193C2-5522-E249-A44F-C623B20A76E1}" type="slidenum">
              <a:rPr lang="en-US" smtClean="0"/>
              <a:t>6</a:t>
            </a:fld>
            <a:endParaRPr lang="en-US"/>
          </a:p>
        </p:txBody>
      </p:sp>
    </p:spTree>
    <p:extLst>
      <p:ext uri="{BB962C8B-B14F-4D97-AF65-F5344CB8AC3E}">
        <p14:creationId xmlns:p14="http://schemas.microsoft.com/office/powerpoint/2010/main" val="23516670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100" b="1" kern="1200" dirty="0" smtClean="0">
                <a:solidFill>
                  <a:schemeClr val="tx1"/>
                </a:solidFill>
                <a:effectLst/>
                <a:latin typeface="+mn-lt"/>
                <a:ea typeface="+mn-ea"/>
                <a:cs typeface="+mn-cs"/>
              </a:rPr>
              <a:t>B. ESTABLISH: </a:t>
            </a:r>
            <a:r>
              <a:rPr lang="en-US" sz="1100" kern="1200" dirty="0" smtClean="0">
                <a:solidFill>
                  <a:schemeClr val="tx1"/>
                </a:solidFill>
                <a:effectLst/>
                <a:latin typeface="+mn-lt"/>
                <a:ea typeface="+mn-ea"/>
                <a:cs typeface="+mn-cs"/>
              </a:rPr>
              <a:t>The second phase in our disciplemaking strategy is to Establish teens in the faith. Our Sunday morning weekly ministry focuses on this phase. Here is an outline of our Sunday morning service:</a:t>
            </a:r>
            <a:endParaRPr lang="en-ZA" sz="11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60</a:t>
            </a:fld>
            <a:endParaRPr lang="en-ZA" sz="1200">
              <a:solidFill>
                <a:prstClr val="black"/>
              </a:solidFill>
              <a:latin typeface="Calibri"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100" b="1" kern="1200" dirty="0" smtClean="0">
                <a:solidFill>
                  <a:schemeClr val="tx1"/>
                </a:solidFill>
                <a:effectLst/>
                <a:latin typeface="+mn-lt"/>
                <a:ea typeface="+mn-ea"/>
                <a:cs typeface="+mn-cs"/>
              </a:rPr>
              <a:t>(1) Worship: </a:t>
            </a:r>
            <a:r>
              <a:rPr lang="en-US" sz="1100" kern="1200" dirty="0" smtClean="0">
                <a:solidFill>
                  <a:schemeClr val="tx1"/>
                </a:solidFill>
                <a:effectLst/>
                <a:latin typeface="+mn-lt"/>
                <a:ea typeface="+mn-ea"/>
                <a:cs typeface="+mn-cs"/>
              </a:rPr>
              <a:t>We start by worshipping together with the adult congregation and we exit the sanctuary when worship ends. After worship is finished there is a slide that goes up in the Sanctuary advertising our series (with the topic or character we are focusing on for that particular week) and it has our logo and it says: "High Schoolers are welcome to move to the youth room now!" This helps us catch new teens who are attending church with their parents and who don't yet know about our youth service. </a:t>
            </a:r>
            <a:endParaRPr lang="en-ZA" sz="11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61</a:t>
            </a:fld>
            <a:endParaRPr lang="en-ZA" sz="1200">
              <a:solidFill>
                <a:prstClr val="black"/>
              </a:solidFill>
              <a:latin typeface="Calibri"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So after worship is finished there is a slide that goes up in the Sanctuary advertising our series (with the topic or character we are focusing on for that particular week) and it has our logo and it says: "High </a:t>
            </a:r>
            <a:r>
              <a:rPr lang="en-US" sz="1200" kern="1200" dirty="0" err="1" smtClean="0">
                <a:solidFill>
                  <a:schemeClr val="tx1"/>
                </a:solidFill>
                <a:effectLst/>
                <a:latin typeface="+mn-lt"/>
                <a:ea typeface="+mn-ea"/>
                <a:cs typeface="+mn-cs"/>
              </a:rPr>
              <a:t>Schoolers</a:t>
            </a:r>
            <a:r>
              <a:rPr lang="en-US" sz="1200" kern="1200" dirty="0" smtClean="0">
                <a:solidFill>
                  <a:schemeClr val="tx1"/>
                </a:solidFill>
                <a:effectLst/>
                <a:latin typeface="+mn-lt"/>
                <a:ea typeface="+mn-ea"/>
                <a:cs typeface="+mn-cs"/>
              </a:rPr>
              <a:t> to the youth room now!" This helps us catch new teens who are attending church with their parents and who don't yet know about our youth service.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62</a:t>
            </a:fld>
            <a:endParaRPr lang="en-ZA" sz="1200">
              <a:solidFill>
                <a:prstClr val="black"/>
              </a:solidFill>
              <a:latin typeface="Calibri"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100" b="1" kern="1200" dirty="0" smtClean="0">
                <a:solidFill>
                  <a:schemeClr val="tx1"/>
                </a:solidFill>
                <a:effectLst/>
                <a:latin typeface="+mn-lt"/>
                <a:ea typeface="+mn-ea"/>
                <a:cs typeface="+mn-cs"/>
              </a:rPr>
              <a:t>(2) Connecting: </a:t>
            </a:r>
            <a:r>
              <a:rPr lang="en-US" sz="1100" kern="1200" dirty="0" smtClean="0">
                <a:solidFill>
                  <a:schemeClr val="tx1"/>
                </a:solidFill>
                <a:effectLst/>
                <a:latin typeface="+mn-lt"/>
                <a:ea typeface="+mn-ea"/>
                <a:cs typeface="+mn-cs"/>
              </a:rPr>
              <a:t>Once we get into the youth room we wait up to 3 to 5 minutes for the teens to connect with their friends and also grab a chair to sit on. As they enter the room there is music playing and also a PowerPoint presentation is looping with photos that have been chosen from the Friday night event – this helps the Sunday congregation know what we do on Friday nights and also teens enjoy seeing themselves on the big screen.</a:t>
            </a:r>
            <a:endParaRPr lang="en-ZA" sz="11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63</a:t>
            </a:fld>
            <a:endParaRPr lang="en-ZA" sz="1200">
              <a:solidFill>
                <a:prstClr val="black"/>
              </a:solidFill>
              <a:latin typeface="Calibri"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100" b="1" kern="1200" dirty="0" smtClean="0">
                <a:solidFill>
                  <a:schemeClr val="tx1"/>
                </a:solidFill>
                <a:effectLst/>
                <a:latin typeface="+mn-lt"/>
                <a:ea typeface="+mn-ea"/>
                <a:cs typeface="+mn-cs"/>
              </a:rPr>
              <a:t>(3) Welcome: </a:t>
            </a:r>
            <a:r>
              <a:rPr lang="en-US" sz="1100" kern="1200" dirty="0" smtClean="0">
                <a:solidFill>
                  <a:schemeClr val="tx1"/>
                </a:solidFill>
                <a:effectLst/>
                <a:latin typeface="+mn-lt"/>
                <a:ea typeface="+mn-ea"/>
                <a:cs typeface="+mn-cs"/>
              </a:rPr>
              <a:t>A teen welcomes people to the service and ask newcomers to come up to the stage. They are then asked to share their name, the school they attend (sometimes their grade) and usually one stilly bit of information about themselves – like their </a:t>
            </a:r>
            <a:r>
              <a:rPr lang="en-US" sz="1100" kern="1200" dirty="0" err="1" smtClean="0">
                <a:solidFill>
                  <a:schemeClr val="tx1"/>
                </a:solidFill>
                <a:effectLst/>
                <a:latin typeface="+mn-lt"/>
                <a:ea typeface="+mn-ea"/>
                <a:cs typeface="+mn-cs"/>
              </a:rPr>
              <a:t>favourite</a:t>
            </a:r>
            <a:r>
              <a:rPr lang="en-US" sz="1100" kern="1200" dirty="0" smtClean="0">
                <a:solidFill>
                  <a:schemeClr val="tx1"/>
                </a:solidFill>
                <a:effectLst/>
                <a:latin typeface="+mn-lt"/>
                <a:ea typeface="+mn-ea"/>
                <a:cs typeface="+mn-cs"/>
              </a:rPr>
              <a:t> colour or the colour of their toothbrush. Once they have shared this information about themselves, the person welcoming them will interact with the audience and ask: “What is their name?” and “What school do they go to?” And everyone has to repeat it back. We are then asked: “What are they?” To which we answer: “Family!” The next question is: “And what must we do to them?” To which we answer: “Love them”. And the person asks: “And what else?” To which we answer: “Care for them.” And finally the person says: And what else: “Don’t chase them away!” The person is told to take their seat and the next person is welcomed - if there is more than one visitor on the day.</a:t>
            </a:r>
            <a:endParaRPr lang="en-ZA" sz="11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64</a:t>
            </a:fld>
            <a:endParaRPr lang="en-ZA" sz="1200">
              <a:solidFill>
                <a:prstClr val="black"/>
              </a:solidFill>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100" b="1" kern="1200" dirty="0" smtClean="0">
                <a:solidFill>
                  <a:schemeClr val="tx1"/>
                </a:solidFill>
                <a:effectLst/>
                <a:latin typeface="+mn-lt"/>
                <a:ea typeface="+mn-ea"/>
                <a:cs typeface="+mn-cs"/>
              </a:rPr>
              <a:t>(4) Offering:</a:t>
            </a:r>
            <a:r>
              <a:rPr lang="en-US" sz="1100" kern="1200" dirty="0" smtClean="0">
                <a:solidFill>
                  <a:schemeClr val="tx1"/>
                </a:solidFill>
                <a:effectLst/>
                <a:latin typeface="+mn-lt"/>
                <a:ea typeface="+mn-ea"/>
                <a:cs typeface="+mn-cs"/>
              </a:rPr>
              <a:t> A teen presents the offering message to motivate teens to give of their tithes and offerings and the box is sent around. This is a great training opportunity to develop teens towards preaching. </a:t>
            </a:r>
            <a:endParaRPr lang="en-ZA" sz="11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65</a:t>
            </a:fld>
            <a:endParaRPr lang="en-ZA" sz="1200">
              <a:solidFill>
                <a:prstClr val="black"/>
              </a:solidFill>
              <a:latin typeface="Calibri"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100" b="1" kern="1200" dirty="0" smtClean="0">
                <a:solidFill>
                  <a:schemeClr val="tx1"/>
                </a:solidFill>
                <a:effectLst/>
                <a:latin typeface="+mn-lt"/>
                <a:ea typeface="+mn-ea"/>
                <a:cs typeface="+mn-cs"/>
              </a:rPr>
              <a:t>(5) Announcements:</a:t>
            </a:r>
            <a:r>
              <a:rPr lang="en-US" sz="1100" kern="1200" dirty="0" smtClean="0">
                <a:solidFill>
                  <a:schemeClr val="tx1"/>
                </a:solidFill>
                <a:effectLst/>
                <a:latin typeface="+mn-lt"/>
                <a:ea typeface="+mn-ea"/>
                <a:cs typeface="+mn-cs"/>
              </a:rPr>
              <a:t> A teen does the announcements (there are overheads slides for each of these parts of the service to help keep things moving and prevent us forgetting any of the key items). Here are some items that are include: A challenge to like our Facebook page, to get their photo taken for the wall, a review of the Friday night event with a few select photos, a preview of the coming Friday night’s event and the introduction of the preacher.</a:t>
            </a:r>
            <a:endParaRPr lang="en-ZA" sz="11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66</a:t>
            </a:fld>
            <a:endParaRPr lang="en-ZA" sz="1200">
              <a:solidFill>
                <a:prstClr val="black"/>
              </a:solidFill>
              <a:latin typeface="Calibri"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100" b="1" kern="1200" dirty="0" smtClean="0">
                <a:solidFill>
                  <a:schemeClr val="tx1"/>
                </a:solidFill>
                <a:effectLst/>
                <a:latin typeface="+mn-lt"/>
                <a:ea typeface="+mn-ea"/>
                <a:cs typeface="+mn-cs"/>
              </a:rPr>
              <a:t>(6) Word: </a:t>
            </a:r>
            <a:r>
              <a:rPr lang="en-US" sz="1100" kern="1200" dirty="0" smtClean="0">
                <a:solidFill>
                  <a:schemeClr val="tx1"/>
                </a:solidFill>
                <a:effectLst/>
                <a:latin typeface="+mn-lt"/>
                <a:ea typeface="+mn-ea"/>
                <a:cs typeface="+mn-cs"/>
              </a:rPr>
              <a:t>The Welcome, Offering and Announcements takes around 10 minutes which leaves us about 40 minutes for the ministry of the Word. A recent series was entitled Heroes where we have spent eight Sunday mornings focusing on different Bible characters (Joseph, Rebekah, Daniel, Hannah, Jonah, Ruth, Peter and Esther. A key focus of the term was to get the teens to get into the Word for themselves, to Connect with the life of that Bible character and discover for themselves keys to growing in their relationship with Jesus. Some Sundays included video, images printed and placed on walls, drama, reflective reading, narrated readings, small group discussion and report back, etc. Teens often get a worksheet to use during the service and we also made use of the chalkboard to capture insights that the teens learnt and reported back on from their small groups. We usually seat teens around tables – 6 at a table with no-one sitting with their back to the preacher – and this encourages the preacher to engage teens in the message and interact with each other at their tables. </a:t>
            </a:r>
            <a:endParaRPr lang="en-ZA" sz="11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67</a:t>
            </a:fld>
            <a:endParaRPr lang="en-ZA" sz="1200">
              <a:solidFill>
                <a:prstClr val="black"/>
              </a:solidFill>
              <a:latin typeface="Calibri"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Calibri" charset="0"/>
              </a:rPr>
              <a:t>The Revelation Series</a:t>
            </a:r>
            <a:endParaRPr lang="en-US" dirty="0">
              <a:latin typeface="Calibri"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cs typeface="ＭＳ Ｐゴシック" charset="0"/>
              </a:defRPr>
            </a:lvl2pPr>
            <a:lvl3pPr marL="1143000" indent="-228600">
              <a:defRPr>
                <a:solidFill>
                  <a:schemeClr val="tx1"/>
                </a:solidFill>
                <a:latin typeface="Calibri" charset="0"/>
                <a:ea typeface="ＭＳ Ｐゴシック" charset="0"/>
                <a:cs typeface="ＭＳ Ｐゴシック" charset="0"/>
              </a:defRPr>
            </a:lvl3pPr>
            <a:lvl4pPr marL="1600200" indent="-228600">
              <a:defRPr>
                <a:solidFill>
                  <a:schemeClr val="tx1"/>
                </a:solidFill>
                <a:latin typeface="Calibri" charset="0"/>
                <a:ea typeface="ＭＳ Ｐゴシック" charset="0"/>
                <a:cs typeface="ＭＳ Ｐゴシック" charset="0"/>
              </a:defRPr>
            </a:lvl4pPr>
            <a:lvl5pPr marL="2057400" indent="-228600">
              <a:defRPr>
                <a:solidFill>
                  <a:schemeClr val="tx1"/>
                </a:solidFill>
                <a:latin typeface="Calibri"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cs typeface="ＭＳ Ｐゴシック" charset="0"/>
              </a:defRPr>
            </a:lvl9pPr>
          </a:lstStyle>
          <a:p>
            <a:pPr fontAlgn="base">
              <a:spcBef>
                <a:spcPct val="0"/>
              </a:spcBef>
              <a:spcAft>
                <a:spcPct val="0"/>
              </a:spcAft>
            </a:pPr>
            <a:fld id="{4161FA7A-44B9-9D43-A11F-26BA068008DA}" type="slidenum">
              <a:rPr lang="en-US">
                <a:solidFill>
                  <a:prstClr val="black"/>
                </a:solidFill>
              </a:rPr>
              <a:pPr fontAlgn="base">
                <a:spcBef>
                  <a:spcPct val="0"/>
                </a:spcBef>
                <a:spcAft>
                  <a:spcPct val="0"/>
                </a:spcAft>
              </a:pPr>
              <a:t>68</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Calibri" charset="0"/>
              </a:rPr>
              <a:t>The Word-on Series</a:t>
            </a:r>
            <a:endParaRPr lang="en-US" dirty="0">
              <a:latin typeface="Calibri"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cs typeface="ＭＳ Ｐゴシック" charset="0"/>
              </a:defRPr>
            </a:lvl2pPr>
            <a:lvl3pPr marL="1143000" indent="-228600">
              <a:defRPr>
                <a:solidFill>
                  <a:schemeClr val="tx1"/>
                </a:solidFill>
                <a:latin typeface="Calibri" charset="0"/>
                <a:ea typeface="ＭＳ Ｐゴシック" charset="0"/>
                <a:cs typeface="ＭＳ Ｐゴシック" charset="0"/>
              </a:defRPr>
            </a:lvl3pPr>
            <a:lvl4pPr marL="1600200" indent="-228600">
              <a:defRPr>
                <a:solidFill>
                  <a:schemeClr val="tx1"/>
                </a:solidFill>
                <a:latin typeface="Calibri" charset="0"/>
                <a:ea typeface="ＭＳ Ｐゴシック" charset="0"/>
                <a:cs typeface="ＭＳ Ｐゴシック" charset="0"/>
              </a:defRPr>
            </a:lvl4pPr>
            <a:lvl5pPr marL="2057400" indent="-228600">
              <a:defRPr>
                <a:solidFill>
                  <a:schemeClr val="tx1"/>
                </a:solidFill>
                <a:latin typeface="Calibri"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cs typeface="ＭＳ Ｐゴシック" charset="0"/>
              </a:defRPr>
            </a:lvl9pPr>
          </a:lstStyle>
          <a:p>
            <a:pPr fontAlgn="base">
              <a:spcBef>
                <a:spcPct val="0"/>
              </a:spcBef>
              <a:spcAft>
                <a:spcPct val="0"/>
              </a:spcAft>
            </a:pPr>
            <a:fld id="{4161FA7A-44B9-9D43-A11F-26BA068008DA}" type="slidenum">
              <a:rPr lang="en-US">
                <a:solidFill>
                  <a:prstClr val="black"/>
                </a:solidFill>
              </a:rPr>
              <a:pPr fontAlgn="base">
                <a:spcBef>
                  <a:spcPct val="0"/>
                </a:spcBef>
                <a:spcAft>
                  <a:spcPct val="0"/>
                </a:spcAft>
              </a:pPr>
              <a:t>69</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Pre-Event</a:t>
            </a:r>
            <a:r>
              <a:rPr lang="en-US" sz="1200" b="0" kern="1200" baseline="0" dirty="0" smtClean="0">
                <a:solidFill>
                  <a:schemeClr val="tx1"/>
                </a:solidFill>
                <a:latin typeface="+mn-lt"/>
                <a:ea typeface="+mn-ea"/>
                <a:cs typeface="+mn-cs"/>
              </a:rPr>
              <a:t> Video: Watch Dogs Launch Trailer. Get it on YouTube at: https://</a:t>
            </a:r>
            <a:r>
              <a:rPr lang="en-US" sz="1200" b="0" kern="1200" baseline="0" dirty="0" err="1" smtClean="0">
                <a:solidFill>
                  <a:schemeClr val="tx1"/>
                </a:solidFill>
                <a:latin typeface="+mn-lt"/>
                <a:ea typeface="+mn-ea"/>
                <a:cs typeface="+mn-cs"/>
              </a:rPr>
              <a:t>www.youtube.com</a:t>
            </a:r>
            <a:r>
              <a:rPr lang="en-US" sz="1200" b="0" kern="1200" baseline="0" dirty="0" smtClean="0">
                <a:solidFill>
                  <a:schemeClr val="tx1"/>
                </a:solidFill>
                <a:latin typeface="+mn-lt"/>
                <a:ea typeface="+mn-ea"/>
                <a:cs typeface="+mn-cs"/>
              </a:rPr>
              <a:t>/</a:t>
            </a:r>
            <a:r>
              <a:rPr lang="en-US" sz="1200" b="0" kern="1200" baseline="0" dirty="0" err="1" smtClean="0">
                <a:solidFill>
                  <a:schemeClr val="tx1"/>
                </a:solidFill>
                <a:latin typeface="+mn-lt"/>
                <a:ea typeface="+mn-ea"/>
                <a:cs typeface="+mn-cs"/>
              </a:rPr>
              <a:t>watch?v</a:t>
            </a:r>
            <a:r>
              <a:rPr lang="en-US" sz="1200" b="0" kern="1200" baseline="0" dirty="0" smtClean="0">
                <a:solidFill>
                  <a:schemeClr val="tx1"/>
                </a:solidFill>
                <a:latin typeface="+mn-lt"/>
                <a:ea typeface="+mn-ea"/>
                <a:cs typeface="+mn-cs"/>
              </a:rPr>
              <a:t>=CH8HZ0TK5-U</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11336353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100" b="1" kern="1200" dirty="0" smtClean="0">
                <a:solidFill>
                  <a:schemeClr val="tx1"/>
                </a:solidFill>
                <a:effectLst/>
                <a:latin typeface="+mn-lt"/>
                <a:ea typeface="+mn-ea"/>
                <a:cs typeface="+mn-cs"/>
              </a:rPr>
              <a:t>(7) Prayer: </a:t>
            </a:r>
            <a:r>
              <a:rPr lang="en-US" sz="1100" kern="1200" dirty="0" smtClean="0">
                <a:solidFill>
                  <a:schemeClr val="tx1"/>
                </a:solidFill>
                <a:effectLst/>
                <a:latin typeface="+mn-lt"/>
                <a:ea typeface="+mn-ea"/>
                <a:cs typeface="+mn-cs"/>
              </a:rPr>
              <a:t>The service ends with prayer and often a time of response or ministry before music is played as teens either hang around playing pool or foosball or table tennis or chat with their friends or leaders.</a:t>
            </a:r>
            <a:endParaRPr lang="en-ZA" sz="11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70</a:t>
            </a:fld>
            <a:endParaRPr lang="en-ZA" sz="1200">
              <a:solidFill>
                <a:prstClr val="black"/>
              </a:solidFill>
              <a:latin typeface="Calibri"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mn-ea"/>
                <a:cs typeface="+mn-cs"/>
              </a:rPr>
              <a:t>Here are some of the key components</a:t>
            </a:r>
            <a:r>
              <a:rPr lang="en-US" sz="1200" b="0" kern="1200" baseline="0" dirty="0" smtClean="0">
                <a:solidFill>
                  <a:schemeClr val="tx1"/>
                </a:solidFill>
                <a:effectLst/>
                <a:latin typeface="+mn-lt"/>
                <a:ea typeface="+mn-ea"/>
                <a:cs typeface="+mn-cs"/>
              </a:rPr>
              <a:t> of our weekly Establish event:</a:t>
            </a:r>
            <a:endParaRPr lang="en-ZA" sz="1200" b="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71</a:t>
            </a:fld>
            <a:endParaRPr lang="en-ZA" sz="1200">
              <a:solidFill>
                <a:prstClr val="black"/>
              </a:solidFill>
              <a:latin typeface="Calibri"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100" b="1" kern="1200" dirty="0" smtClean="0">
                <a:solidFill>
                  <a:schemeClr val="tx1"/>
                </a:solidFill>
                <a:effectLst/>
                <a:latin typeface="+mn-lt"/>
                <a:ea typeface="+mn-ea"/>
                <a:cs typeface="+mn-cs"/>
              </a:rPr>
              <a:t>C. EQUIP: </a:t>
            </a:r>
            <a:r>
              <a:rPr lang="en-US" sz="1100" kern="1200" dirty="0" smtClean="0">
                <a:solidFill>
                  <a:schemeClr val="tx1"/>
                </a:solidFill>
                <a:effectLst/>
                <a:latin typeface="+mn-lt"/>
                <a:ea typeface="+mn-ea"/>
                <a:cs typeface="+mn-cs"/>
              </a:rPr>
              <a:t>The third phase in our disciplemaking strategy is to Equip teens for ministry. As teens are being established in their faith we watch for those who are ready to be equipped to minister among their peers and we equip them through the following initiatives: </a:t>
            </a:r>
            <a:endParaRPr lang="en-ZA" sz="11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72</a:t>
            </a:fld>
            <a:endParaRPr lang="en-ZA" sz="1200">
              <a:solidFill>
                <a:prstClr val="black"/>
              </a:solidFill>
              <a:latin typeface="Calibri"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(1) Equipping Sundays Series:</a:t>
            </a:r>
            <a:r>
              <a:rPr lang="en-US" sz="1200" kern="1200" dirty="0" smtClean="0">
                <a:solidFill>
                  <a:schemeClr val="tx1"/>
                </a:solidFill>
                <a:effectLst/>
                <a:latin typeface="+mn-lt"/>
                <a:ea typeface="+mn-ea"/>
                <a:cs typeface="+mn-cs"/>
              </a:rPr>
              <a:t> At least once a year our Sunday teaching series is designed to equip teens – either to minister to their peers or to share their faith with their lost friends. </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73</a:t>
            </a:fld>
            <a:endParaRPr lang="en-ZA" sz="1200">
              <a:solidFill>
                <a:prstClr val="black"/>
              </a:solidFill>
              <a:latin typeface="Calibri"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(2) Monthly Leadership Meetings: </a:t>
            </a:r>
            <a:r>
              <a:rPr lang="en-US" sz="1200" kern="1200" dirty="0" smtClean="0">
                <a:solidFill>
                  <a:schemeClr val="tx1"/>
                </a:solidFill>
                <a:effectLst/>
                <a:latin typeface="+mn-lt"/>
                <a:ea typeface="+mn-ea"/>
                <a:cs typeface="+mn-cs"/>
              </a:rPr>
              <a:t>Our teen leaders gather once a month on a Sunday afternoon for 2 hours with adult leaders to plan either the upcoming term or the next month’s events. Each leader is responsible for one Friday night a term and work with a small group of Connect Leaders to plan and present Friday night events. These leaders connect with each other via a WhatsApp group.</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75</a:t>
            </a:fld>
            <a:endParaRPr lang="en-ZA" sz="1200">
              <a:solidFill>
                <a:prstClr val="black"/>
              </a:solidFill>
              <a:latin typeface="Calibri"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(3) Weekly Prayer Meetings: </a:t>
            </a:r>
            <a:r>
              <a:rPr lang="en-US" sz="1200" kern="1200" dirty="0" smtClean="0">
                <a:solidFill>
                  <a:schemeClr val="tx1"/>
                </a:solidFill>
                <a:effectLst/>
                <a:latin typeface="+mn-lt"/>
                <a:ea typeface="+mn-ea"/>
                <a:cs typeface="+mn-cs"/>
              </a:rPr>
              <a:t>All our leaders gather every Friday night for a time of prayer before the Friday event starts and this time includes elements of encouragement and equipping.</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76</a:t>
            </a:fld>
            <a:endParaRPr lang="en-ZA" sz="1200">
              <a:solidFill>
                <a:prstClr val="black"/>
              </a:solidFill>
              <a:latin typeface="Calibri"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 Equipping at Engage Events. </a:t>
            </a:r>
            <a:r>
              <a:rPr lang="en-US" dirty="0" smtClean="0"/>
              <a:t>We use the Engage Event on Friday nights to</a:t>
            </a:r>
            <a:r>
              <a:rPr lang="en-US" baseline="0" dirty="0" smtClean="0"/>
              <a:t> equip teens for ministry - by having them take responsibility for an event in the term, planning and involving other teens in running the event and also serving as small group leaders on the night.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77</a:t>
            </a:fld>
            <a:endParaRPr lang="en-US">
              <a:solidFill>
                <a:prstClr val="black"/>
              </a:solidFill>
              <a:latin typeface="Calibri"/>
            </a:endParaRPr>
          </a:p>
        </p:txBody>
      </p:sp>
    </p:spTree>
    <p:extLst>
      <p:ext uri="{BB962C8B-B14F-4D97-AF65-F5344CB8AC3E}">
        <p14:creationId xmlns:p14="http://schemas.microsoft.com/office/powerpoint/2010/main" val="22977520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Equipping</a:t>
            </a:r>
            <a:r>
              <a:rPr lang="en-US" b="1" baseline="0" dirty="0" smtClean="0"/>
              <a:t> at Establish Events. </a:t>
            </a:r>
            <a:r>
              <a:rPr lang="en-US" dirty="0" smtClean="0"/>
              <a:t>We use the Establish Event on Sunday mornings</a:t>
            </a:r>
            <a:r>
              <a:rPr lang="en-US" baseline="0" dirty="0" smtClean="0"/>
              <a:t> to equip teens for ministry - by having them do the Welcome, Offering, Announcements and give Testimonies - and even preaching.</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78</a:t>
            </a:fld>
            <a:endParaRPr lang="en-US">
              <a:solidFill>
                <a:prstClr val="black"/>
              </a:solidFill>
              <a:latin typeface="Calibri"/>
            </a:endParaRPr>
          </a:p>
        </p:txBody>
      </p:sp>
    </p:spTree>
    <p:extLst>
      <p:ext uri="{BB962C8B-B14F-4D97-AF65-F5344CB8AC3E}">
        <p14:creationId xmlns:p14="http://schemas.microsoft.com/office/powerpoint/2010/main" val="22977520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100" b="1" kern="1200" dirty="0" smtClean="0">
                <a:solidFill>
                  <a:schemeClr val="tx1"/>
                </a:solidFill>
                <a:effectLst/>
                <a:latin typeface="+mn-lt"/>
                <a:ea typeface="+mn-ea"/>
                <a:cs typeface="+mn-cs"/>
              </a:rPr>
              <a:t>D. EMPOWER: </a:t>
            </a:r>
            <a:r>
              <a:rPr lang="en-US" sz="1100" kern="1200" dirty="0" smtClean="0">
                <a:solidFill>
                  <a:schemeClr val="tx1"/>
                </a:solidFill>
                <a:effectLst/>
                <a:latin typeface="+mn-lt"/>
                <a:ea typeface="+mn-ea"/>
                <a:cs typeface="+mn-cs"/>
              </a:rPr>
              <a:t>The fourth phase in our disciplemaking strategy is to Empower teens to minister. We empower teens by releasing them to serve in the following areas:</a:t>
            </a:r>
            <a:endParaRPr lang="en-ZA" sz="11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79</a:t>
            </a:fld>
            <a:endParaRPr lang="en-ZA" sz="1200">
              <a:solidFill>
                <a:prstClr val="black"/>
              </a:solidFill>
              <a:latin typeface="Calibri"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1" kern="1200" dirty="0" smtClean="0">
                <a:solidFill>
                  <a:schemeClr val="tx1"/>
                </a:solidFill>
                <a:effectLst/>
                <a:latin typeface="+mn-lt"/>
                <a:ea typeface="+mn-ea"/>
                <a:cs typeface="+mn-cs"/>
              </a:rPr>
              <a:t>(1) Small Group Leaders:</a:t>
            </a:r>
            <a:r>
              <a:rPr lang="en-US" sz="1200" kern="1200" dirty="0" smtClean="0">
                <a:solidFill>
                  <a:schemeClr val="tx1"/>
                </a:solidFill>
                <a:effectLst/>
                <a:latin typeface="+mn-lt"/>
                <a:ea typeface="+mn-ea"/>
                <a:cs typeface="+mn-cs"/>
              </a:rPr>
              <a:t> Teen leaders are each responsible to lead a small group on Friday nights – the groups are no larger than 4 or 5 teens and the leaders are given the small group questions a few days before the event.</a:t>
            </a:r>
            <a:endParaRPr lang="en-ZA" sz="1200" kern="1200" dirty="0" smtClean="0">
              <a:solidFill>
                <a:schemeClr val="tx1"/>
              </a:solidFill>
              <a:effectLst/>
              <a:latin typeface="+mn-lt"/>
              <a:ea typeface="+mn-ea"/>
              <a:cs typeface="+mn-cs"/>
            </a:endParaRPr>
          </a:p>
          <a:p>
            <a:pPr eaLnBrk="1" hangingPunct="1">
              <a:spcBef>
                <a:spcPct val="0"/>
              </a:spcBef>
            </a:pPr>
            <a:endParaRPr lang="en-ZA" b="0"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80</a:t>
            </a:fld>
            <a:endParaRPr lang="en-ZA" sz="1200">
              <a:solidFill>
                <a:prstClr val="black"/>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Advancing Disciplemaking: In this first session, I am going to be exploring how to go</a:t>
            </a:r>
            <a:r>
              <a:rPr lang="en-US" sz="1200" b="0" kern="1200" baseline="0" dirty="0" smtClean="0">
                <a:solidFill>
                  <a:schemeClr val="tx1"/>
                </a:solidFill>
                <a:effectLst/>
                <a:latin typeface="+mn-lt"/>
                <a:ea typeface="+mn-ea"/>
                <a:cs typeface="+mn-cs"/>
              </a:rPr>
              <a:t> about advancing disciplemaking in a youth ministry. I will be sharing my personal journey in creating a disciplemaking youth ministry - looking at 15 key principles that will give you a framework to reflect on your ministry. You should ideally be sitting with members of your youth ministry team because after ever principle there will be a few questions to answer - there won’t be time to go too deep but at least you can start the conversation!</a:t>
            </a:r>
            <a:endParaRPr lang="en-US" b="0" dirty="0"/>
          </a:p>
        </p:txBody>
      </p:sp>
      <p:sp>
        <p:nvSpPr>
          <p:cNvPr id="4" name="Slide Number Placeholder 3"/>
          <p:cNvSpPr>
            <a:spLocks noGrp="1"/>
          </p:cNvSpPr>
          <p:nvPr>
            <p:ph type="sldNum" sz="quarter" idx="10"/>
          </p:nvPr>
        </p:nvSpPr>
        <p:spPr/>
        <p:txBody>
          <a:bodyPr/>
          <a:lstStyle/>
          <a:p>
            <a:fld id="{144193C2-5522-E249-A44F-C623B20A76E1}" type="slidenum">
              <a:rPr lang="en-US" smtClean="0"/>
              <a:t>8</a:t>
            </a:fld>
            <a:endParaRPr lang="en-US"/>
          </a:p>
        </p:txBody>
      </p:sp>
    </p:spTree>
    <p:extLst>
      <p:ext uri="{BB962C8B-B14F-4D97-AF65-F5344CB8AC3E}">
        <p14:creationId xmlns:p14="http://schemas.microsoft.com/office/powerpoint/2010/main" val="23516670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 Friday Meeting Presenters:</a:t>
            </a:r>
            <a:r>
              <a:rPr lang="en-US" sz="1200" kern="1200" dirty="0" smtClean="0">
                <a:solidFill>
                  <a:schemeClr val="tx1"/>
                </a:solidFill>
                <a:effectLst/>
                <a:latin typeface="+mn-lt"/>
                <a:ea typeface="+mn-ea"/>
                <a:cs typeface="+mn-cs"/>
              </a:rPr>
              <a:t> Teen leaders are given the responsibility to lead Friday night meetings (they may open in prayer, welcome newcomers, or MC the night) </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81</a:t>
            </a:fld>
            <a:endParaRPr lang="en-ZA" sz="1200">
              <a:solidFill>
                <a:prstClr val="black"/>
              </a:solidFill>
              <a:latin typeface="Calibri"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(3) Sunday Meeting Presenters: </a:t>
            </a:r>
            <a:r>
              <a:rPr lang="en-US" sz="1200" kern="1200" dirty="0" smtClean="0">
                <a:solidFill>
                  <a:schemeClr val="tx1"/>
                </a:solidFill>
                <a:effectLst/>
                <a:latin typeface="+mn-lt"/>
                <a:ea typeface="+mn-ea"/>
                <a:cs typeface="+mn-cs"/>
              </a:rPr>
              <a:t>Teen leaders are also responsible to present part of a Sunday morning service (they may do the welcome, announcements or share the offering message or even preach).</a:t>
            </a:r>
            <a:r>
              <a:rPr lang="en-ZA" dirty="0" smtClean="0">
                <a:effectLst/>
              </a:rPr>
              <a:t> </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82</a:t>
            </a:fld>
            <a:endParaRPr lang="en-ZA" sz="1200">
              <a:solidFill>
                <a:prstClr val="black"/>
              </a:solidFill>
              <a:latin typeface="Calibri"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1" dirty="0" smtClean="0">
                <a:latin typeface="Calibri" charset="0"/>
              </a:rPr>
              <a:t>(4) Small Groups in Schools.</a:t>
            </a:r>
            <a:r>
              <a:rPr lang="en-ZA" b="0" dirty="0" smtClean="0">
                <a:latin typeface="Calibri" charset="0"/>
              </a:rPr>
              <a:t> Another aspect</a:t>
            </a:r>
            <a:r>
              <a:rPr lang="en-ZA" b="0" baseline="0" dirty="0" smtClean="0">
                <a:latin typeface="Calibri" charset="0"/>
              </a:rPr>
              <a:t> of ministry is to equip and empower teens to lead small groups within their high schools. We are currently developing and releasing leaders in 3 high schools and hope to add at least another school in 2016.</a:t>
            </a:r>
            <a:endParaRPr lang="en-ZA" b="0"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83</a:t>
            </a:fld>
            <a:endParaRPr lang="en-ZA" sz="1200">
              <a:solidFill>
                <a:prstClr val="black"/>
              </a:solidFill>
              <a:latin typeface="Calibri"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You can get loads of resource for each of these four levels</a:t>
            </a:r>
            <a:r>
              <a:rPr lang="en-US" sz="1200" kern="1200" baseline="0" dirty="0" smtClean="0">
                <a:solidFill>
                  <a:schemeClr val="tx1"/>
                </a:solidFill>
                <a:effectLst/>
                <a:latin typeface="+mn-lt"/>
                <a:ea typeface="+mn-ea"/>
                <a:cs typeface="+mn-cs"/>
              </a:rPr>
              <a:t> of our disciplemaking strategy from m</a:t>
            </a:r>
            <a:r>
              <a:rPr lang="en-US" sz="1200" kern="1200" dirty="0" smtClean="0">
                <a:solidFill>
                  <a:schemeClr val="tx1"/>
                </a:solidFill>
                <a:effectLst/>
                <a:latin typeface="+mn-lt"/>
                <a:ea typeface="+mn-ea"/>
                <a:cs typeface="+mn-cs"/>
              </a:rPr>
              <a:t>y Ministry Resource website where the program resource material and sermons get uploaded each week is at: http://</a:t>
            </a:r>
            <a:r>
              <a:rPr lang="en-US" sz="1200" kern="1200" dirty="0" err="1" smtClean="0">
                <a:solidFill>
                  <a:schemeClr val="tx1"/>
                </a:solidFill>
                <a:effectLst/>
                <a:latin typeface="+mn-lt"/>
                <a:ea typeface="+mn-ea"/>
                <a:cs typeface="+mn-cs"/>
              </a:rPr>
              <a:t>www.ymresourcer.com</a:t>
            </a:r>
            <a:r>
              <a:rPr lang="en-US" sz="1200" kern="1200" dirty="0" smtClean="0">
                <a:solidFill>
                  <a:schemeClr val="tx1"/>
                </a:solidFill>
                <a:effectLst/>
                <a:latin typeface="+mn-lt"/>
                <a:ea typeface="+mn-ea"/>
                <a:cs typeface="+mn-cs"/>
              </a:rPr>
              <a:t> (the Programs link on that page is where I upload what we do on Fridays and on Sundays).</a:t>
            </a:r>
            <a:endParaRPr lang="en-ZA" dirty="0" smtClean="0">
              <a:latin typeface="Calibri" charset="0"/>
            </a:endParaRPr>
          </a:p>
          <a:p>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84</a:t>
            </a:fld>
            <a:endParaRPr lang="en-ZA" sz="1200">
              <a:solidFill>
                <a:prstClr val="black"/>
              </a:solidFill>
              <a:latin typeface="Calibri"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11480" rtl="0" eaLnBrk="1" fontAlgn="auto" latinLnBrk="0" hangingPunct="1">
              <a:lnSpc>
                <a:spcPct val="100000"/>
              </a:lnSpc>
              <a:spcBef>
                <a:spcPts val="0"/>
              </a:spcBef>
              <a:spcAft>
                <a:spcPts val="0"/>
              </a:spcAft>
              <a:buClrTx/>
              <a:buSzTx/>
              <a:buFontTx/>
              <a:buNone/>
              <a:tabLst/>
              <a:defRPr/>
            </a:pPr>
            <a:r>
              <a:rPr lang="en-ZA" sz="1100" b="1" kern="1200" dirty="0" smtClean="0">
                <a:solidFill>
                  <a:schemeClr val="tx1"/>
                </a:solidFill>
                <a:effectLst/>
                <a:latin typeface="+mn-lt"/>
                <a:ea typeface="+mn-ea"/>
                <a:cs typeface="+mn-cs"/>
              </a:rPr>
              <a:t>Step 6 Reflection: </a:t>
            </a:r>
            <a:r>
              <a:rPr lang="en-ZA" sz="1100" kern="1200" dirty="0" smtClean="0">
                <a:solidFill>
                  <a:schemeClr val="tx1"/>
                </a:solidFill>
                <a:effectLst/>
                <a:latin typeface="+mn-lt"/>
                <a:ea typeface="+mn-ea"/>
                <a:cs typeface="+mn-cs"/>
              </a:rPr>
              <a:t>What ministries or events do we present for each level of our disciplemaking strategy?</a:t>
            </a:r>
          </a:p>
          <a:p>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85</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7. Create the Material. </a:t>
            </a:r>
            <a:r>
              <a:rPr lang="en-ZA" sz="1100" kern="1200" dirty="0" smtClean="0">
                <a:solidFill>
                  <a:schemeClr val="tx1"/>
                </a:solidFill>
                <a:effectLst/>
                <a:latin typeface="+mn-lt"/>
                <a:ea typeface="+mn-ea"/>
                <a:cs typeface="+mn-cs"/>
              </a:rPr>
              <a:t>We created material for each phase of our disciplemaking strategy – booklets that could be used to follow up new converts, establish young believers in the faith and equip workers. We made sure that the booklets were interactive, inductive, story-based and skills-based. We also branded the material with a consistent look and feel that was teen-friendly and attractive. You can download our disciplemaking material by visiting: http://www.ymresourcer.com/Programs.php - the booklets are at the top of the page and free to download and print for your ministry.</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86</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Here</a:t>
            </a:r>
            <a:r>
              <a:rPr lang="en-ZA" sz="1200" kern="1200" baseline="0" dirty="0" smtClean="0">
                <a:solidFill>
                  <a:schemeClr val="tx1"/>
                </a:solidFill>
                <a:effectLst/>
                <a:latin typeface="+mn-lt"/>
                <a:ea typeface="+mn-ea"/>
                <a:cs typeface="+mn-cs"/>
              </a:rPr>
              <a:t> are some of the booklets that we have developed.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87</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11480" rtl="0" eaLnBrk="1" fontAlgn="auto" latinLnBrk="0" hangingPunct="1">
              <a:lnSpc>
                <a:spcPct val="100000"/>
              </a:lnSpc>
              <a:spcBef>
                <a:spcPts val="0"/>
              </a:spcBef>
              <a:spcAft>
                <a:spcPts val="0"/>
              </a:spcAft>
              <a:buClrTx/>
              <a:buSzTx/>
              <a:buFontTx/>
              <a:buNone/>
              <a:tabLst/>
              <a:defRPr/>
            </a:pPr>
            <a:r>
              <a:rPr lang="en-ZA" sz="1100" b="1" kern="1200" dirty="0" smtClean="0">
                <a:solidFill>
                  <a:schemeClr val="tx1"/>
                </a:solidFill>
                <a:effectLst/>
                <a:latin typeface="+mn-lt"/>
                <a:ea typeface="+mn-ea"/>
                <a:cs typeface="+mn-cs"/>
              </a:rPr>
              <a:t>Step 7:</a:t>
            </a:r>
            <a:r>
              <a:rPr lang="en-ZA" sz="1100" kern="1200" dirty="0" smtClean="0">
                <a:solidFill>
                  <a:schemeClr val="tx1"/>
                </a:solidFill>
                <a:effectLst/>
                <a:latin typeface="+mn-lt"/>
                <a:ea typeface="+mn-ea"/>
                <a:cs typeface="+mn-cs"/>
              </a:rPr>
              <a:t> What material do we have/need for each</a:t>
            </a:r>
            <a:r>
              <a:rPr lang="en-ZA" sz="1100" kern="1200" baseline="0" dirty="0" smtClean="0">
                <a:solidFill>
                  <a:schemeClr val="tx1"/>
                </a:solidFill>
                <a:effectLst/>
                <a:latin typeface="+mn-lt"/>
                <a:ea typeface="+mn-ea"/>
                <a:cs typeface="+mn-cs"/>
              </a:rPr>
              <a:t> </a:t>
            </a:r>
            <a:r>
              <a:rPr lang="en-ZA" sz="1100" kern="1200" dirty="0" smtClean="0">
                <a:solidFill>
                  <a:schemeClr val="tx1"/>
                </a:solidFill>
                <a:effectLst/>
                <a:latin typeface="+mn-lt"/>
                <a:ea typeface="+mn-ea"/>
                <a:cs typeface="+mn-cs"/>
              </a:rPr>
              <a:t>level of our disciplemaking ministry?</a:t>
            </a:r>
          </a:p>
          <a:p>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88</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8. Minister in Schools. </a:t>
            </a:r>
            <a:r>
              <a:rPr lang="en-ZA" sz="1100" kern="1200" dirty="0" smtClean="0">
                <a:solidFill>
                  <a:schemeClr val="tx1"/>
                </a:solidFill>
                <a:effectLst/>
                <a:latin typeface="+mn-lt"/>
                <a:ea typeface="+mn-ea"/>
                <a:cs typeface="+mn-cs"/>
              </a:rPr>
              <a:t>Teenagers spend a large part of their lives in school and that is the place where they are most in contact with friends who are unsaved. Our disciplemaking strategy must include ministry in high schools. Youth pastors should look for doors into schools such as helping run the Christian societies, coaching sport or finding practical ways to serve the school. At His Youth we currently have active ministry in three high schools not far from our church and we look for opportunities to minister in local primary schools to reach learners in their final year of primary school. You can get resource for ministry in school by visiting: http://www.ymresourcer.com/School.php.</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89</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90</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1. Survey the Land</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9</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91</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92</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93</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Step 8 Reflection: </a:t>
            </a:r>
            <a:r>
              <a:rPr lang="en-ZA" sz="1100" b="0" kern="1200" dirty="0" smtClean="0">
                <a:solidFill>
                  <a:schemeClr val="tx1"/>
                </a:solidFill>
                <a:effectLst/>
                <a:latin typeface="+mn-lt"/>
                <a:ea typeface="+mn-ea"/>
                <a:cs typeface="+mn-cs"/>
              </a:rPr>
              <a:t>Which schools are we currently working in?</a:t>
            </a:r>
            <a:r>
              <a:rPr lang="en-ZA" sz="1100" b="0" kern="1200" baseline="0" dirty="0" smtClean="0">
                <a:solidFill>
                  <a:schemeClr val="tx1"/>
                </a:solidFill>
                <a:effectLst/>
                <a:latin typeface="+mn-lt"/>
                <a:ea typeface="+mn-ea"/>
                <a:cs typeface="+mn-cs"/>
              </a:rPr>
              <a:t> What can we do to get into schools?</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94</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9. Pastor the Teens. </a:t>
            </a:r>
            <a:r>
              <a:rPr lang="en-ZA" sz="1100" kern="1200" dirty="0" smtClean="0">
                <a:solidFill>
                  <a:schemeClr val="tx1"/>
                </a:solidFill>
                <a:effectLst/>
                <a:latin typeface="+mn-lt"/>
                <a:ea typeface="+mn-ea"/>
                <a:cs typeface="+mn-cs"/>
              </a:rPr>
              <a:t>A key function of a youth ministry is to ensure that timeous and effective pastoral care is provided for the teens that God has entrusted into its care. We are called to provide pastoral care to teenagers or their families who experience challenges like illness, medical operation or bereavement in their lives. There are times when we need to drop everything we are doing and move into crisis response mode to show the love of Jesus in a practical way to those in need. These efforts will have a profound impact on the life of the group, as well as bring a sense of closeness and cohesion to the group.</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95</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Teens may look happy and all together</a:t>
            </a:r>
            <a:r>
              <a:rPr lang="en-ZA" sz="1200" kern="1200" baseline="0" dirty="0" smtClean="0">
                <a:solidFill>
                  <a:schemeClr val="tx1"/>
                </a:solidFill>
                <a:effectLst/>
                <a:latin typeface="+mn-lt"/>
                <a:ea typeface="+mn-ea"/>
                <a:cs typeface="+mn-cs"/>
              </a:rPr>
              <a:t> when they come to youth events - but underneath the surface they are often struggling with tough issues and need pastoral care and counselling at times.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FE245F1-4908-3448-A8CC-3D7A4CE3AF2F}" type="slidenum">
              <a:rPr lang="en-ZA">
                <a:solidFill>
                  <a:prstClr val="black"/>
                </a:solidFill>
                <a:latin typeface="Calibri" charset="0"/>
              </a:rPr>
              <a:pPr eaLnBrk="1" hangingPunct="1"/>
              <a:t>96</a:t>
            </a:fld>
            <a:endParaRPr lang="en-ZA">
              <a:solidFill>
                <a:prstClr val="black"/>
              </a:solidFill>
              <a:latin typeface="Calibri"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kern="1200" dirty="0" smtClean="0">
                <a:solidFill>
                  <a:schemeClr val="tx1"/>
                </a:solidFill>
                <a:effectLst/>
                <a:latin typeface="+mn-lt"/>
                <a:ea typeface="+mn-ea"/>
                <a:cs typeface="+mn-cs"/>
              </a:rPr>
              <a:t>Challenge:</a:t>
            </a:r>
            <a:r>
              <a:rPr lang="en-ZA" sz="1100" kern="1200" baseline="0" dirty="0" smtClean="0">
                <a:solidFill>
                  <a:schemeClr val="tx1"/>
                </a:solidFill>
                <a:effectLst/>
                <a:latin typeface="+mn-lt"/>
                <a:ea typeface="+mn-ea"/>
                <a:cs typeface="+mn-cs"/>
              </a:rPr>
              <a:t> </a:t>
            </a:r>
            <a:r>
              <a:rPr lang="en-ZA" sz="1100" kern="1200" dirty="0" smtClean="0">
                <a:solidFill>
                  <a:schemeClr val="tx1"/>
                </a:solidFill>
                <a:effectLst/>
                <a:latin typeface="+mn-lt"/>
                <a:ea typeface="+mn-ea"/>
                <a:cs typeface="+mn-cs"/>
              </a:rPr>
              <a:t>Watch social media or listen for needs.</a:t>
            </a:r>
            <a:r>
              <a:rPr lang="en-ZA" sz="1100" kern="1200" baseline="0" dirty="0" smtClean="0">
                <a:solidFill>
                  <a:schemeClr val="tx1"/>
                </a:solidFill>
                <a:effectLst/>
                <a:latin typeface="+mn-lt"/>
                <a:ea typeface="+mn-ea"/>
                <a:cs typeface="+mn-cs"/>
              </a:rPr>
              <a:t> R</a:t>
            </a:r>
            <a:r>
              <a:rPr lang="en-ZA" sz="1100" kern="1200" dirty="0" smtClean="0">
                <a:solidFill>
                  <a:schemeClr val="tx1"/>
                </a:solidFill>
                <a:effectLst/>
                <a:latin typeface="+mn-lt"/>
                <a:ea typeface="+mn-ea"/>
                <a:cs typeface="+mn-cs"/>
              </a:rPr>
              <a:t>espond as</a:t>
            </a:r>
            <a:r>
              <a:rPr lang="en-ZA" sz="1100" kern="1200" baseline="0" dirty="0" smtClean="0">
                <a:solidFill>
                  <a:schemeClr val="tx1"/>
                </a:solidFill>
                <a:effectLst/>
                <a:latin typeface="+mn-lt"/>
                <a:ea typeface="+mn-ea"/>
                <a:cs typeface="+mn-cs"/>
              </a:rPr>
              <a:t> soon as you hear of a crisis</a:t>
            </a:r>
            <a:r>
              <a:rPr lang="en-ZA" sz="1100" kern="1200" dirty="0" smtClean="0">
                <a:solidFill>
                  <a:schemeClr val="tx1"/>
                </a:solidFill>
                <a:effectLst/>
                <a:latin typeface="+mn-lt"/>
                <a:ea typeface="+mn-ea"/>
                <a:cs typeface="+mn-cs"/>
              </a:rPr>
              <a:t>.</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97</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Step 9 Reflection: </a:t>
            </a:r>
            <a:r>
              <a:rPr lang="en-ZA" sz="1100" b="0" kern="1200" dirty="0" smtClean="0">
                <a:solidFill>
                  <a:schemeClr val="tx1"/>
                </a:solidFill>
                <a:effectLst/>
                <a:latin typeface="+mn-lt"/>
                <a:ea typeface="+mn-ea"/>
                <a:cs typeface="+mn-cs"/>
              </a:rPr>
              <a:t>How will we know if a teen is in crisis? What will we do when a teen needs care?</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98</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1" kern="1200" dirty="0" smtClean="0">
                <a:solidFill>
                  <a:schemeClr val="tx1"/>
                </a:solidFill>
                <a:effectLst/>
                <a:latin typeface="+mn-lt"/>
                <a:ea typeface="+mn-ea"/>
                <a:cs typeface="+mn-cs"/>
              </a:rPr>
              <a:t>10. Work with Others. </a:t>
            </a:r>
            <a:r>
              <a:rPr lang="en-ZA" sz="1100" kern="1200" dirty="0" smtClean="0">
                <a:solidFill>
                  <a:schemeClr val="tx1"/>
                </a:solidFill>
                <a:effectLst/>
                <a:latin typeface="+mn-lt"/>
                <a:ea typeface="+mn-ea"/>
                <a:cs typeface="+mn-cs"/>
              </a:rPr>
              <a:t>In our area, the youth pastors from different congregations have been meeting every month for the past 10 years. We spend time catching up around coffee and snacks, and devote the bulk of the time to checking up on each other’s souls and relationship with God and family, praying for one another and spend some time planning our next youth event. We allow youth pastors from outside our geographic area to attend to observe what we do but encourage them to start something similar in their own area. We had a season where we met together as youth groups once a term where we played together, ate together, worshipped together and listened to speakers who share the Word of God. We also meet once a year as youth groups either on a weekend for a social or sports event – some times it takes the form of an end of the year dinner, or a mid-year bash. We also meet as youth pastors at the end of the year for a dinner together with our spouses and here we reflect on the year together, honour each other and thank God for what He has done in and through us. We call our monthly gatherings as youth pastors the </a:t>
            </a:r>
            <a:r>
              <a:rPr lang="en-ZA" sz="1100" b="1" kern="1200" dirty="0" smtClean="0">
                <a:solidFill>
                  <a:schemeClr val="tx1"/>
                </a:solidFill>
                <a:effectLst/>
                <a:latin typeface="+mn-lt"/>
                <a:ea typeface="+mn-ea"/>
                <a:cs typeface="+mn-cs"/>
              </a:rPr>
              <a:t>Unity Fraternal</a:t>
            </a:r>
            <a:r>
              <a:rPr lang="en-ZA" sz="1100" kern="1200" dirty="0" smtClean="0">
                <a:solidFill>
                  <a:schemeClr val="tx1"/>
                </a:solidFill>
                <a:effectLst/>
                <a:latin typeface="+mn-lt"/>
                <a:ea typeface="+mn-ea"/>
                <a:cs typeface="+mn-cs"/>
              </a:rPr>
              <a:t> as it is a demonstration of the unity that Christ has called us to reflect in the city in which we live and minister. </a:t>
            </a:r>
            <a:endParaRPr lang="en-ZA"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99</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100</a:t>
            </a:fld>
            <a:endParaRPr lang="en-ZA"/>
          </a:p>
        </p:txBody>
      </p:sp>
    </p:spTree>
    <p:extLst>
      <p:ext uri="{BB962C8B-B14F-4D97-AF65-F5344CB8AC3E}">
        <p14:creationId xmlns:p14="http://schemas.microsoft.com/office/powerpoint/2010/main" val="1190932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43237481"/>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9261773"/>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8197578"/>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7075684"/>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1919917459"/>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1540" y="2068830"/>
            <a:ext cx="172593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54630" y="2068830"/>
            <a:ext cx="172593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5762100"/>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900700"/>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01090721"/>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343733"/>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997960538"/>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2277405112"/>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610469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2230" y="1805940"/>
            <a:ext cx="1840230" cy="28803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1540" y="1805940"/>
            <a:ext cx="5383530" cy="2880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936073"/>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2230" y="148590"/>
            <a:ext cx="1840230" cy="59550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1540" y="148590"/>
            <a:ext cx="5383530" cy="59550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467830"/>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24016014"/>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0336872"/>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1914116641"/>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49240" y="2068830"/>
            <a:ext cx="138303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69430" y="2068830"/>
            <a:ext cx="138303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7841166"/>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4800039"/>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84436592"/>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726566"/>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1386971246"/>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983873480"/>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a:prstGeom prst="rect">
            <a:avLst/>
          </a:prstGeom>
        </p:spPr>
        <p:txBody>
          <a:bodyPr vert="horz" lIns="82296" tIns="41148" rIns="82296" bIns="41148"/>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9190650"/>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1031773"/>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2230" y="148590"/>
            <a:ext cx="1840230" cy="59550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1540" y="148590"/>
            <a:ext cx="5383530" cy="59550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3295459"/>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a:prstGeom prst="rect">
            <a:avLst/>
          </a:prstGeom>
        </p:spPr>
        <p:txBody>
          <a:bodyPr vert="horz" lIns="82296" tIns="41148" rIns="82296" bIns="41148"/>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77892279"/>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5313175"/>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a:prstGeom prst="rect">
            <a:avLst/>
          </a:prstGeom>
        </p:spPr>
        <p:txBody>
          <a:bodyPr vert="horz" lIns="82296" tIns="41148" rIns="82296" bIns="41148"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956115779"/>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p>
            <a:r>
              <a:rPr lang="en-US" smtClean="0"/>
              <a:t>Click to edit Master title style</a:t>
            </a:r>
            <a:endParaRPr lang="en-US"/>
          </a:p>
        </p:txBody>
      </p:sp>
      <p:sp>
        <p:nvSpPr>
          <p:cNvPr id="3" name="Content Placeholder 2"/>
          <p:cNvSpPr>
            <a:spLocks noGrp="1"/>
          </p:cNvSpPr>
          <p:nvPr>
            <p:ph sz="half" idx="1"/>
          </p:nvPr>
        </p:nvSpPr>
        <p:spPr>
          <a:xfrm>
            <a:off x="891540" y="742950"/>
            <a:ext cx="3611880" cy="536067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742950"/>
            <a:ext cx="3611880" cy="536067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1321212"/>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9008800"/>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p>
            <a:r>
              <a:rPr lang="en-US" smtClean="0"/>
              <a:t>Click to edit Master title style</a:t>
            </a:r>
            <a:endParaRPr lang="en-US"/>
          </a:p>
        </p:txBody>
      </p:sp>
    </p:spTree>
    <p:extLst>
      <p:ext uri="{BB962C8B-B14F-4D97-AF65-F5344CB8AC3E}">
        <p14:creationId xmlns:p14="http://schemas.microsoft.com/office/powerpoint/2010/main" val="82677646"/>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823655"/>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a:prstGeom prst="rect">
            <a:avLst/>
          </a:prstGeom>
        </p:spPr>
        <p:txBody>
          <a:bodyPr vert="horz" lIns="82296" tIns="41148" rIns="82296" bIns="41148"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3631754849"/>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6280"/>
          </a:xfrm>
          <a:prstGeom prst="rect">
            <a:avLst/>
          </a:prstGeom>
        </p:spPr>
        <p:txBody>
          <a:bodyPr vert="horz"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8193197"/>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a:prstGeom prst="rect">
            <a:avLst/>
          </a:prstGeom>
        </p:spPr>
        <p:txBody>
          <a:bodyPr vert="horz" lIns="82296" tIns="41148" rIns="82296" bIns="41148"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3505387481"/>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520891"/>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320"/>
            <a:ext cx="2057400" cy="5829300"/>
          </a:xfrm>
          <a:prstGeom prst="rect">
            <a:avLst/>
          </a:prstGeom>
        </p:spPr>
        <p:txBody>
          <a:bodyPr vert="eaVert" lIns="82296" tIns="41148" rIns="82296" bIns="4114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320"/>
            <a:ext cx="6035040"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2215835"/>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16/08/12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07022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16/08/12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92818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16/08/12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74991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16/08/12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09598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16/08/12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27852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16/08/12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72983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16/08/12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072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a:prstGeom prst="rect">
            <a:avLst/>
          </a:prstGeom>
        </p:spPr>
        <p:txBody>
          <a:bodyPr vert="horz" lIns="82296" tIns="41148" rIns="82296" bIns="41148"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1076075013"/>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16/08/12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9492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16/08/12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2117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16/08/12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80416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16/08/12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2055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46220" cy="4526280"/>
          </a:xfrm>
          <a:prstGeom prst="rect">
            <a:avLst/>
          </a:prstGeom>
        </p:spPr>
        <p:txBody>
          <a:bodyPr vert="horz"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1600200"/>
            <a:ext cx="4046220" cy="4526280"/>
          </a:xfrm>
          <a:prstGeom prst="rect">
            <a:avLst/>
          </a:prstGeom>
        </p:spPr>
        <p:txBody>
          <a:bodyPr vert="horz"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3145485"/>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a:prstGeom prst="rect">
            <a:avLst/>
          </a:prstGeom>
        </p:spPr>
        <p:txBody>
          <a:bodyPr vert="horz"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a:prstGeom prst="rect">
            <a:avLst/>
          </a:prstGeom>
        </p:spPr>
        <p:txBody>
          <a:bodyPr vert="horz"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a:prstGeom prst="rect">
            <a:avLst/>
          </a:prstGeom>
        </p:spPr>
        <p:txBody>
          <a:bodyPr vert="horz"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a:prstGeom prst="rect">
            <a:avLst/>
          </a:prstGeom>
        </p:spPr>
        <p:txBody>
          <a:bodyPr vert="horz"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7165741"/>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43475417"/>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707873"/>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a:prstGeom prst="rect">
            <a:avLst/>
          </a:prstGeom>
        </p:spPr>
        <p:txBody>
          <a:bodyPr vert="horz" lIns="82296" tIns="41148" rIns="82296"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a:prstGeom prst="rect">
            <a:avLst/>
          </a:prstGeom>
        </p:spPr>
        <p:txBody>
          <a:bodyPr vert="horz"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145447847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020174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a:prstGeom prst="rect">
            <a:avLst/>
          </a:prstGeom>
        </p:spPr>
        <p:txBody>
          <a:bodyPr vert="horz" lIns="82296" tIns="41148" rIns="82296" bIns="41148"/>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a:prstGeom prst="rect">
            <a:avLst/>
          </a:prstGeom>
        </p:spPr>
        <p:txBody>
          <a:bodyPr vert="horz"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1109164358"/>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6280"/>
          </a:xfrm>
          <a:prstGeom prst="rect">
            <a:avLst/>
          </a:prstGeom>
        </p:spPr>
        <p:txBody>
          <a:bodyPr vert="eaVert"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6374151"/>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62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35040" cy="4526280"/>
          </a:xfrm>
          <a:prstGeom prst="rect">
            <a:avLst/>
          </a:prstGeom>
        </p:spPr>
        <p:txBody>
          <a:bodyPr vert="eaVert"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9461878"/>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a:prstGeom prst="rect">
            <a:avLst/>
          </a:prstGeom>
        </p:spPr>
        <p:txBody>
          <a:bodyPr vert="horz" lIns="82296" tIns="41148" rIns="82296" bIns="41148"/>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88290583"/>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6280"/>
          </a:xfrm>
          <a:prstGeom prst="rect">
            <a:avLst/>
          </a:prstGeom>
        </p:spPr>
        <p:txBody>
          <a:bodyPr vert="horz"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9960858"/>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a:prstGeom prst="rect">
            <a:avLst/>
          </a:prstGeom>
        </p:spPr>
        <p:txBody>
          <a:bodyPr vert="horz" lIns="82296" tIns="41148" rIns="82296" bIns="41148"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1905857103"/>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46220" cy="4526280"/>
          </a:xfrm>
          <a:prstGeom prst="rect">
            <a:avLst/>
          </a:prstGeom>
        </p:spPr>
        <p:txBody>
          <a:bodyPr vert="horz"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1600200"/>
            <a:ext cx="4046220" cy="4526280"/>
          </a:xfrm>
          <a:prstGeom prst="rect">
            <a:avLst/>
          </a:prstGeom>
        </p:spPr>
        <p:txBody>
          <a:bodyPr vert="horz"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990292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a:prstGeom prst="rect">
            <a:avLst/>
          </a:prstGeom>
        </p:spPr>
        <p:txBody>
          <a:bodyPr vert="horz"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a:prstGeom prst="rect">
            <a:avLst/>
          </a:prstGeom>
        </p:spPr>
        <p:txBody>
          <a:bodyPr vert="horz"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a:prstGeom prst="rect">
            <a:avLst/>
          </a:prstGeom>
        </p:spPr>
        <p:txBody>
          <a:bodyPr vert="horz"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a:prstGeom prst="rect">
            <a:avLst/>
          </a:prstGeom>
        </p:spPr>
        <p:txBody>
          <a:bodyPr vert="horz"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1134475"/>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79100623"/>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054270"/>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2310441722"/>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a:prstGeom prst="rect">
            <a:avLst/>
          </a:prstGeom>
        </p:spPr>
        <p:txBody>
          <a:bodyPr vert="horz" lIns="82296" tIns="41148" rIns="82296"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a:prstGeom prst="rect">
            <a:avLst/>
          </a:prstGeom>
        </p:spPr>
        <p:txBody>
          <a:bodyPr vert="horz"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2016202812"/>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a:prstGeom prst="rect">
            <a:avLst/>
          </a:prstGeom>
        </p:spPr>
        <p:txBody>
          <a:bodyPr vert="horz" lIns="82296" tIns="41148" rIns="82296" bIns="41148"/>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a:prstGeom prst="rect">
            <a:avLst/>
          </a:prstGeom>
        </p:spPr>
        <p:txBody>
          <a:bodyPr vert="horz"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2078358360"/>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6280"/>
          </a:xfrm>
          <a:prstGeom prst="rect">
            <a:avLst/>
          </a:prstGeom>
        </p:spPr>
        <p:txBody>
          <a:bodyPr vert="eaVert"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7660703"/>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8691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35040" cy="4869180"/>
          </a:xfrm>
          <a:prstGeom prst="rect">
            <a:avLst/>
          </a:prstGeom>
        </p:spPr>
        <p:txBody>
          <a:bodyPr vert="eaVert"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29872"/>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6120012"/>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5119041"/>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2547048344"/>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1540" y="2068830"/>
            <a:ext cx="361188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2068830"/>
            <a:ext cx="361188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1722098"/>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5157171"/>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63064395"/>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1540" y="3657600"/>
            <a:ext cx="3611880" cy="10287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3657600"/>
            <a:ext cx="3611880" cy="10287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7785568"/>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104134"/>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2885494666"/>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461546511"/>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0340071"/>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2230" y="148590"/>
            <a:ext cx="1840230" cy="59550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1540" y="148590"/>
            <a:ext cx="5383530" cy="59550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8183285"/>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25706786"/>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1624587"/>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516012918"/>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22910" y="3474720"/>
            <a:ext cx="2051685" cy="214884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11755" y="3474720"/>
            <a:ext cx="2051685" cy="214884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4064376"/>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775622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8344515"/>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699010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506126"/>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2954924080"/>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566100451"/>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1187696"/>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03308" y="1257300"/>
            <a:ext cx="1060133" cy="43662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2910" y="1257300"/>
            <a:ext cx="3043238" cy="43662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1625869"/>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a:prstGeom prst="rect">
            <a:avLst/>
          </a:prstGeom>
        </p:spPr>
        <p:txBody>
          <a:bodyPr vert="horz" lIns="82296" tIns="41148" rIns="82296" bIns="41148"/>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67260040"/>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6280"/>
          </a:xfrm>
          <a:prstGeom prst="rect">
            <a:avLst/>
          </a:prstGeom>
        </p:spPr>
        <p:txBody>
          <a:bodyPr vert="horz"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48239"/>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a:prstGeom prst="rect">
            <a:avLst/>
          </a:prstGeom>
        </p:spPr>
        <p:txBody>
          <a:bodyPr vert="horz" lIns="82296" tIns="41148" rIns="82296" bIns="41148"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1407555149"/>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46220" cy="4526280"/>
          </a:xfrm>
          <a:prstGeom prst="rect">
            <a:avLst/>
          </a:prstGeom>
        </p:spPr>
        <p:txBody>
          <a:bodyPr vert="horz"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1600200"/>
            <a:ext cx="4046220" cy="4526280"/>
          </a:xfrm>
          <a:prstGeom prst="rect">
            <a:avLst/>
          </a:prstGeom>
        </p:spPr>
        <p:txBody>
          <a:bodyPr vert="horz"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898825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21246960"/>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a:prstGeom prst="rect">
            <a:avLst/>
          </a:prstGeom>
        </p:spPr>
        <p:txBody>
          <a:bodyPr vert="horz"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a:prstGeom prst="rect">
            <a:avLst/>
          </a:prstGeom>
        </p:spPr>
        <p:txBody>
          <a:bodyPr vert="horz"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a:prstGeom prst="rect">
            <a:avLst/>
          </a:prstGeom>
        </p:spPr>
        <p:txBody>
          <a:bodyPr vert="horz"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a:prstGeom prst="rect">
            <a:avLst/>
          </a:prstGeom>
        </p:spPr>
        <p:txBody>
          <a:bodyPr vert="horz"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926835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52338100"/>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73328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a:prstGeom prst="rect">
            <a:avLst/>
          </a:prstGeom>
        </p:spPr>
        <p:txBody>
          <a:bodyPr vert="horz" lIns="82296" tIns="41148" rIns="82296"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a:prstGeom prst="rect">
            <a:avLst/>
          </a:prstGeom>
        </p:spPr>
        <p:txBody>
          <a:bodyPr vert="horz"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3030184536"/>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a:prstGeom prst="rect">
            <a:avLst/>
          </a:prstGeom>
        </p:spPr>
        <p:txBody>
          <a:bodyPr vert="horz" lIns="82296" tIns="41148" rIns="82296" bIns="41148"/>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a:prstGeom prst="rect">
            <a:avLst/>
          </a:prstGeom>
        </p:spPr>
        <p:txBody>
          <a:bodyPr vert="horz"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7093840"/>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6280"/>
          </a:xfrm>
          <a:prstGeom prst="rect">
            <a:avLst/>
          </a:prstGeom>
        </p:spPr>
        <p:txBody>
          <a:bodyPr vert="eaVert"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5959365"/>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8590"/>
            <a:ext cx="2057400" cy="597789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590"/>
            <a:ext cx="6035040" cy="5977890"/>
          </a:xfrm>
          <a:prstGeom prst="rect">
            <a:avLst/>
          </a:prstGeom>
        </p:spPr>
        <p:txBody>
          <a:bodyPr vert="eaVert"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6592442"/>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a:prstGeom prst="rect">
            <a:avLst/>
          </a:prstGeom>
        </p:spPr>
        <p:txBody>
          <a:bodyPr vert="horz" lIns="82296" tIns="41148" rIns="82296" bIns="41148"/>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a:prstGeom prst="rect">
            <a:avLst/>
          </a:prstGeom>
        </p:spPr>
        <p:txBody>
          <a:bodyPr vert="horz" lIns="82296" tIns="41148" rIns="82296" bIns="41148"/>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03766806"/>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6280"/>
          </a:xfrm>
          <a:prstGeom prst="rect">
            <a:avLst/>
          </a:prstGeom>
        </p:spPr>
        <p:txBody>
          <a:bodyPr vert="horz"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3114262"/>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a:prstGeom prst="rect">
            <a:avLst/>
          </a:prstGeom>
        </p:spPr>
        <p:txBody>
          <a:bodyPr vert="horz" lIns="82296" tIns="41148" rIns="82296" bIns="41148"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a:prstGeom prst="rect">
            <a:avLst/>
          </a:prstGeom>
        </p:spPr>
        <p:txBody>
          <a:bodyPr vert="horz" lIns="82296" tIns="41148" rIns="82296" bIns="41148"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371120881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387299"/>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p>
            <a:r>
              <a:rPr lang="en-US" smtClean="0"/>
              <a:t>Click to edit Master title style</a:t>
            </a:r>
            <a:endParaRPr lang="en-US"/>
          </a:p>
        </p:txBody>
      </p:sp>
      <p:sp>
        <p:nvSpPr>
          <p:cNvPr id="3" name="Content Placeholder 2"/>
          <p:cNvSpPr>
            <a:spLocks noGrp="1"/>
          </p:cNvSpPr>
          <p:nvPr>
            <p:ph sz="half" idx="1"/>
          </p:nvPr>
        </p:nvSpPr>
        <p:spPr>
          <a:xfrm>
            <a:off x="457200" y="1600200"/>
            <a:ext cx="4046220" cy="4526280"/>
          </a:xfrm>
          <a:prstGeom prst="rect">
            <a:avLst/>
          </a:prstGeom>
        </p:spPr>
        <p:txBody>
          <a:bodyPr vert="horz"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1600200"/>
            <a:ext cx="4046220" cy="4526280"/>
          </a:xfrm>
          <a:prstGeom prst="rect">
            <a:avLst/>
          </a:prstGeom>
        </p:spPr>
        <p:txBody>
          <a:bodyPr vert="horz"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4901837"/>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a:prstGeom prst="rect">
            <a:avLst/>
          </a:prstGeom>
        </p:spPr>
        <p:txBody>
          <a:bodyPr vert="horz"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a:prstGeom prst="rect">
            <a:avLst/>
          </a:prstGeom>
        </p:spPr>
        <p:txBody>
          <a:bodyPr vert="horz"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a:prstGeom prst="rect">
            <a:avLst/>
          </a:prstGeom>
        </p:spPr>
        <p:txBody>
          <a:bodyPr vert="horz"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a:prstGeom prst="rect">
            <a:avLst/>
          </a:prstGeom>
        </p:spPr>
        <p:txBody>
          <a:bodyPr vert="horz"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1505830"/>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p>
            <a:r>
              <a:rPr lang="en-US" smtClean="0"/>
              <a:t>Click to edit Master title style</a:t>
            </a:r>
            <a:endParaRPr lang="en-US"/>
          </a:p>
        </p:txBody>
      </p:sp>
    </p:spTree>
    <p:extLst>
      <p:ext uri="{BB962C8B-B14F-4D97-AF65-F5344CB8AC3E}">
        <p14:creationId xmlns:p14="http://schemas.microsoft.com/office/powerpoint/2010/main" val="2714471727"/>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120836"/>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a:prstGeom prst="rect">
            <a:avLst/>
          </a:prstGeom>
        </p:spPr>
        <p:txBody>
          <a:bodyPr vert="horz" lIns="82296" tIns="41148" rIns="82296" bIns="41148"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a:prstGeom prst="rect">
            <a:avLst/>
          </a:prstGeom>
        </p:spPr>
        <p:txBody>
          <a:bodyPr vert="horz" lIns="82296" tIns="41148" rIns="82296"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a:prstGeom prst="rect">
            <a:avLst/>
          </a:prstGeom>
        </p:spPr>
        <p:txBody>
          <a:bodyPr vert="horz"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3179045856"/>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a:prstGeom prst="rect">
            <a:avLst/>
          </a:prstGeom>
        </p:spPr>
        <p:txBody>
          <a:bodyPr vert="horz" lIns="82296" tIns="41148" rIns="82296" bIns="41148"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a:prstGeom prst="rect">
            <a:avLst/>
          </a:prstGeom>
        </p:spPr>
        <p:txBody>
          <a:bodyPr vert="horz" lIns="82296" tIns="41148" rIns="82296" bIns="41148"/>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a:prstGeom prst="rect">
            <a:avLst/>
          </a:prstGeom>
        </p:spPr>
        <p:txBody>
          <a:bodyPr vert="horz"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754921921"/>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6280"/>
          </a:xfrm>
          <a:prstGeom prst="rect">
            <a:avLst/>
          </a:prstGeom>
        </p:spPr>
        <p:txBody>
          <a:bodyPr vert="eaVert"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9628256"/>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320"/>
            <a:ext cx="2057400" cy="5852160"/>
          </a:xfrm>
          <a:prstGeom prst="rect">
            <a:avLst/>
          </a:prstGeom>
        </p:spPr>
        <p:txBody>
          <a:bodyPr vert="eaVert" lIns="82296" tIns="41148" rIns="82296" bIns="4114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320"/>
            <a:ext cx="6035040" cy="5852160"/>
          </a:xfrm>
          <a:prstGeom prst="rect">
            <a:avLst/>
          </a:prstGeom>
        </p:spPr>
        <p:txBody>
          <a:bodyPr vert="eaVert"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6533399"/>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02355556"/>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4463914"/>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3030182508"/>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3167149260"/>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1540" y="2068830"/>
            <a:ext cx="172593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54630" y="2068830"/>
            <a:ext cx="172593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2225597"/>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3450789"/>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40558665"/>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973123"/>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3571466541"/>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94283859"/>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924056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2230" y="148590"/>
            <a:ext cx="1840230" cy="59550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1540" y="148590"/>
            <a:ext cx="5383530" cy="59550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4214821"/>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262202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877537994"/>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557346"/>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3153168850"/>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1540" y="2068830"/>
            <a:ext cx="361188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2068830"/>
            <a:ext cx="361188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8230010"/>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7846872"/>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64722078"/>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03763"/>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3628063135"/>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2967372015"/>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880631"/>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2230" y="148590"/>
            <a:ext cx="1840230" cy="59550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1540" y="148590"/>
            <a:ext cx="5383530" cy="59550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9262754"/>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1540" y="3657600"/>
            <a:ext cx="7360920" cy="102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
        <p:nvSpPr>
          <p:cNvPr id="1026" name="Rectangle 2"/>
          <p:cNvSpPr>
            <a:spLocks noGrp="1" noChangeArrowheads="1"/>
          </p:cNvSpPr>
          <p:nvPr>
            <p:ph type="title"/>
          </p:nvPr>
        </p:nvSpPr>
        <p:spPr bwMode="auto">
          <a:xfrm>
            <a:off x="891540" y="1805940"/>
            <a:ext cx="7360920" cy="178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b" anchorCtr="0" compatLnSpc="1">
            <a:prstTxWarp prst="textNoShape">
              <a:avLst/>
            </a:prstTxWarp>
          </a:bodyPr>
          <a:lstStyle/>
          <a:p>
            <a:pPr lvl="0"/>
            <a:r>
              <a:rPr lang="en-US">
                <a:sym typeface="Comic Sans MS" charset="0"/>
              </a:rPr>
              <a:t>Click to edit Master title style</a:t>
            </a:r>
          </a:p>
        </p:txBody>
      </p:sp>
    </p:spTree>
  </p:cSld>
  <p:clrMap bg1="dk2" tx1="lt1" bg2="dk1"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308610" indent="-308610" algn="ctr" rtl="0" eaLnBrk="0" fontAlgn="base" hangingPunct="0">
        <a:spcBef>
          <a:spcPct val="0"/>
        </a:spcBef>
        <a:spcAft>
          <a:spcPct val="0"/>
        </a:spcAft>
        <a:defRPr sz="2500">
          <a:solidFill>
            <a:schemeClr val="tx1"/>
          </a:solidFill>
          <a:latin typeface="+mn-lt"/>
          <a:ea typeface="+mn-ea"/>
          <a:cs typeface="ヒラギノ角ゴ Pro W3" charset="0"/>
          <a:sym typeface="Comic Sans MS" charset="0"/>
        </a:defRPr>
      </a:lvl1pPr>
      <a:lvl2pPr marL="668655" indent="-257175" algn="ctr" rtl="0" eaLnBrk="0" fontAlgn="base" hangingPunct="0">
        <a:spcBef>
          <a:spcPct val="0"/>
        </a:spcBef>
        <a:spcAft>
          <a:spcPct val="0"/>
        </a:spcAft>
        <a:defRPr sz="2500">
          <a:solidFill>
            <a:schemeClr val="tx1"/>
          </a:solidFill>
          <a:latin typeface="+mn-lt"/>
          <a:ea typeface="+mn-ea"/>
          <a:sym typeface="Comic Sans MS" charset="0"/>
        </a:defRPr>
      </a:lvl2pPr>
      <a:lvl3pPr marL="1028700" indent="-205740" algn="ctr" rtl="0" eaLnBrk="0" fontAlgn="base" hangingPunct="0">
        <a:spcBef>
          <a:spcPct val="0"/>
        </a:spcBef>
        <a:spcAft>
          <a:spcPct val="0"/>
        </a:spcAft>
        <a:defRPr sz="2500">
          <a:solidFill>
            <a:schemeClr val="tx1"/>
          </a:solidFill>
          <a:latin typeface="+mn-lt"/>
          <a:ea typeface="+mn-ea"/>
          <a:sym typeface="Comic Sans MS" charset="0"/>
        </a:defRPr>
      </a:lvl3pPr>
      <a:lvl4pPr marL="1440180" indent="-205740" algn="ctr" rtl="0" eaLnBrk="0" fontAlgn="base" hangingPunct="0">
        <a:spcBef>
          <a:spcPct val="0"/>
        </a:spcBef>
        <a:spcAft>
          <a:spcPct val="0"/>
        </a:spcAft>
        <a:defRPr sz="2500">
          <a:solidFill>
            <a:schemeClr val="tx1"/>
          </a:solidFill>
          <a:latin typeface="+mn-lt"/>
          <a:ea typeface="+mn-ea"/>
          <a:sym typeface="Comic Sans MS" charset="0"/>
        </a:defRPr>
      </a:lvl4pPr>
      <a:lvl5pPr marL="1851660" indent="-205740" algn="ctr" rtl="0" eaLnBrk="0" fontAlgn="base" hangingPunct="0">
        <a:spcBef>
          <a:spcPct val="0"/>
        </a:spcBef>
        <a:spcAft>
          <a:spcPct val="0"/>
        </a:spcAft>
        <a:defRPr sz="2500">
          <a:solidFill>
            <a:schemeClr val="tx1"/>
          </a:solidFill>
          <a:latin typeface="+mn-lt"/>
          <a:ea typeface="+mn-ea"/>
          <a:sym typeface="Comic Sans MS" charset="0"/>
        </a:defRPr>
      </a:lvl5pPr>
      <a:lvl6pPr marL="411480" algn="ctr" rtl="0" fontAlgn="base">
        <a:spcBef>
          <a:spcPct val="0"/>
        </a:spcBef>
        <a:spcAft>
          <a:spcPct val="0"/>
        </a:spcAft>
        <a:defRPr sz="2500">
          <a:solidFill>
            <a:schemeClr val="tx1"/>
          </a:solidFill>
          <a:latin typeface="+mn-lt"/>
          <a:ea typeface="+mn-ea"/>
          <a:sym typeface="Comic Sans MS" charset="0"/>
        </a:defRPr>
      </a:lvl6pPr>
      <a:lvl7pPr marL="822960" algn="ctr" rtl="0" fontAlgn="base">
        <a:spcBef>
          <a:spcPct val="0"/>
        </a:spcBef>
        <a:spcAft>
          <a:spcPct val="0"/>
        </a:spcAft>
        <a:defRPr sz="2500">
          <a:solidFill>
            <a:schemeClr val="tx1"/>
          </a:solidFill>
          <a:latin typeface="+mn-lt"/>
          <a:ea typeface="+mn-ea"/>
          <a:sym typeface="Comic Sans MS" charset="0"/>
        </a:defRPr>
      </a:lvl7pPr>
      <a:lvl8pPr marL="1234440" algn="ctr" rtl="0" fontAlgn="base">
        <a:spcBef>
          <a:spcPct val="0"/>
        </a:spcBef>
        <a:spcAft>
          <a:spcPct val="0"/>
        </a:spcAft>
        <a:defRPr sz="2500">
          <a:solidFill>
            <a:schemeClr val="tx1"/>
          </a:solidFill>
          <a:latin typeface="+mn-lt"/>
          <a:ea typeface="+mn-ea"/>
          <a:sym typeface="Comic Sans MS" charset="0"/>
        </a:defRPr>
      </a:lvl8pPr>
      <a:lvl9pPr marL="1645920" algn="ctr" rtl="0" fontAlgn="base">
        <a:spcBef>
          <a:spcPct val="0"/>
        </a:spcBef>
        <a:spcAft>
          <a:spcPct val="0"/>
        </a:spcAft>
        <a:defRPr sz="25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891540" y="148590"/>
            <a:ext cx="7360920" cy="178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title style</a:t>
            </a:r>
          </a:p>
        </p:txBody>
      </p:sp>
      <p:sp>
        <p:nvSpPr>
          <p:cNvPr id="10242" name="Rectangle 2"/>
          <p:cNvSpPr>
            <a:spLocks noGrp="1" noChangeArrowheads="1"/>
          </p:cNvSpPr>
          <p:nvPr>
            <p:ph type="body" idx="1"/>
          </p:nvPr>
        </p:nvSpPr>
        <p:spPr bwMode="auto">
          <a:xfrm>
            <a:off x="891540" y="2068830"/>
            <a:ext cx="3589020" cy="4034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571500" indent="-285750" algn="l" rtl="0" eaLnBrk="0" fontAlgn="base" hangingPunct="0">
        <a:spcBef>
          <a:spcPts val="2340"/>
        </a:spcBef>
        <a:spcAft>
          <a:spcPct val="0"/>
        </a:spcAft>
        <a:buSzPct val="66000"/>
        <a:buChar char="•"/>
        <a:defRPr sz="2200">
          <a:solidFill>
            <a:schemeClr val="tx1"/>
          </a:solidFill>
          <a:latin typeface="+mn-lt"/>
          <a:ea typeface="+mn-ea"/>
          <a:cs typeface="ヒラギノ角ゴ Pro W3" charset="0"/>
          <a:sym typeface="Comic Sans MS" charset="0"/>
        </a:defRPr>
      </a:lvl1pPr>
      <a:lvl2pPr marL="96012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2pPr>
      <a:lvl3pPr marL="133731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3pPr>
      <a:lvl4pPr marL="173736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4pPr>
      <a:lvl5pPr marL="214884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5pPr>
      <a:lvl6pPr marL="2560320" indent="-285750" algn="l" rtl="0" fontAlgn="base">
        <a:spcBef>
          <a:spcPts val="2340"/>
        </a:spcBef>
        <a:spcAft>
          <a:spcPct val="0"/>
        </a:spcAft>
        <a:buSzPct val="66000"/>
        <a:buChar char="•"/>
        <a:defRPr sz="2200">
          <a:solidFill>
            <a:schemeClr val="tx1"/>
          </a:solidFill>
          <a:latin typeface="+mn-lt"/>
          <a:ea typeface="+mn-ea"/>
          <a:sym typeface="Comic Sans MS" charset="0"/>
        </a:defRPr>
      </a:lvl6pPr>
      <a:lvl7pPr marL="2971800" indent="-285750" algn="l" rtl="0" fontAlgn="base">
        <a:spcBef>
          <a:spcPts val="2340"/>
        </a:spcBef>
        <a:spcAft>
          <a:spcPct val="0"/>
        </a:spcAft>
        <a:buSzPct val="66000"/>
        <a:buChar char="•"/>
        <a:defRPr sz="2200">
          <a:solidFill>
            <a:schemeClr val="tx1"/>
          </a:solidFill>
          <a:latin typeface="+mn-lt"/>
          <a:ea typeface="+mn-ea"/>
          <a:sym typeface="Comic Sans MS" charset="0"/>
        </a:defRPr>
      </a:lvl7pPr>
      <a:lvl8pPr marL="3383280" indent="-285750" algn="l" rtl="0" fontAlgn="base">
        <a:spcBef>
          <a:spcPts val="2340"/>
        </a:spcBef>
        <a:spcAft>
          <a:spcPct val="0"/>
        </a:spcAft>
        <a:buSzPct val="66000"/>
        <a:buChar char="•"/>
        <a:defRPr sz="2200">
          <a:solidFill>
            <a:schemeClr val="tx1"/>
          </a:solidFill>
          <a:latin typeface="+mn-lt"/>
          <a:ea typeface="+mn-ea"/>
          <a:sym typeface="Comic Sans MS" charset="0"/>
        </a:defRPr>
      </a:lvl8pPr>
      <a:lvl9pPr marL="3794760" indent="-285750" algn="l" rtl="0" fontAlgn="base">
        <a:spcBef>
          <a:spcPts val="2340"/>
        </a:spcBef>
        <a:spcAft>
          <a:spcPct val="0"/>
        </a:spcAft>
        <a:buSzPct val="66000"/>
        <a:buChar char="•"/>
        <a:defRPr sz="22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891540" y="148590"/>
            <a:ext cx="7360920" cy="178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title style</a:t>
            </a:r>
          </a:p>
        </p:txBody>
      </p:sp>
      <p:sp>
        <p:nvSpPr>
          <p:cNvPr id="11266" name="Rectangle 2"/>
          <p:cNvSpPr>
            <a:spLocks noGrp="1" noChangeArrowheads="1"/>
          </p:cNvSpPr>
          <p:nvPr>
            <p:ph type="body" idx="1"/>
          </p:nvPr>
        </p:nvSpPr>
        <p:spPr bwMode="auto">
          <a:xfrm>
            <a:off x="5349240" y="2068830"/>
            <a:ext cx="2903220" cy="4034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571500" indent="-285750" algn="l" rtl="0" eaLnBrk="0" fontAlgn="base" hangingPunct="0">
        <a:spcBef>
          <a:spcPts val="2340"/>
        </a:spcBef>
        <a:spcAft>
          <a:spcPct val="0"/>
        </a:spcAft>
        <a:buSzPct val="66000"/>
        <a:buChar char="•"/>
        <a:defRPr sz="2200">
          <a:solidFill>
            <a:schemeClr val="tx1"/>
          </a:solidFill>
          <a:latin typeface="+mn-lt"/>
          <a:ea typeface="+mn-ea"/>
          <a:cs typeface="ヒラギノ角ゴ Pro W3" charset="0"/>
          <a:sym typeface="Comic Sans MS" charset="0"/>
        </a:defRPr>
      </a:lvl1pPr>
      <a:lvl2pPr marL="96012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2pPr>
      <a:lvl3pPr marL="133731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3pPr>
      <a:lvl4pPr marL="173736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4pPr>
      <a:lvl5pPr marL="214884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5pPr>
      <a:lvl6pPr marL="2560320" indent="-285750" algn="l" rtl="0" fontAlgn="base">
        <a:spcBef>
          <a:spcPts val="2340"/>
        </a:spcBef>
        <a:spcAft>
          <a:spcPct val="0"/>
        </a:spcAft>
        <a:buSzPct val="66000"/>
        <a:buChar char="•"/>
        <a:defRPr sz="2200">
          <a:solidFill>
            <a:schemeClr val="tx1"/>
          </a:solidFill>
          <a:latin typeface="+mn-lt"/>
          <a:ea typeface="+mn-ea"/>
          <a:sym typeface="Comic Sans MS" charset="0"/>
        </a:defRPr>
      </a:lvl6pPr>
      <a:lvl7pPr marL="2971800" indent="-285750" algn="l" rtl="0" fontAlgn="base">
        <a:spcBef>
          <a:spcPts val="2340"/>
        </a:spcBef>
        <a:spcAft>
          <a:spcPct val="0"/>
        </a:spcAft>
        <a:buSzPct val="66000"/>
        <a:buChar char="•"/>
        <a:defRPr sz="2200">
          <a:solidFill>
            <a:schemeClr val="tx1"/>
          </a:solidFill>
          <a:latin typeface="+mn-lt"/>
          <a:ea typeface="+mn-ea"/>
          <a:sym typeface="Comic Sans MS" charset="0"/>
        </a:defRPr>
      </a:lvl7pPr>
      <a:lvl8pPr marL="3383280" indent="-285750" algn="l" rtl="0" fontAlgn="base">
        <a:spcBef>
          <a:spcPts val="2340"/>
        </a:spcBef>
        <a:spcAft>
          <a:spcPct val="0"/>
        </a:spcAft>
        <a:buSzPct val="66000"/>
        <a:buChar char="•"/>
        <a:defRPr sz="2200">
          <a:solidFill>
            <a:schemeClr val="tx1"/>
          </a:solidFill>
          <a:latin typeface="+mn-lt"/>
          <a:ea typeface="+mn-ea"/>
          <a:sym typeface="Comic Sans MS" charset="0"/>
        </a:defRPr>
      </a:lvl8pPr>
      <a:lvl9pPr marL="3794760" indent="-285750" algn="l" rtl="0" fontAlgn="base">
        <a:spcBef>
          <a:spcPts val="2340"/>
        </a:spcBef>
        <a:spcAft>
          <a:spcPct val="0"/>
        </a:spcAft>
        <a:buSzPct val="66000"/>
        <a:buChar char="•"/>
        <a:defRPr sz="22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body" idx="1"/>
          </p:nvPr>
        </p:nvSpPr>
        <p:spPr bwMode="auto">
          <a:xfrm>
            <a:off x="891540" y="742950"/>
            <a:ext cx="7360920" cy="5360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591503" indent="-305753" algn="l" rtl="0" eaLnBrk="0" fontAlgn="base" hangingPunct="0">
        <a:spcBef>
          <a:spcPts val="4050"/>
        </a:spcBef>
        <a:spcAft>
          <a:spcPct val="0"/>
        </a:spcAft>
        <a:buSzPct val="66000"/>
        <a:buChar char="•"/>
        <a:defRPr sz="2500">
          <a:solidFill>
            <a:schemeClr val="tx1"/>
          </a:solidFill>
          <a:latin typeface="+mn-lt"/>
          <a:ea typeface="+mn-ea"/>
          <a:cs typeface="ヒラギノ角ゴ Pro W3" charset="0"/>
          <a:sym typeface="Comic Sans MS" charset="0"/>
        </a:defRPr>
      </a:lvl1pPr>
      <a:lvl2pPr marL="980123" indent="-305753" algn="l" rtl="0" eaLnBrk="0" fontAlgn="base" hangingPunct="0">
        <a:spcBef>
          <a:spcPts val="4050"/>
        </a:spcBef>
        <a:spcAft>
          <a:spcPct val="0"/>
        </a:spcAft>
        <a:buSzPct val="66000"/>
        <a:buChar char="•"/>
        <a:defRPr sz="2500">
          <a:solidFill>
            <a:schemeClr val="tx1"/>
          </a:solidFill>
          <a:latin typeface="+mn-lt"/>
          <a:ea typeface="+mn-ea"/>
          <a:sym typeface="Comic Sans MS" charset="0"/>
        </a:defRPr>
      </a:lvl2pPr>
      <a:lvl3pPr marL="1357313" indent="-305753" algn="l" rtl="0" eaLnBrk="0" fontAlgn="base" hangingPunct="0">
        <a:spcBef>
          <a:spcPts val="4050"/>
        </a:spcBef>
        <a:spcAft>
          <a:spcPct val="0"/>
        </a:spcAft>
        <a:buSzPct val="66000"/>
        <a:buChar char="•"/>
        <a:defRPr sz="2500">
          <a:solidFill>
            <a:schemeClr val="tx1"/>
          </a:solidFill>
          <a:latin typeface="+mn-lt"/>
          <a:ea typeface="+mn-ea"/>
          <a:sym typeface="Comic Sans MS" charset="0"/>
        </a:defRPr>
      </a:lvl3pPr>
      <a:lvl4pPr marL="1757363" indent="-305753" algn="l" rtl="0" eaLnBrk="0" fontAlgn="base" hangingPunct="0">
        <a:spcBef>
          <a:spcPts val="4050"/>
        </a:spcBef>
        <a:spcAft>
          <a:spcPct val="0"/>
        </a:spcAft>
        <a:buSzPct val="66000"/>
        <a:buChar char="•"/>
        <a:defRPr sz="2500">
          <a:solidFill>
            <a:schemeClr val="tx1"/>
          </a:solidFill>
          <a:latin typeface="+mn-lt"/>
          <a:ea typeface="+mn-ea"/>
          <a:sym typeface="Comic Sans MS" charset="0"/>
        </a:defRPr>
      </a:lvl4pPr>
      <a:lvl5pPr marL="2168843" indent="-305753" algn="l" rtl="0" eaLnBrk="0" fontAlgn="base" hangingPunct="0">
        <a:spcBef>
          <a:spcPts val="4050"/>
        </a:spcBef>
        <a:spcAft>
          <a:spcPct val="0"/>
        </a:spcAft>
        <a:buSzPct val="66000"/>
        <a:buChar char="•"/>
        <a:defRPr sz="2500">
          <a:solidFill>
            <a:schemeClr val="tx1"/>
          </a:solidFill>
          <a:latin typeface="+mn-lt"/>
          <a:ea typeface="+mn-ea"/>
          <a:sym typeface="Comic Sans MS" charset="0"/>
        </a:defRPr>
      </a:lvl5pPr>
      <a:lvl6pPr marL="2580323" indent="-305753" algn="l" rtl="0" fontAlgn="base">
        <a:spcBef>
          <a:spcPts val="4050"/>
        </a:spcBef>
        <a:spcAft>
          <a:spcPct val="0"/>
        </a:spcAft>
        <a:buSzPct val="66000"/>
        <a:buChar char="•"/>
        <a:defRPr sz="2500">
          <a:solidFill>
            <a:schemeClr val="tx1"/>
          </a:solidFill>
          <a:latin typeface="+mn-lt"/>
          <a:ea typeface="+mn-ea"/>
          <a:sym typeface="Comic Sans MS" charset="0"/>
        </a:defRPr>
      </a:lvl6pPr>
      <a:lvl7pPr marL="2991803" indent="-305753" algn="l" rtl="0" fontAlgn="base">
        <a:spcBef>
          <a:spcPts val="4050"/>
        </a:spcBef>
        <a:spcAft>
          <a:spcPct val="0"/>
        </a:spcAft>
        <a:buSzPct val="66000"/>
        <a:buChar char="•"/>
        <a:defRPr sz="2500">
          <a:solidFill>
            <a:schemeClr val="tx1"/>
          </a:solidFill>
          <a:latin typeface="+mn-lt"/>
          <a:ea typeface="+mn-ea"/>
          <a:sym typeface="Comic Sans MS" charset="0"/>
        </a:defRPr>
      </a:lvl7pPr>
      <a:lvl8pPr marL="3403283" indent="-305753" algn="l" rtl="0" fontAlgn="base">
        <a:spcBef>
          <a:spcPts val="4050"/>
        </a:spcBef>
        <a:spcAft>
          <a:spcPct val="0"/>
        </a:spcAft>
        <a:buSzPct val="66000"/>
        <a:buChar char="•"/>
        <a:defRPr sz="2500">
          <a:solidFill>
            <a:schemeClr val="tx1"/>
          </a:solidFill>
          <a:latin typeface="+mn-lt"/>
          <a:ea typeface="+mn-ea"/>
          <a:sym typeface="Comic Sans MS" charset="0"/>
        </a:defRPr>
      </a:lvl8pPr>
      <a:lvl9pPr marL="3814763" indent="-305753" algn="l" rtl="0" fontAlgn="base">
        <a:spcBef>
          <a:spcPts val="4050"/>
        </a:spcBef>
        <a:spcAft>
          <a:spcPct val="0"/>
        </a:spcAft>
        <a:buSzPct val="66000"/>
        <a:buChar char="•"/>
        <a:defRPr sz="25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7F1C3725-5453-3542-A19C-130A3E12A89D}" type="datetimeFigureOut">
              <a:rPr lang="en-US" smtClean="0">
                <a:solidFill>
                  <a:prstClr val="black">
                    <a:tint val="75000"/>
                  </a:prstClr>
                </a:solidFill>
                <a:latin typeface="Calibri"/>
                <a:ea typeface="+mn-ea"/>
                <a:cs typeface="+mn-cs"/>
              </a:rPr>
              <a:pPr defTabSz="457200" fontAlgn="auto">
                <a:spcBef>
                  <a:spcPts val="0"/>
                </a:spcBef>
                <a:spcAft>
                  <a:spcPts val="0"/>
                </a:spcAft>
              </a:pPr>
              <a:t>16/08/12</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5577164D-674C-2F41-B1F2-272353E1E02B}"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1540" y="2537460"/>
            <a:ext cx="7360920" cy="178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title style</a:t>
            </a:r>
          </a:p>
        </p:txBody>
      </p:sp>
    </p:spTree>
  </p:cSld>
  <p:clrMap bg1="dk2" tx1="lt1" bg2="dk1"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308610" indent="-308610" algn="ctr" rtl="0" eaLnBrk="0" fontAlgn="base" hangingPunct="0">
        <a:spcBef>
          <a:spcPct val="0"/>
        </a:spcBef>
        <a:spcAft>
          <a:spcPct val="0"/>
        </a:spcAft>
        <a:defRPr sz="2500">
          <a:solidFill>
            <a:schemeClr val="tx1"/>
          </a:solidFill>
          <a:latin typeface="+mn-lt"/>
          <a:ea typeface="+mn-ea"/>
          <a:cs typeface="ヒラギノ角ゴ Pro W3" charset="0"/>
          <a:sym typeface="Comic Sans MS" charset="0"/>
        </a:defRPr>
      </a:lvl1pPr>
      <a:lvl2pPr marL="668655" indent="-257175" algn="ctr" rtl="0" eaLnBrk="0" fontAlgn="base" hangingPunct="0">
        <a:spcBef>
          <a:spcPct val="0"/>
        </a:spcBef>
        <a:spcAft>
          <a:spcPct val="0"/>
        </a:spcAft>
        <a:defRPr sz="2500">
          <a:solidFill>
            <a:schemeClr val="tx1"/>
          </a:solidFill>
          <a:latin typeface="+mn-lt"/>
          <a:ea typeface="+mn-ea"/>
          <a:sym typeface="Comic Sans MS" charset="0"/>
        </a:defRPr>
      </a:lvl2pPr>
      <a:lvl3pPr marL="1028700" indent="-205740" algn="ctr" rtl="0" eaLnBrk="0" fontAlgn="base" hangingPunct="0">
        <a:spcBef>
          <a:spcPct val="0"/>
        </a:spcBef>
        <a:spcAft>
          <a:spcPct val="0"/>
        </a:spcAft>
        <a:defRPr sz="2500">
          <a:solidFill>
            <a:schemeClr val="tx1"/>
          </a:solidFill>
          <a:latin typeface="+mn-lt"/>
          <a:ea typeface="+mn-ea"/>
          <a:sym typeface="Comic Sans MS" charset="0"/>
        </a:defRPr>
      </a:lvl3pPr>
      <a:lvl4pPr marL="1440180" indent="-205740" algn="ctr" rtl="0" eaLnBrk="0" fontAlgn="base" hangingPunct="0">
        <a:spcBef>
          <a:spcPct val="0"/>
        </a:spcBef>
        <a:spcAft>
          <a:spcPct val="0"/>
        </a:spcAft>
        <a:defRPr sz="2500">
          <a:solidFill>
            <a:schemeClr val="tx1"/>
          </a:solidFill>
          <a:latin typeface="+mn-lt"/>
          <a:ea typeface="+mn-ea"/>
          <a:sym typeface="Comic Sans MS" charset="0"/>
        </a:defRPr>
      </a:lvl4pPr>
      <a:lvl5pPr marL="1851660" indent="-205740" algn="ctr" rtl="0" eaLnBrk="0" fontAlgn="base" hangingPunct="0">
        <a:spcBef>
          <a:spcPct val="0"/>
        </a:spcBef>
        <a:spcAft>
          <a:spcPct val="0"/>
        </a:spcAft>
        <a:defRPr sz="2500">
          <a:solidFill>
            <a:schemeClr val="tx1"/>
          </a:solidFill>
          <a:latin typeface="+mn-lt"/>
          <a:ea typeface="+mn-ea"/>
          <a:sym typeface="Comic Sans MS" charset="0"/>
        </a:defRPr>
      </a:lvl5pPr>
      <a:lvl6pPr marL="411480" algn="ctr" rtl="0" fontAlgn="base">
        <a:spcBef>
          <a:spcPct val="0"/>
        </a:spcBef>
        <a:spcAft>
          <a:spcPct val="0"/>
        </a:spcAft>
        <a:defRPr sz="2500">
          <a:solidFill>
            <a:schemeClr val="tx1"/>
          </a:solidFill>
          <a:latin typeface="+mn-lt"/>
          <a:ea typeface="+mn-ea"/>
          <a:sym typeface="Comic Sans MS" charset="0"/>
        </a:defRPr>
      </a:lvl6pPr>
      <a:lvl7pPr marL="822960" algn="ctr" rtl="0" fontAlgn="base">
        <a:spcBef>
          <a:spcPct val="0"/>
        </a:spcBef>
        <a:spcAft>
          <a:spcPct val="0"/>
        </a:spcAft>
        <a:defRPr sz="2500">
          <a:solidFill>
            <a:schemeClr val="tx1"/>
          </a:solidFill>
          <a:latin typeface="+mn-lt"/>
          <a:ea typeface="+mn-ea"/>
          <a:sym typeface="Comic Sans MS" charset="0"/>
        </a:defRPr>
      </a:lvl7pPr>
      <a:lvl8pPr marL="1234440" algn="ctr" rtl="0" fontAlgn="base">
        <a:spcBef>
          <a:spcPct val="0"/>
        </a:spcBef>
        <a:spcAft>
          <a:spcPct val="0"/>
        </a:spcAft>
        <a:defRPr sz="2500">
          <a:solidFill>
            <a:schemeClr val="tx1"/>
          </a:solidFill>
          <a:latin typeface="+mn-lt"/>
          <a:ea typeface="+mn-ea"/>
          <a:sym typeface="Comic Sans MS" charset="0"/>
        </a:defRPr>
      </a:lvl8pPr>
      <a:lvl9pPr marL="1645920" algn="ctr" rtl="0" fontAlgn="base">
        <a:spcBef>
          <a:spcPct val="0"/>
        </a:spcBef>
        <a:spcAft>
          <a:spcPct val="0"/>
        </a:spcAft>
        <a:defRPr sz="25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891540" y="5177790"/>
            <a:ext cx="7360920" cy="1291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title style</a:t>
            </a:r>
          </a:p>
        </p:txBody>
      </p:sp>
    </p:spTree>
  </p:cSld>
  <p:clrMap bg1="dk2" tx1="lt1" bg2="dk1"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308610" indent="-308610" algn="ctr" rtl="0" eaLnBrk="0" fontAlgn="base" hangingPunct="0">
        <a:spcBef>
          <a:spcPct val="0"/>
        </a:spcBef>
        <a:spcAft>
          <a:spcPct val="0"/>
        </a:spcAft>
        <a:defRPr sz="2200">
          <a:solidFill>
            <a:schemeClr val="tx1"/>
          </a:solidFill>
          <a:latin typeface="+mn-lt"/>
          <a:ea typeface="+mn-ea"/>
          <a:cs typeface="ヒラギノ角ゴ Pro W3" charset="0"/>
          <a:sym typeface="Comic Sans MS" charset="0"/>
        </a:defRPr>
      </a:lvl1pPr>
      <a:lvl2pPr marL="668655" indent="-257175" algn="ctr" rtl="0" eaLnBrk="0" fontAlgn="base" hangingPunct="0">
        <a:spcBef>
          <a:spcPct val="0"/>
        </a:spcBef>
        <a:spcAft>
          <a:spcPct val="0"/>
        </a:spcAft>
        <a:defRPr sz="2200">
          <a:solidFill>
            <a:schemeClr val="tx1"/>
          </a:solidFill>
          <a:latin typeface="+mn-lt"/>
          <a:ea typeface="+mn-ea"/>
          <a:sym typeface="Comic Sans MS" charset="0"/>
        </a:defRPr>
      </a:lvl2pPr>
      <a:lvl3pPr marL="1028700" indent="-205740" algn="ctr" rtl="0" eaLnBrk="0" fontAlgn="base" hangingPunct="0">
        <a:spcBef>
          <a:spcPct val="0"/>
        </a:spcBef>
        <a:spcAft>
          <a:spcPct val="0"/>
        </a:spcAft>
        <a:defRPr sz="2200">
          <a:solidFill>
            <a:schemeClr val="tx1"/>
          </a:solidFill>
          <a:latin typeface="+mn-lt"/>
          <a:ea typeface="+mn-ea"/>
          <a:sym typeface="Comic Sans MS" charset="0"/>
        </a:defRPr>
      </a:lvl3pPr>
      <a:lvl4pPr marL="1440180" indent="-205740" algn="ctr" rtl="0" eaLnBrk="0" fontAlgn="base" hangingPunct="0">
        <a:spcBef>
          <a:spcPct val="0"/>
        </a:spcBef>
        <a:spcAft>
          <a:spcPct val="0"/>
        </a:spcAft>
        <a:defRPr sz="2200">
          <a:solidFill>
            <a:schemeClr val="tx1"/>
          </a:solidFill>
          <a:latin typeface="+mn-lt"/>
          <a:ea typeface="+mn-ea"/>
          <a:sym typeface="Comic Sans MS" charset="0"/>
        </a:defRPr>
      </a:lvl4pPr>
      <a:lvl5pPr marL="1851660" indent="-205740" algn="ctr" rtl="0" eaLnBrk="0" fontAlgn="base" hangingPunct="0">
        <a:spcBef>
          <a:spcPct val="0"/>
        </a:spcBef>
        <a:spcAft>
          <a:spcPct val="0"/>
        </a:spcAft>
        <a:defRPr sz="2200">
          <a:solidFill>
            <a:schemeClr val="tx1"/>
          </a:solidFill>
          <a:latin typeface="+mn-lt"/>
          <a:ea typeface="+mn-ea"/>
          <a:sym typeface="Comic Sans MS" charset="0"/>
        </a:defRPr>
      </a:lvl5pPr>
      <a:lvl6pPr marL="411480" algn="ctr" rtl="0" fontAlgn="base">
        <a:spcBef>
          <a:spcPct val="0"/>
        </a:spcBef>
        <a:spcAft>
          <a:spcPct val="0"/>
        </a:spcAft>
        <a:defRPr sz="2200">
          <a:solidFill>
            <a:schemeClr val="tx1"/>
          </a:solidFill>
          <a:latin typeface="+mn-lt"/>
          <a:ea typeface="+mn-ea"/>
          <a:sym typeface="Comic Sans MS" charset="0"/>
        </a:defRPr>
      </a:lvl6pPr>
      <a:lvl7pPr marL="822960" algn="ctr" rtl="0" fontAlgn="base">
        <a:spcBef>
          <a:spcPct val="0"/>
        </a:spcBef>
        <a:spcAft>
          <a:spcPct val="0"/>
        </a:spcAft>
        <a:defRPr sz="2200">
          <a:solidFill>
            <a:schemeClr val="tx1"/>
          </a:solidFill>
          <a:latin typeface="+mn-lt"/>
          <a:ea typeface="+mn-ea"/>
          <a:sym typeface="Comic Sans MS" charset="0"/>
        </a:defRPr>
      </a:lvl7pPr>
      <a:lvl8pPr marL="1234440" algn="ctr" rtl="0" fontAlgn="base">
        <a:spcBef>
          <a:spcPct val="0"/>
        </a:spcBef>
        <a:spcAft>
          <a:spcPct val="0"/>
        </a:spcAft>
        <a:defRPr sz="2200">
          <a:solidFill>
            <a:schemeClr val="tx1"/>
          </a:solidFill>
          <a:latin typeface="+mn-lt"/>
          <a:ea typeface="+mn-ea"/>
          <a:sym typeface="Comic Sans MS" charset="0"/>
        </a:defRPr>
      </a:lvl8pPr>
      <a:lvl9pPr marL="1645920" algn="ctr" rtl="0" fontAlgn="base">
        <a:spcBef>
          <a:spcPct val="0"/>
        </a:spcBef>
        <a:spcAft>
          <a:spcPct val="0"/>
        </a:spcAft>
        <a:defRPr sz="22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891540" y="148590"/>
            <a:ext cx="7360920" cy="178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title style</a:t>
            </a:r>
          </a:p>
        </p:txBody>
      </p:sp>
      <p:sp>
        <p:nvSpPr>
          <p:cNvPr id="4098" name="Rectangle 2"/>
          <p:cNvSpPr>
            <a:spLocks noGrp="1" noChangeArrowheads="1"/>
          </p:cNvSpPr>
          <p:nvPr>
            <p:ph type="body" idx="1"/>
          </p:nvPr>
        </p:nvSpPr>
        <p:spPr bwMode="auto">
          <a:xfrm>
            <a:off x="891540" y="2068830"/>
            <a:ext cx="7360920" cy="4034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591503" indent="-305753" algn="l" rtl="0" eaLnBrk="0" fontAlgn="base" hangingPunct="0">
        <a:spcBef>
          <a:spcPts val="2070"/>
        </a:spcBef>
        <a:spcAft>
          <a:spcPct val="0"/>
        </a:spcAft>
        <a:buSzPct val="66000"/>
        <a:buChar char="•"/>
        <a:defRPr sz="2500">
          <a:solidFill>
            <a:schemeClr val="tx1"/>
          </a:solidFill>
          <a:latin typeface="+mn-lt"/>
          <a:ea typeface="+mn-ea"/>
          <a:cs typeface="ヒラギノ角ゴ Pro W3" charset="0"/>
          <a:sym typeface="Comic Sans MS" charset="0"/>
        </a:defRPr>
      </a:lvl1pPr>
      <a:lvl2pPr marL="98012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2pPr>
      <a:lvl3pPr marL="135731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3pPr>
      <a:lvl4pPr marL="175736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4pPr>
      <a:lvl5pPr marL="216884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5pPr>
      <a:lvl6pPr marL="2580323" indent="-305753" algn="l" rtl="0" fontAlgn="base">
        <a:spcBef>
          <a:spcPts val="2070"/>
        </a:spcBef>
        <a:spcAft>
          <a:spcPct val="0"/>
        </a:spcAft>
        <a:buSzPct val="66000"/>
        <a:buChar char="•"/>
        <a:defRPr sz="2500">
          <a:solidFill>
            <a:schemeClr val="tx1"/>
          </a:solidFill>
          <a:latin typeface="+mn-lt"/>
          <a:ea typeface="+mn-ea"/>
          <a:sym typeface="Comic Sans MS" charset="0"/>
        </a:defRPr>
      </a:lvl6pPr>
      <a:lvl7pPr marL="2991803" indent="-305753" algn="l" rtl="0" fontAlgn="base">
        <a:spcBef>
          <a:spcPts val="2070"/>
        </a:spcBef>
        <a:spcAft>
          <a:spcPct val="0"/>
        </a:spcAft>
        <a:buSzPct val="66000"/>
        <a:buChar char="•"/>
        <a:defRPr sz="2500">
          <a:solidFill>
            <a:schemeClr val="tx1"/>
          </a:solidFill>
          <a:latin typeface="+mn-lt"/>
          <a:ea typeface="+mn-ea"/>
          <a:sym typeface="Comic Sans MS" charset="0"/>
        </a:defRPr>
      </a:lvl7pPr>
      <a:lvl8pPr marL="3403283" indent="-305753" algn="l" rtl="0" fontAlgn="base">
        <a:spcBef>
          <a:spcPts val="2070"/>
        </a:spcBef>
        <a:spcAft>
          <a:spcPct val="0"/>
        </a:spcAft>
        <a:buSzPct val="66000"/>
        <a:buChar char="•"/>
        <a:defRPr sz="2500">
          <a:solidFill>
            <a:schemeClr val="tx1"/>
          </a:solidFill>
          <a:latin typeface="+mn-lt"/>
          <a:ea typeface="+mn-ea"/>
          <a:sym typeface="Comic Sans MS" charset="0"/>
        </a:defRPr>
      </a:lvl8pPr>
      <a:lvl9pPr marL="3814763" indent="-305753" algn="l" rtl="0" fontAlgn="base">
        <a:spcBef>
          <a:spcPts val="2070"/>
        </a:spcBef>
        <a:spcAft>
          <a:spcPct val="0"/>
        </a:spcAft>
        <a:buSzPct val="66000"/>
        <a:buChar char="•"/>
        <a:defRPr sz="25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body" idx="1"/>
          </p:nvPr>
        </p:nvSpPr>
        <p:spPr bwMode="auto">
          <a:xfrm>
            <a:off x="422910" y="3474720"/>
            <a:ext cx="4240530" cy="2148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
        <p:nvSpPr>
          <p:cNvPr id="5122" name="Rectangle 2"/>
          <p:cNvSpPr>
            <a:spLocks noGrp="1" noChangeArrowheads="1"/>
          </p:cNvSpPr>
          <p:nvPr>
            <p:ph type="title"/>
          </p:nvPr>
        </p:nvSpPr>
        <p:spPr bwMode="auto">
          <a:xfrm>
            <a:off x="422910" y="1257300"/>
            <a:ext cx="4240530" cy="2148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b" anchorCtr="0" compatLnSpc="1">
            <a:prstTxWarp prst="textNoShape">
              <a:avLst/>
            </a:prstTxWarp>
          </a:bodyPr>
          <a:lstStyle/>
          <a:p>
            <a:pPr lvl="0"/>
            <a:r>
              <a:rPr lang="en-US">
                <a:sym typeface="Comic Sans MS" charset="0"/>
              </a:rPr>
              <a:t>Click to edit Master title style</a:t>
            </a:r>
          </a:p>
        </p:txBody>
      </p:sp>
    </p:spTree>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xmlns:p14="http://schemas.microsoft.com/office/powerpoint/2010/main"/>
  <p:txStyles>
    <p:titleStyle>
      <a:lvl1pPr algn="ctr" rtl="0" eaLnBrk="0" fontAlgn="base" hangingPunct="0">
        <a:spcBef>
          <a:spcPct val="0"/>
        </a:spcBef>
        <a:spcAft>
          <a:spcPct val="0"/>
        </a:spcAft>
        <a:defRPr sz="41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41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41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41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41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41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41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41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4100">
          <a:solidFill>
            <a:schemeClr val="tx1"/>
          </a:solidFill>
          <a:latin typeface="Comic Sans MS" charset="0"/>
          <a:ea typeface="ヒラギノ角ゴ Pro W3" charset="0"/>
          <a:sym typeface="Comic Sans MS" charset="0"/>
        </a:defRPr>
      </a:lvl9pPr>
    </p:titleStyle>
    <p:bodyStyle>
      <a:lvl1pPr marL="308610" indent="-308610" algn="ctr" rtl="0" eaLnBrk="0" fontAlgn="base" hangingPunct="0">
        <a:spcBef>
          <a:spcPct val="0"/>
        </a:spcBef>
        <a:spcAft>
          <a:spcPct val="0"/>
        </a:spcAft>
        <a:defRPr sz="2200">
          <a:solidFill>
            <a:schemeClr val="tx1"/>
          </a:solidFill>
          <a:latin typeface="+mn-lt"/>
          <a:ea typeface="+mn-ea"/>
          <a:cs typeface="ヒラギノ角ゴ Pro W3" charset="0"/>
          <a:sym typeface="Comic Sans MS" charset="0"/>
        </a:defRPr>
      </a:lvl1pPr>
      <a:lvl2pPr marL="668655" indent="-257175" algn="ctr" rtl="0" eaLnBrk="0" fontAlgn="base" hangingPunct="0">
        <a:spcBef>
          <a:spcPct val="0"/>
        </a:spcBef>
        <a:spcAft>
          <a:spcPct val="0"/>
        </a:spcAft>
        <a:defRPr sz="2200">
          <a:solidFill>
            <a:schemeClr val="tx1"/>
          </a:solidFill>
          <a:latin typeface="+mn-lt"/>
          <a:ea typeface="+mn-ea"/>
          <a:sym typeface="Comic Sans MS" charset="0"/>
        </a:defRPr>
      </a:lvl2pPr>
      <a:lvl3pPr marL="1028700" indent="-205740" algn="ctr" rtl="0" eaLnBrk="0" fontAlgn="base" hangingPunct="0">
        <a:spcBef>
          <a:spcPct val="0"/>
        </a:spcBef>
        <a:spcAft>
          <a:spcPct val="0"/>
        </a:spcAft>
        <a:defRPr sz="2200">
          <a:solidFill>
            <a:schemeClr val="tx1"/>
          </a:solidFill>
          <a:latin typeface="+mn-lt"/>
          <a:ea typeface="+mn-ea"/>
          <a:sym typeface="Comic Sans MS" charset="0"/>
        </a:defRPr>
      </a:lvl3pPr>
      <a:lvl4pPr marL="1440180" indent="-205740" algn="ctr" rtl="0" eaLnBrk="0" fontAlgn="base" hangingPunct="0">
        <a:spcBef>
          <a:spcPct val="0"/>
        </a:spcBef>
        <a:spcAft>
          <a:spcPct val="0"/>
        </a:spcAft>
        <a:defRPr sz="2200">
          <a:solidFill>
            <a:schemeClr val="tx1"/>
          </a:solidFill>
          <a:latin typeface="+mn-lt"/>
          <a:ea typeface="+mn-ea"/>
          <a:sym typeface="Comic Sans MS" charset="0"/>
        </a:defRPr>
      </a:lvl4pPr>
      <a:lvl5pPr marL="1851660" indent="-205740" algn="ctr" rtl="0" eaLnBrk="0" fontAlgn="base" hangingPunct="0">
        <a:spcBef>
          <a:spcPct val="0"/>
        </a:spcBef>
        <a:spcAft>
          <a:spcPct val="0"/>
        </a:spcAft>
        <a:defRPr sz="2200">
          <a:solidFill>
            <a:schemeClr val="tx1"/>
          </a:solidFill>
          <a:latin typeface="+mn-lt"/>
          <a:ea typeface="+mn-ea"/>
          <a:sym typeface="Comic Sans MS" charset="0"/>
        </a:defRPr>
      </a:lvl5pPr>
      <a:lvl6pPr marL="411480" algn="ctr" rtl="0" fontAlgn="base">
        <a:spcBef>
          <a:spcPct val="0"/>
        </a:spcBef>
        <a:spcAft>
          <a:spcPct val="0"/>
        </a:spcAft>
        <a:defRPr sz="2200">
          <a:solidFill>
            <a:schemeClr val="tx1"/>
          </a:solidFill>
          <a:latin typeface="+mn-lt"/>
          <a:ea typeface="+mn-ea"/>
          <a:sym typeface="Comic Sans MS" charset="0"/>
        </a:defRPr>
      </a:lvl6pPr>
      <a:lvl7pPr marL="822960" algn="ctr" rtl="0" fontAlgn="base">
        <a:spcBef>
          <a:spcPct val="0"/>
        </a:spcBef>
        <a:spcAft>
          <a:spcPct val="0"/>
        </a:spcAft>
        <a:defRPr sz="2200">
          <a:solidFill>
            <a:schemeClr val="tx1"/>
          </a:solidFill>
          <a:latin typeface="+mn-lt"/>
          <a:ea typeface="+mn-ea"/>
          <a:sym typeface="Comic Sans MS" charset="0"/>
        </a:defRPr>
      </a:lvl7pPr>
      <a:lvl8pPr marL="1234440" algn="ctr" rtl="0" fontAlgn="base">
        <a:spcBef>
          <a:spcPct val="0"/>
        </a:spcBef>
        <a:spcAft>
          <a:spcPct val="0"/>
        </a:spcAft>
        <a:defRPr sz="2200">
          <a:solidFill>
            <a:schemeClr val="tx1"/>
          </a:solidFill>
          <a:latin typeface="+mn-lt"/>
          <a:ea typeface="+mn-ea"/>
          <a:sym typeface="Comic Sans MS" charset="0"/>
        </a:defRPr>
      </a:lvl8pPr>
      <a:lvl9pPr marL="1645920" algn="ctr" rtl="0" fontAlgn="base">
        <a:spcBef>
          <a:spcPct val="0"/>
        </a:spcBef>
        <a:spcAft>
          <a:spcPct val="0"/>
        </a:spcAft>
        <a:defRPr sz="22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891540" y="148590"/>
            <a:ext cx="7360920" cy="178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title style</a:t>
            </a:r>
          </a:p>
        </p:txBody>
      </p:sp>
    </p:spTree>
  </p:cSld>
  <p:clrMap bg1="dk2" tx1="lt1" bg2="dk1"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625793" indent="-305753" algn="l" rtl="0" eaLnBrk="0" fontAlgn="base" hangingPunct="0">
        <a:spcBef>
          <a:spcPts val="2070"/>
        </a:spcBef>
        <a:spcAft>
          <a:spcPct val="0"/>
        </a:spcAft>
        <a:buSzPct val="66000"/>
        <a:buChar char="•"/>
        <a:defRPr sz="2500">
          <a:solidFill>
            <a:schemeClr val="tx1"/>
          </a:solidFill>
          <a:latin typeface="+mn-lt"/>
          <a:ea typeface="+mn-ea"/>
          <a:cs typeface="ヒラギノ角ゴ Pro W3" charset="0"/>
          <a:sym typeface="Comic Sans MS" charset="0"/>
        </a:defRPr>
      </a:lvl1pPr>
      <a:lvl2pPr marL="101441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2pPr>
      <a:lvl3pPr marL="139160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3pPr>
      <a:lvl4pPr marL="179165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4pPr>
      <a:lvl5pPr marL="220313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5pPr>
      <a:lvl6pPr marL="2614613" indent="-305753" algn="l" rtl="0" fontAlgn="base">
        <a:spcBef>
          <a:spcPts val="2070"/>
        </a:spcBef>
        <a:spcAft>
          <a:spcPct val="0"/>
        </a:spcAft>
        <a:buSzPct val="66000"/>
        <a:buChar char="•"/>
        <a:defRPr sz="2500">
          <a:solidFill>
            <a:schemeClr val="tx1"/>
          </a:solidFill>
          <a:latin typeface="+mn-lt"/>
          <a:ea typeface="+mn-ea"/>
          <a:sym typeface="Comic Sans MS" charset="0"/>
        </a:defRPr>
      </a:lvl6pPr>
      <a:lvl7pPr marL="3026093" indent="-305753" algn="l" rtl="0" fontAlgn="base">
        <a:spcBef>
          <a:spcPts val="2070"/>
        </a:spcBef>
        <a:spcAft>
          <a:spcPct val="0"/>
        </a:spcAft>
        <a:buSzPct val="66000"/>
        <a:buChar char="•"/>
        <a:defRPr sz="2500">
          <a:solidFill>
            <a:schemeClr val="tx1"/>
          </a:solidFill>
          <a:latin typeface="+mn-lt"/>
          <a:ea typeface="+mn-ea"/>
          <a:sym typeface="Comic Sans MS" charset="0"/>
        </a:defRPr>
      </a:lvl7pPr>
      <a:lvl8pPr marL="3437573" indent="-305753" algn="l" rtl="0" fontAlgn="base">
        <a:spcBef>
          <a:spcPts val="2070"/>
        </a:spcBef>
        <a:spcAft>
          <a:spcPct val="0"/>
        </a:spcAft>
        <a:buSzPct val="66000"/>
        <a:buChar char="•"/>
        <a:defRPr sz="2500">
          <a:solidFill>
            <a:schemeClr val="tx1"/>
          </a:solidFill>
          <a:latin typeface="+mn-lt"/>
          <a:ea typeface="+mn-ea"/>
          <a:sym typeface="Comic Sans MS" charset="0"/>
        </a:defRPr>
      </a:lvl8pPr>
      <a:lvl9pPr marL="3849053" indent="-305753" algn="l" rtl="0" fontAlgn="base">
        <a:spcBef>
          <a:spcPts val="2070"/>
        </a:spcBef>
        <a:spcAft>
          <a:spcPct val="0"/>
        </a:spcAft>
        <a:buSzPct val="66000"/>
        <a:buChar char="•"/>
        <a:defRPr sz="25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625793" indent="-305753" algn="l" rtl="0" eaLnBrk="0" fontAlgn="base" hangingPunct="0">
        <a:spcBef>
          <a:spcPts val="2070"/>
        </a:spcBef>
        <a:spcAft>
          <a:spcPct val="0"/>
        </a:spcAft>
        <a:buSzPct val="66000"/>
        <a:buChar char="•"/>
        <a:defRPr sz="2500">
          <a:solidFill>
            <a:schemeClr val="tx1"/>
          </a:solidFill>
          <a:latin typeface="+mn-lt"/>
          <a:ea typeface="+mn-ea"/>
          <a:cs typeface="ヒラギノ角ゴ Pro W3" charset="0"/>
          <a:sym typeface="Comic Sans MS" charset="0"/>
        </a:defRPr>
      </a:lvl1pPr>
      <a:lvl2pPr marL="101441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2pPr>
      <a:lvl3pPr marL="139160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3pPr>
      <a:lvl4pPr marL="179165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4pPr>
      <a:lvl5pPr marL="220313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5pPr>
      <a:lvl6pPr marL="2614613" indent="-305753" algn="l" rtl="0" fontAlgn="base">
        <a:spcBef>
          <a:spcPts val="2070"/>
        </a:spcBef>
        <a:spcAft>
          <a:spcPct val="0"/>
        </a:spcAft>
        <a:buSzPct val="66000"/>
        <a:buChar char="•"/>
        <a:defRPr sz="2500">
          <a:solidFill>
            <a:schemeClr val="tx1"/>
          </a:solidFill>
          <a:latin typeface="+mn-lt"/>
          <a:ea typeface="+mn-ea"/>
          <a:sym typeface="Comic Sans MS" charset="0"/>
        </a:defRPr>
      </a:lvl6pPr>
      <a:lvl7pPr marL="3026093" indent="-305753" algn="l" rtl="0" fontAlgn="base">
        <a:spcBef>
          <a:spcPts val="2070"/>
        </a:spcBef>
        <a:spcAft>
          <a:spcPct val="0"/>
        </a:spcAft>
        <a:buSzPct val="66000"/>
        <a:buChar char="•"/>
        <a:defRPr sz="2500">
          <a:solidFill>
            <a:schemeClr val="tx1"/>
          </a:solidFill>
          <a:latin typeface="+mn-lt"/>
          <a:ea typeface="+mn-ea"/>
          <a:sym typeface="Comic Sans MS" charset="0"/>
        </a:defRPr>
      </a:lvl7pPr>
      <a:lvl8pPr marL="3437573" indent="-305753" algn="l" rtl="0" fontAlgn="base">
        <a:spcBef>
          <a:spcPts val="2070"/>
        </a:spcBef>
        <a:spcAft>
          <a:spcPct val="0"/>
        </a:spcAft>
        <a:buSzPct val="66000"/>
        <a:buChar char="•"/>
        <a:defRPr sz="2500">
          <a:solidFill>
            <a:schemeClr val="tx1"/>
          </a:solidFill>
          <a:latin typeface="+mn-lt"/>
          <a:ea typeface="+mn-ea"/>
          <a:sym typeface="Comic Sans MS" charset="0"/>
        </a:defRPr>
      </a:lvl8pPr>
      <a:lvl9pPr marL="3849053" indent="-305753" algn="l" rtl="0" fontAlgn="base">
        <a:spcBef>
          <a:spcPts val="2070"/>
        </a:spcBef>
        <a:spcAft>
          <a:spcPct val="0"/>
        </a:spcAft>
        <a:buSzPct val="66000"/>
        <a:buChar char="•"/>
        <a:defRPr sz="25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891540" y="148590"/>
            <a:ext cx="7360920" cy="178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title style</a:t>
            </a:r>
          </a:p>
        </p:txBody>
      </p:sp>
      <p:sp>
        <p:nvSpPr>
          <p:cNvPr id="8194" name="Rectangle 2"/>
          <p:cNvSpPr>
            <a:spLocks noGrp="1" noChangeArrowheads="1"/>
          </p:cNvSpPr>
          <p:nvPr>
            <p:ph type="body" idx="1"/>
          </p:nvPr>
        </p:nvSpPr>
        <p:spPr bwMode="auto">
          <a:xfrm>
            <a:off x="891540" y="2068830"/>
            <a:ext cx="3589020" cy="4034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cSld>
  <p:clrMap bg1="dk2" tx1="lt1" bg2="dk1"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571500" indent="-285750" algn="l" rtl="0" eaLnBrk="0" fontAlgn="base" hangingPunct="0">
        <a:spcBef>
          <a:spcPts val="2340"/>
        </a:spcBef>
        <a:spcAft>
          <a:spcPct val="0"/>
        </a:spcAft>
        <a:buSzPct val="66000"/>
        <a:buChar char="•"/>
        <a:defRPr sz="2200">
          <a:solidFill>
            <a:schemeClr val="tx1"/>
          </a:solidFill>
          <a:latin typeface="+mn-lt"/>
          <a:ea typeface="+mn-ea"/>
          <a:cs typeface="ヒラギノ角ゴ Pro W3" charset="0"/>
          <a:sym typeface="Comic Sans MS" charset="0"/>
        </a:defRPr>
      </a:lvl1pPr>
      <a:lvl2pPr marL="96012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2pPr>
      <a:lvl3pPr marL="133731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3pPr>
      <a:lvl4pPr marL="173736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4pPr>
      <a:lvl5pPr marL="214884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5pPr>
      <a:lvl6pPr marL="2560320" indent="-285750" algn="l" rtl="0" fontAlgn="base">
        <a:spcBef>
          <a:spcPts val="2340"/>
        </a:spcBef>
        <a:spcAft>
          <a:spcPct val="0"/>
        </a:spcAft>
        <a:buSzPct val="66000"/>
        <a:buChar char="•"/>
        <a:defRPr sz="2200">
          <a:solidFill>
            <a:schemeClr val="tx1"/>
          </a:solidFill>
          <a:latin typeface="+mn-lt"/>
          <a:ea typeface="+mn-ea"/>
          <a:sym typeface="Comic Sans MS" charset="0"/>
        </a:defRPr>
      </a:lvl6pPr>
      <a:lvl7pPr marL="2971800" indent="-285750" algn="l" rtl="0" fontAlgn="base">
        <a:spcBef>
          <a:spcPts val="2340"/>
        </a:spcBef>
        <a:spcAft>
          <a:spcPct val="0"/>
        </a:spcAft>
        <a:buSzPct val="66000"/>
        <a:buChar char="•"/>
        <a:defRPr sz="2200">
          <a:solidFill>
            <a:schemeClr val="tx1"/>
          </a:solidFill>
          <a:latin typeface="+mn-lt"/>
          <a:ea typeface="+mn-ea"/>
          <a:sym typeface="Comic Sans MS" charset="0"/>
        </a:defRPr>
      </a:lvl7pPr>
      <a:lvl8pPr marL="3383280" indent="-285750" algn="l" rtl="0" fontAlgn="base">
        <a:spcBef>
          <a:spcPts val="2340"/>
        </a:spcBef>
        <a:spcAft>
          <a:spcPct val="0"/>
        </a:spcAft>
        <a:buSzPct val="66000"/>
        <a:buChar char="•"/>
        <a:defRPr sz="2200">
          <a:solidFill>
            <a:schemeClr val="tx1"/>
          </a:solidFill>
          <a:latin typeface="+mn-lt"/>
          <a:ea typeface="+mn-ea"/>
          <a:sym typeface="Comic Sans MS" charset="0"/>
        </a:defRPr>
      </a:lvl8pPr>
      <a:lvl9pPr marL="3794760" indent="-285750" algn="l" rtl="0" fontAlgn="base">
        <a:spcBef>
          <a:spcPts val="2340"/>
        </a:spcBef>
        <a:spcAft>
          <a:spcPct val="0"/>
        </a:spcAft>
        <a:buSzPct val="66000"/>
        <a:buChar char="•"/>
        <a:defRPr sz="22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891540" y="148590"/>
            <a:ext cx="7360920" cy="178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title style</a:t>
            </a:r>
          </a:p>
        </p:txBody>
      </p:sp>
      <p:sp>
        <p:nvSpPr>
          <p:cNvPr id="9218" name="Rectangle 2"/>
          <p:cNvSpPr>
            <a:spLocks noGrp="1" noChangeArrowheads="1"/>
          </p:cNvSpPr>
          <p:nvPr>
            <p:ph type="body" idx="1"/>
          </p:nvPr>
        </p:nvSpPr>
        <p:spPr bwMode="auto">
          <a:xfrm>
            <a:off x="891540" y="2068830"/>
            <a:ext cx="7360920" cy="4034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571500" indent="-285750" algn="l" rtl="0" eaLnBrk="0" fontAlgn="base" hangingPunct="0">
        <a:spcBef>
          <a:spcPts val="2340"/>
        </a:spcBef>
        <a:spcAft>
          <a:spcPct val="0"/>
        </a:spcAft>
        <a:buSzPct val="66000"/>
        <a:buChar char="•"/>
        <a:defRPr sz="2200">
          <a:solidFill>
            <a:schemeClr val="tx1"/>
          </a:solidFill>
          <a:latin typeface="+mn-lt"/>
          <a:ea typeface="+mn-ea"/>
          <a:cs typeface="ヒラギノ角ゴ Pro W3" charset="0"/>
          <a:sym typeface="Comic Sans MS" charset="0"/>
        </a:defRPr>
      </a:lvl1pPr>
      <a:lvl2pPr marL="96012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2pPr>
      <a:lvl3pPr marL="133731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3pPr>
      <a:lvl4pPr marL="173736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4pPr>
      <a:lvl5pPr marL="214884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5pPr>
      <a:lvl6pPr marL="2560320" indent="-285750" algn="l" rtl="0" fontAlgn="base">
        <a:spcBef>
          <a:spcPts val="2340"/>
        </a:spcBef>
        <a:spcAft>
          <a:spcPct val="0"/>
        </a:spcAft>
        <a:buSzPct val="66000"/>
        <a:buChar char="•"/>
        <a:defRPr sz="2200">
          <a:solidFill>
            <a:schemeClr val="tx1"/>
          </a:solidFill>
          <a:latin typeface="+mn-lt"/>
          <a:ea typeface="+mn-ea"/>
          <a:sym typeface="Comic Sans MS" charset="0"/>
        </a:defRPr>
      </a:lvl6pPr>
      <a:lvl7pPr marL="2971800" indent="-285750" algn="l" rtl="0" fontAlgn="base">
        <a:spcBef>
          <a:spcPts val="2340"/>
        </a:spcBef>
        <a:spcAft>
          <a:spcPct val="0"/>
        </a:spcAft>
        <a:buSzPct val="66000"/>
        <a:buChar char="•"/>
        <a:defRPr sz="2200">
          <a:solidFill>
            <a:schemeClr val="tx1"/>
          </a:solidFill>
          <a:latin typeface="+mn-lt"/>
          <a:ea typeface="+mn-ea"/>
          <a:sym typeface="Comic Sans MS" charset="0"/>
        </a:defRPr>
      </a:lvl7pPr>
      <a:lvl8pPr marL="3383280" indent="-285750" algn="l" rtl="0" fontAlgn="base">
        <a:spcBef>
          <a:spcPts val="2340"/>
        </a:spcBef>
        <a:spcAft>
          <a:spcPct val="0"/>
        </a:spcAft>
        <a:buSzPct val="66000"/>
        <a:buChar char="•"/>
        <a:defRPr sz="2200">
          <a:solidFill>
            <a:schemeClr val="tx1"/>
          </a:solidFill>
          <a:latin typeface="+mn-lt"/>
          <a:ea typeface="+mn-ea"/>
          <a:sym typeface="Comic Sans MS" charset="0"/>
        </a:defRPr>
      </a:lvl8pPr>
      <a:lvl9pPr marL="3794760" indent="-285750" algn="l" rtl="0" fontAlgn="base">
        <a:spcBef>
          <a:spcPts val="2340"/>
        </a:spcBef>
        <a:spcAft>
          <a:spcPct val="0"/>
        </a:spcAft>
        <a:buSzPct val="66000"/>
        <a:buChar char="•"/>
        <a:defRPr sz="22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99.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00.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01.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02.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03.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04.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05.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06.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07.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0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109.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110.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111.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112.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13.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14.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115.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16.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17.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119.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120.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121.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 Id="rId3" Type="http://schemas.openxmlformats.org/officeDocument/2006/relationships/image" Target="../media/image122.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123.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24.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125.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26.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127.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52.xml"/><Relationship Id="rId3"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53.xml"/><Relationship Id="rId3"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54.xml"/><Relationship Id="rId3" Type="http://schemas.openxmlformats.org/officeDocument/2006/relationships/image" Target="../media/image5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55.xml"/><Relationship Id="rId3" Type="http://schemas.openxmlformats.org/officeDocument/2006/relationships/image" Target="../media/image5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56.xml"/><Relationship Id="rId3" Type="http://schemas.openxmlformats.org/officeDocument/2006/relationships/image" Target="../media/image5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57.xml"/><Relationship Id="rId3" Type="http://schemas.openxmlformats.org/officeDocument/2006/relationships/image" Target="../media/image5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58.xml"/><Relationship Id="rId3" Type="http://schemas.openxmlformats.org/officeDocument/2006/relationships/image" Target="../media/image5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59.xml"/><Relationship Id="rId3" Type="http://schemas.openxmlformats.org/officeDocument/2006/relationships/image" Target="../media/image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60.xml"/><Relationship Id="rId3" Type="http://schemas.openxmlformats.org/officeDocument/2006/relationships/image" Target="../media/image5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61.xml"/><Relationship Id="rId3" Type="http://schemas.openxmlformats.org/officeDocument/2006/relationships/image" Target="../media/image6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62.xml"/><Relationship Id="rId3" Type="http://schemas.openxmlformats.org/officeDocument/2006/relationships/image" Target="../media/image6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63.xml"/><Relationship Id="rId3" Type="http://schemas.openxmlformats.org/officeDocument/2006/relationships/image" Target="../media/image6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64.xml"/><Relationship Id="rId3" Type="http://schemas.openxmlformats.org/officeDocument/2006/relationships/image" Target="../media/image6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65.xml"/><Relationship Id="rId3" Type="http://schemas.openxmlformats.org/officeDocument/2006/relationships/image" Target="../media/image6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66.xml"/><Relationship Id="rId3" Type="http://schemas.openxmlformats.org/officeDocument/2006/relationships/image" Target="../media/image6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67.xml"/><Relationship Id="rId3" Type="http://schemas.openxmlformats.org/officeDocument/2006/relationships/image" Target="../media/image6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68.xml"/><Relationship Id="rId3" Type="http://schemas.openxmlformats.org/officeDocument/2006/relationships/image" Target="../media/image6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69.xml"/><Relationship Id="rId3" Type="http://schemas.openxmlformats.org/officeDocument/2006/relationships/image" Target="../media/image6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70.xml"/><Relationship Id="rId3" Type="http://schemas.openxmlformats.org/officeDocument/2006/relationships/image" Target="../media/image6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71.xml"/><Relationship Id="rId3" Type="http://schemas.openxmlformats.org/officeDocument/2006/relationships/image" Target="../media/image7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72.xml"/><Relationship Id="rId3" Type="http://schemas.openxmlformats.org/officeDocument/2006/relationships/image" Target="../media/image7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73.xml"/><Relationship Id="rId3" Type="http://schemas.openxmlformats.org/officeDocument/2006/relationships/image" Target="../media/image7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7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74.xml"/><Relationship Id="rId3" Type="http://schemas.openxmlformats.org/officeDocument/2006/relationships/image" Target="../media/image7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75.xml"/><Relationship Id="rId3" Type="http://schemas.openxmlformats.org/officeDocument/2006/relationships/image" Target="../media/image75.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76.xml"/><Relationship Id="rId3" Type="http://schemas.openxmlformats.org/officeDocument/2006/relationships/image" Target="../media/image76.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77.xml"/><Relationship Id="rId3" Type="http://schemas.openxmlformats.org/officeDocument/2006/relationships/image" Target="../media/image7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78.xml"/><Relationship Id="rId3" Type="http://schemas.openxmlformats.org/officeDocument/2006/relationships/image" Target="../media/image7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79.xml"/><Relationship Id="rId3" Type="http://schemas.openxmlformats.org/officeDocument/2006/relationships/image" Target="../media/image79.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80.xml"/><Relationship Id="rId3" Type="http://schemas.openxmlformats.org/officeDocument/2006/relationships/image" Target="../media/image80.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81.xml"/><Relationship Id="rId3" Type="http://schemas.openxmlformats.org/officeDocument/2006/relationships/image" Target="../media/image81.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82.xml"/><Relationship Id="rId3" Type="http://schemas.openxmlformats.org/officeDocument/2006/relationships/image" Target="../media/image82.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83.xml"/><Relationship Id="rId3" Type="http://schemas.openxmlformats.org/officeDocument/2006/relationships/image" Target="../media/image83.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4.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5.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6.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87.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8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9.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90.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91.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92.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93.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94.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95.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96.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97.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98.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27173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98159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Slide1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0412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lide1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7195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9967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93443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427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6212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22021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lide1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30624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82739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663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97393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55841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08229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9701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lide1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3126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582229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7195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lide1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0762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lide1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81418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4102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59389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46874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55981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9031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36941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14241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lide1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75740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47850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31443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lide1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2060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lide1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49989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86207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lide1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26409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69667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48282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lide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3188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3644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46141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1343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16879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81812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lide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15052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lide0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05899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36353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12757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2728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97412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18429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Slide0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305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lide0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44415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9620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3062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19493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69763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83496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Slide0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0283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lide0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60950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39418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7673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8793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89113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53709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5910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7877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86767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5039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46485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94512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66577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77518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8118614"/>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9488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Slide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8481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4104940"/>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03978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4485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05711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5183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49738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75983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03462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89079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35324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33880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0949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76387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77143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4652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97110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93684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23038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09857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71070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204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095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6601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82559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9262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19034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3163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08783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38655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73260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58069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74115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9630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10134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24477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5531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17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85449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96626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46059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8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2622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lide0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19864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16180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32208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4117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41662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2043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lide09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41920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9861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50525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Slide09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33355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lide0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78413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44779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1942</TotalTime>
  <Pages>0</Pages>
  <Words>7267</Words>
  <Characters>0</Characters>
  <Application>Microsoft Macintosh PowerPoint</Application>
  <PresentationFormat>On-screen Show (4:3)</PresentationFormat>
  <Lines>0</Lines>
  <Paragraphs>274</Paragraphs>
  <Slides>130</Slides>
  <Notes>129</Notes>
  <HiddenSlides>0</HiddenSlides>
  <MMClips>0</MMClips>
  <ScaleCrop>false</ScaleCrop>
  <HeadingPairs>
    <vt:vector size="4" baseType="variant">
      <vt:variant>
        <vt:lpstr>Theme</vt:lpstr>
      </vt:variant>
      <vt:variant>
        <vt:i4>13</vt:i4>
      </vt:variant>
      <vt:variant>
        <vt:lpstr>Slide Titles</vt:lpstr>
      </vt:variant>
      <vt:variant>
        <vt:i4>130</vt:i4>
      </vt:variant>
    </vt:vector>
  </HeadingPairs>
  <TitlesOfParts>
    <vt:vector size="143" baseType="lpstr">
      <vt:lpstr>Title &amp; Subtitle</vt:lpstr>
      <vt:lpstr>Title - Center</vt:lpstr>
      <vt:lpstr>Photo - Horizontal</vt:lpstr>
      <vt:lpstr>Title &amp; Bullets</vt:lpstr>
      <vt:lpstr>Photo - Vertical</vt:lpstr>
      <vt:lpstr>Title - Top</vt:lpstr>
      <vt:lpstr>Blank</vt:lpstr>
      <vt:lpstr>Title &amp; Bullets - Left</vt:lpstr>
      <vt:lpstr>Title &amp; Bullets - 2 Column</vt:lpstr>
      <vt:lpstr>Title, Bullets &amp; Photo</vt:lpstr>
      <vt:lpstr>Title &amp; Bullets - Right</vt:lpstr>
      <vt:lpstr>Bullets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GTD</dc:title>
  <dc:subject/>
  <dc:creator/>
  <cp:keywords/>
  <dc:description/>
  <cp:lastModifiedBy>Mark Tittley</cp:lastModifiedBy>
  <cp:revision>119</cp:revision>
  <dcterms:modified xsi:type="dcterms:W3CDTF">2016-08-12T15:48:54Z</dcterms:modified>
</cp:coreProperties>
</file>