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444" r:id="rId2"/>
    <p:sldId id="448" r:id="rId3"/>
    <p:sldId id="449" r:id="rId4"/>
    <p:sldId id="450" r:id="rId5"/>
    <p:sldId id="443" r:id="rId6"/>
    <p:sldId id="369" r:id="rId7"/>
    <p:sldId id="397" r:id="rId8"/>
    <p:sldId id="384" r:id="rId9"/>
    <p:sldId id="383" r:id="rId10"/>
    <p:sldId id="395" r:id="rId11"/>
    <p:sldId id="398" r:id="rId12"/>
    <p:sldId id="372" r:id="rId13"/>
    <p:sldId id="387" r:id="rId14"/>
    <p:sldId id="374" r:id="rId15"/>
    <p:sldId id="386" r:id="rId16"/>
    <p:sldId id="462" r:id="rId17"/>
    <p:sldId id="451" r:id="rId18"/>
    <p:sldId id="455" r:id="rId19"/>
    <p:sldId id="453" r:id="rId20"/>
    <p:sldId id="454" r:id="rId21"/>
    <p:sldId id="390" r:id="rId22"/>
    <p:sldId id="434" r:id="rId23"/>
    <p:sldId id="389" r:id="rId24"/>
    <p:sldId id="376" r:id="rId25"/>
    <p:sldId id="378" r:id="rId26"/>
    <p:sldId id="343" r:id="rId27"/>
    <p:sldId id="419" r:id="rId28"/>
    <p:sldId id="415" r:id="rId29"/>
    <p:sldId id="422" r:id="rId30"/>
    <p:sldId id="425" r:id="rId31"/>
    <p:sldId id="423" r:id="rId32"/>
    <p:sldId id="424" r:id="rId33"/>
    <p:sldId id="420" r:id="rId34"/>
    <p:sldId id="421" r:id="rId35"/>
    <p:sldId id="426" r:id="rId36"/>
    <p:sldId id="296" r:id="rId37"/>
    <p:sldId id="407" r:id="rId38"/>
    <p:sldId id="467" r:id="rId39"/>
    <p:sldId id="408" r:id="rId40"/>
    <p:sldId id="456" r:id="rId41"/>
    <p:sldId id="326" r:id="rId42"/>
    <p:sldId id="328" r:id="rId43"/>
    <p:sldId id="464" r:id="rId44"/>
    <p:sldId id="313" r:id="rId45"/>
    <p:sldId id="316" r:id="rId46"/>
    <p:sldId id="468" r:id="rId47"/>
    <p:sldId id="317" r:id="rId48"/>
    <p:sldId id="318" r:id="rId49"/>
    <p:sldId id="445" r:id="rId50"/>
    <p:sldId id="470" r:id="rId51"/>
    <p:sldId id="263" r:id="rId52"/>
    <p:sldId id="319" r:id="rId53"/>
    <p:sldId id="471" r:id="rId54"/>
    <p:sldId id="265" r:id="rId55"/>
    <p:sldId id="320" r:id="rId56"/>
    <p:sldId id="472" r:id="rId57"/>
    <p:sldId id="355" r:id="rId58"/>
    <p:sldId id="393" r:id="rId59"/>
    <p:sldId id="354" r:id="rId60"/>
    <p:sldId id="352" r:id="rId61"/>
    <p:sldId id="466" r:id="rId62"/>
    <p:sldId id="366" r:id="rId63"/>
    <p:sldId id="436" r:id="rId64"/>
    <p:sldId id="446" r:id="rId65"/>
    <p:sldId id="457" r:id="rId66"/>
    <p:sldId id="438" r:id="rId67"/>
    <p:sldId id="458" r:id="rId68"/>
    <p:sldId id="439" r:id="rId69"/>
    <p:sldId id="442" r:id="rId70"/>
    <p:sldId id="459" r:id="rId71"/>
    <p:sldId id="465" r:id="rId72"/>
    <p:sldId id="460" r:id="rId73"/>
    <p:sldId id="447" r:id="rId74"/>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Geneva" charset="0"/>
        <a:cs typeface="Geneva" charset="0"/>
      </a:defRPr>
    </a:lvl1pPr>
    <a:lvl2pPr marL="457200" algn="l" rtl="0" fontAlgn="base">
      <a:spcBef>
        <a:spcPct val="0"/>
      </a:spcBef>
      <a:spcAft>
        <a:spcPct val="0"/>
      </a:spcAft>
      <a:defRPr sz="2000" kern="1200">
        <a:solidFill>
          <a:schemeClr val="tx1"/>
        </a:solidFill>
        <a:latin typeface="Arial" charset="0"/>
        <a:ea typeface="Geneva" charset="0"/>
        <a:cs typeface="Geneva" charset="0"/>
      </a:defRPr>
    </a:lvl2pPr>
    <a:lvl3pPr marL="914400" algn="l" rtl="0" fontAlgn="base">
      <a:spcBef>
        <a:spcPct val="0"/>
      </a:spcBef>
      <a:spcAft>
        <a:spcPct val="0"/>
      </a:spcAft>
      <a:defRPr sz="2000" kern="1200">
        <a:solidFill>
          <a:schemeClr val="tx1"/>
        </a:solidFill>
        <a:latin typeface="Arial" charset="0"/>
        <a:ea typeface="Geneva" charset="0"/>
        <a:cs typeface="Geneva" charset="0"/>
      </a:defRPr>
    </a:lvl3pPr>
    <a:lvl4pPr marL="1371600" algn="l" rtl="0" fontAlgn="base">
      <a:spcBef>
        <a:spcPct val="0"/>
      </a:spcBef>
      <a:spcAft>
        <a:spcPct val="0"/>
      </a:spcAft>
      <a:defRPr sz="2000" kern="1200">
        <a:solidFill>
          <a:schemeClr val="tx1"/>
        </a:solidFill>
        <a:latin typeface="Arial" charset="0"/>
        <a:ea typeface="Geneva" charset="0"/>
        <a:cs typeface="Geneva" charset="0"/>
      </a:defRPr>
    </a:lvl4pPr>
    <a:lvl5pPr marL="1828800" algn="l" rtl="0" fontAlgn="base">
      <a:spcBef>
        <a:spcPct val="0"/>
      </a:spcBef>
      <a:spcAft>
        <a:spcPct val="0"/>
      </a:spcAft>
      <a:defRPr sz="2000" kern="1200">
        <a:solidFill>
          <a:schemeClr val="tx1"/>
        </a:solidFill>
        <a:latin typeface="Arial" charset="0"/>
        <a:ea typeface="Geneva" charset="0"/>
        <a:cs typeface="Geneva" charset="0"/>
      </a:defRPr>
    </a:lvl5pPr>
    <a:lvl6pPr marL="2286000" algn="l" defTabSz="457200" rtl="0" eaLnBrk="1" latinLnBrk="0" hangingPunct="1">
      <a:defRPr sz="2000" kern="1200">
        <a:solidFill>
          <a:schemeClr val="tx1"/>
        </a:solidFill>
        <a:latin typeface="Arial" charset="0"/>
        <a:ea typeface="Geneva" charset="0"/>
        <a:cs typeface="Geneva" charset="0"/>
      </a:defRPr>
    </a:lvl6pPr>
    <a:lvl7pPr marL="2743200" algn="l" defTabSz="457200" rtl="0" eaLnBrk="1" latinLnBrk="0" hangingPunct="1">
      <a:defRPr sz="2000" kern="1200">
        <a:solidFill>
          <a:schemeClr val="tx1"/>
        </a:solidFill>
        <a:latin typeface="Arial" charset="0"/>
        <a:ea typeface="Geneva" charset="0"/>
        <a:cs typeface="Geneva" charset="0"/>
      </a:defRPr>
    </a:lvl7pPr>
    <a:lvl8pPr marL="3200400" algn="l" defTabSz="457200" rtl="0" eaLnBrk="1" latinLnBrk="0" hangingPunct="1">
      <a:defRPr sz="2000" kern="1200">
        <a:solidFill>
          <a:schemeClr val="tx1"/>
        </a:solidFill>
        <a:latin typeface="Arial" charset="0"/>
        <a:ea typeface="Geneva" charset="0"/>
        <a:cs typeface="Geneva" charset="0"/>
      </a:defRPr>
    </a:lvl8pPr>
    <a:lvl9pPr marL="3657600" algn="l" defTabSz="457200" rtl="0" eaLnBrk="1" latinLnBrk="0" hangingPunct="1">
      <a:defRPr sz="2000" kern="1200">
        <a:solidFill>
          <a:schemeClr val="tx1"/>
        </a:solidFill>
        <a:latin typeface="Arial" charset="0"/>
        <a:ea typeface="Geneva"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980"/>
    <a:srgbClr val="3FABC1"/>
    <a:srgbClr val="348B9B"/>
    <a:srgbClr val="165F7B"/>
    <a:srgbClr val="198096"/>
    <a:srgbClr val="14495E"/>
    <a:srgbClr val="FFCC00"/>
    <a:srgbClr val="66CCFF"/>
    <a:srgbClr val="004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13" autoAdjust="0"/>
    <p:restoredTop sz="94660"/>
  </p:normalViewPr>
  <p:slideViewPr>
    <p:cSldViewPr>
      <p:cViewPr varScale="1">
        <p:scale>
          <a:sx n="65" d="100"/>
          <a:sy n="65" d="100"/>
        </p:scale>
        <p:origin x="-112" y="-408"/>
      </p:cViewPr>
      <p:guideLst>
        <p:guide orient="horz" pos="4200"/>
        <p:guide orient="horz" pos="1388"/>
        <p:guide pos="2876"/>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Arial" charset="0"/>
              </a:defRPr>
            </a:lvl1pPr>
          </a:lstStyle>
          <a:p>
            <a:pPr>
              <a:defRPr/>
            </a:pPr>
            <a:endParaRPr lang="en-ZA"/>
          </a:p>
        </p:txBody>
      </p:sp>
      <p:sp>
        <p:nvSpPr>
          <p:cNvPr id="63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Arial" charset="0"/>
              </a:defRPr>
            </a:lvl1pPr>
          </a:lstStyle>
          <a:p>
            <a:pPr>
              <a:defRPr/>
            </a:pPr>
            <a:endParaRPr lang="en-ZA"/>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ZA" noProof="0" smtClean="0"/>
              <a:t>Click to edit Master text styles</a:t>
            </a:r>
          </a:p>
          <a:p>
            <a:pPr lvl="1"/>
            <a:r>
              <a:rPr lang="en-ZA" noProof="0" smtClean="0"/>
              <a:t>Second level</a:t>
            </a:r>
          </a:p>
          <a:p>
            <a:pPr lvl="2"/>
            <a:r>
              <a:rPr lang="en-ZA" noProof="0" smtClean="0"/>
              <a:t>Third level</a:t>
            </a:r>
          </a:p>
          <a:p>
            <a:pPr lvl="3"/>
            <a:r>
              <a:rPr lang="en-ZA" noProof="0" smtClean="0"/>
              <a:t>Fourth level</a:t>
            </a:r>
          </a:p>
          <a:p>
            <a:pPr lvl="4"/>
            <a:r>
              <a:rPr lang="en-ZA" noProof="0" smtClean="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Arial" charset="0"/>
              </a:defRPr>
            </a:lvl1pPr>
          </a:lstStyle>
          <a:p>
            <a:pPr>
              <a:defRPr/>
            </a:pPr>
            <a:endParaRPr lang="en-ZA"/>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4C1AE62-947C-D24E-B1C1-C414D04837BD}" type="slidenum">
              <a:rPr lang="en-ZA"/>
              <a:pPr>
                <a:defRPr/>
              </a:pPr>
              <a:t>‹#›</a:t>
            </a:fld>
            <a:endParaRPr lang="en-ZA"/>
          </a:p>
        </p:txBody>
      </p:sp>
    </p:spTree>
    <p:extLst>
      <p:ext uri="{BB962C8B-B14F-4D97-AF65-F5344CB8AC3E}">
        <p14:creationId xmlns:p14="http://schemas.microsoft.com/office/powerpoint/2010/main" val="3511356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Raising</a:t>
            </a:r>
            <a:r>
              <a:rPr lang="en-ZA" baseline="0" dirty="0" smtClean="0">
                <a:effectLst>
                  <a:outerShdw blurRad="38100" dist="38100" dir="2700000" algn="tl">
                    <a:srgbClr val="000000">
                      <a:alpha val="43137"/>
                    </a:srgbClr>
                  </a:outerShdw>
                </a:effectLst>
                <a:latin typeface="OzHandicraft BT" pitchFamily="66" charset="0"/>
                <a:ea typeface="+mn-ea"/>
              </a:rPr>
              <a:t> Team</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1</a:t>
            </a:fld>
            <a:endParaRPr lang="en-ZA"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Some ministry leaders are like the lone ranger!</a:t>
            </a:r>
            <a:endParaRPr lang="en-GB" sz="1200" kern="1200" dirty="0" smtClean="0">
              <a:solidFill>
                <a:schemeClr val="tx1"/>
              </a:solidFill>
              <a:effectLst>
                <a:outerShdw blurRad="38100" dist="38100" dir="2700000" algn="tl">
                  <a:srgbClr val="000000"/>
                </a:outerShdw>
              </a:effectLst>
              <a:latin typeface="Impress BT" pitchFamily="66" charset="0"/>
              <a:ea typeface="Geneva" charset="0"/>
              <a:cs typeface="Arial"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39777746-F782-F948-9F73-5524A39F1689}" type="slidenum">
              <a:rPr lang="en-ZA" sz="1200">
                <a:cs typeface="Arial" charset="0"/>
              </a:rPr>
              <a:pPr eaLnBrk="1" hangingPunct="1"/>
              <a:t>10</a:t>
            </a:fld>
            <a:endParaRPr lang="en-ZA"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They function like a one-man band!</a:t>
            </a:r>
            <a:endParaRPr lang="en-GB" dirty="0" smtClean="0">
              <a:effectLst>
                <a:outerShdw blurRad="38100" dist="38100" dir="2700000" algn="tl">
                  <a:srgbClr val="000000"/>
                </a:outerShdw>
              </a:effectLst>
              <a:latin typeface="Impress BT" pitchFamily="66" charset="0"/>
              <a:ea typeface="+mn-ea"/>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0A3AE4C-8557-714E-8A96-FDCC2CB42F45}" type="slidenum">
              <a:rPr lang="en-ZA" sz="1200">
                <a:cs typeface="Arial" charset="0"/>
              </a:rPr>
              <a:pPr eaLnBrk="1" hangingPunct="1"/>
              <a:t>11</a:t>
            </a:fld>
            <a:endParaRPr lang="en-ZA"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Leaders who function like</a:t>
            </a:r>
            <a:r>
              <a:rPr lang="en-ZA" baseline="0" dirty="0" smtClean="0">
                <a:effectLst>
                  <a:outerShdw blurRad="38100" dist="38100" dir="2700000" algn="tl">
                    <a:srgbClr val="000000">
                      <a:alpha val="43137"/>
                    </a:srgbClr>
                  </a:outerShdw>
                </a:effectLst>
                <a:latin typeface="OzHandicraft BT" pitchFamily="66" charset="0"/>
                <a:ea typeface="+mn-ea"/>
              </a:rPr>
              <a:t> this </a:t>
            </a:r>
            <a:r>
              <a:rPr lang="en-ZA" dirty="0" smtClean="0">
                <a:effectLst>
                  <a:outerShdw blurRad="38100" dist="38100" dir="2700000" algn="tl">
                    <a:srgbClr val="000000">
                      <a:alpha val="43137"/>
                    </a:srgbClr>
                  </a:outerShdw>
                </a:effectLst>
                <a:latin typeface="OzHandicraft BT" pitchFamily="66" charset="0"/>
                <a:ea typeface="+mn-ea"/>
              </a:rPr>
              <a:t>spend most of their time trying to keep plates spinning.</a:t>
            </a:r>
            <a:endParaRPr lang="en-GB" dirty="0" smtClean="0">
              <a:effectLst>
                <a:outerShdw blurRad="38100" dist="38100" dir="2700000" algn="tl">
                  <a:srgbClr val="000000"/>
                </a:outerShdw>
              </a:effectLst>
              <a:latin typeface="Impress BT" pitchFamily="66" charset="0"/>
              <a:ea typeface="+mn-ea"/>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DF0BF63E-8AD4-2D46-A512-A0DEB8B437AF}" type="slidenum">
              <a:rPr lang="en-ZA" sz="1200">
                <a:cs typeface="Arial" charset="0"/>
              </a:rPr>
              <a:pPr eaLnBrk="1" hangingPunct="1"/>
              <a:t>12</a:t>
            </a:fld>
            <a:endParaRPr lang="en-ZA"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1200" kern="1200" dirty="0" smtClean="0">
                <a:solidFill>
                  <a:schemeClr val="tx1"/>
                </a:solidFill>
                <a:effectLst/>
                <a:latin typeface="Arial" charset="0"/>
                <a:ea typeface="Geneva" charset="0"/>
                <a:cs typeface="Arial" charset="0"/>
              </a:rPr>
              <a:t>Let’s agree that the Lone Ranger Pastor is not acceptable and should be outlawed! </a:t>
            </a:r>
            <a:endParaRPr lang="en-ZA" dirty="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BDB444D-7BA3-574F-922D-C73F607BF9FD}" type="slidenum">
              <a:rPr lang="en-ZA" sz="1200">
                <a:cs typeface="Arial" charset="0"/>
              </a:rPr>
              <a:pPr eaLnBrk="1" hangingPunct="1"/>
              <a:t>13</a:t>
            </a:fld>
            <a:endParaRPr lang="en-ZA"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Fantastic Four – a great example of different people working together as a team.</a:t>
            </a:r>
            <a:endParaRPr lang="en-ZA" dirty="0"/>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53AF74B-B0D7-8C49-A100-BB25D1EC6A27}" type="slidenum">
              <a:rPr lang="en-ZA" sz="1200">
                <a:cs typeface="Arial" charset="0"/>
              </a:rPr>
              <a:pPr eaLnBrk="1" hangingPunct="1"/>
              <a:t>14</a:t>
            </a:fld>
            <a:endParaRPr lang="en-ZA" sz="120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Avengers – a great example of different people working together as a team.</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15</a:t>
            </a:fld>
            <a:endParaRPr lang="en-ZA" sz="120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a:solidFill>
                  <a:schemeClr val="tx2"/>
                </a:solidFill>
              </a:rPr>
              <a:t>The </a:t>
            </a:r>
            <a:r>
              <a:rPr lang="en-US" dirty="0" smtClean="0">
                <a:solidFill>
                  <a:schemeClr val="tx2"/>
                </a:solidFill>
              </a:rPr>
              <a:t>Guardians of the Galaxy – </a:t>
            </a:r>
            <a:r>
              <a:rPr lang="en-US" dirty="0">
                <a:solidFill>
                  <a:schemeClr val="tx2"/>
                </a:solidFill>
              </a:rPr>
              <a:t>a great example of </a:t>
            </a:r>
            <a:r>
              <a:rPr lang="en-US" dirty="0" smtClean="0">
                <a:solidFill>
                  <a:schemeClr val="tx2"/>
                </a:solidFill>
              </a:rPr>
              <a:t>very different </a:t>
            </a:r>
            <a:r>
              <a:rPr lang="en-US" dirty="0">
                <a:solidFill>
                  <a:schemeClr val="tx2"/>
                </a:solidFill>
              </a:rPr>
              <a:t>people working together as a team.</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16</a:t>
            </a:fld>
            <a:endParaRPr lang="en-ZA" sz="120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I want to show you a few images from the past few years of the teams</a:t>
            </a:r>
            <a:r>
              <a:rPr lang="en-US" baseline="0" dirty="0" smtClean="0">
                <a:solidFill>
                  <a:schemeClr val="tx2"/>
                </a:solidFill>
              </a:rPr>
              <a:t> we have raised at His Youth in Johannesburg. Firstly one in 2012…</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17</a:t>
            </a:fld>
            <a:endParaRPr lang="en-ZA"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aseline="0" dirty="0" smtClean="0">
                <a:solidFill>
                  <a:schemeClr val="tx2"/>
                </a:solidFill>
              </a:rPr>
              <a:t>One from early 2013…</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18</a:t>
            </a:fld>
            <a:endParaRPr lang="en-ZA" sz="120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And our most recent group pic…</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19</a:t>
            </a:fld>
            <a:endParaRPr lang="en-ZA"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not-too-distant future, our planet has come under attack from a malevolent race of aliens known as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Incredibly, fearless International Fleet Commander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(Ben Kingsley) sent them fleeing back into the stars, becoming a living legend in the process. But decorated Colonel Hyrum Graff (Harrison Ford) knows that the </a:t>
            </a:r>
            <a:r>
              <a:rPr lang="en-US" sz="1200" kern="1200" dirty="0" err="1" smtClean="0">
                <a:solidFill>
                  <a:schemeClr val="tx1"/>
                </a:solidFill>
                <a:effectLst/>
                <a:latin typeface="+mn-lt"/>
                <a:ea typeface="+mn-ea"/>
                <a:cs typeface="+mn-cs"/>
              </a:rPr>
              <a:t>Formics</a:t>
            </a:r>
            <a:r>
              <a:rPr lang="en-US" sz="1200" kern="1200" dirty="0" smtClean="0">
                <a:solidFill>
                  <a:schemeClr val="tx1"/>
                </a:solidFill>
                <a:effectLst/>
                <a:latin typeface="+mn-lt"/>
                <a:ea typeface="+mn-ea"/>
                <a:cs typeface="+mn-cs"/>
              </a:rPr>
              <a:t> will soon return even stronger than they were before, and he's determined to find a new hero who can meet them head on. Enter Ender Wiggin (</a:t>
            </a:r>
            <a:r>
              <a:rPr lang="en-US" sz="1200" kern="1200" dirty="0" err="1" smtClean="0">
                <a:solidFill>
                  <a:schemeClr val="tx1"/>
                </a:solidFill>
                <a:effectLst/>
                <a:latin typeface="+mn-lt"/>
                <a:ea typeface="+mn-ea"/>
                <a:cs typeface="+mn-cs"/>
              </a:rPr>
              <a:t>Asa</a:t>
            </a:r>
            <a:r>
              <a:rPr lang="en-US" sz="1200" kern="1200" dirty="0" smtClean="0">
                <a:solidFill>
                  <a:schemeClr val="tx1"/>
                </a:solidFill>
                <a:effectLst/>
                <a:latin typeface="+mn-lt"/>
                <a:ea typeface="+mn-ea"/>
                <a:cs typeface="+mn-cs"/>
              </a:rPr>
              <a:t> Butterfield), a modest young man with vast untapped potential. Upon being recruited into Battle School, Ender partakes in a grueling series of simulations, effortlessly mastering every challenge presented to him. Celebrated by his peers and respected by his superiors, Ender is quickly promoted to Command School, where the one and only </a:t>
            </a:r>
            <a:r>
              <a:rPr lang="en-US" sz="1200" kern="1200" dirty="0" err="1" smtClean="0">
                <a:solidFill>
                  <a:schemeClr val="tx1"/>
                </a:solidFill>
                <a:effectLst/>
                <a:latin typeface="+mn-lt"/>
                <a:ea typeface="+mn-ea"/>
                <a:cs typeface="+mn-cs"/>
              </a:rPr>
              <a:t>Mazer</a:t>
            </a:r>
            <a:r>
              <a:rPr lang="en-US" sz="1200" kern="1200" dirty="0" smtClean="0">
                <a:solidFill>
                  <a:schemeClr val="tx1"/>
                </a:solidFill>
                <a:effectLst/>
                <a:latin typeface="+mn-lt"/>
                <a:ea typeface="+mn-ea"/>
                <a:cs typeface="+mn-cs"/>
              </a:rPr>
              <a:t> Rackham provides him with the knowledge and tools needed to save mankind from certain extinction. As the final battle approaches, Ender prepares to embrace his destiny as one of the greatest heroes in the history of planet Earth.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368625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solidFill>
                  <a:schemeClr val="tx2"/>
                </a:solidFill>
              </a:rPr>
              <a:t>And this leadership team is in the context of a ministry that is around 100 to 120 teens.</a:t>
            </a:r>
            <a:endParaRPr lang="en-ZA" dirty="0"/>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BAFE3D5F-E0C5-3547-A24C-22F154955AC3}" type="slidenum">
              <a:rPr lang="en-ZA" sz="1200">
                <a:cs typeface="Arial" charset="0"/>
              </a:rPr>
              <a:pPr eaLnBrk="1" hangingPunct="1"/>
              <a:t>20</a:t>
            </a:fld>
            <a:endParaRPr lang="en-ZA"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b="1" kern="1200" dirty="0" smtClean="0">
                <a:solidFill>
                  <a:schemeClr val="tx1"/>
                </a:solidFill>
                <a:effectLst/>
                <a:latin typeface="Arial" charset="0"/>
                <a:ea typeface="Geneva" charset="0"/>
                <a:cs typeface="Arial" charset="0"/>
              </a:rPr>
              <a:t>Team is God’s Dream for His Church. </a:t>
            </a:r>
            <a:r>
              <a:rPr lang="en-ZA" sz="1200" kern="1200" dirty="0" smtClean="0">
                <a:solidFill>
                  <a:schemeClr val="tx1"/>
                </a:solidFill>
                <a:effectLst/>
                <a:latin typeface="Arial" charset="0"/>
                <a:ea typeface="Geneva" charset="0"/>
                <a:cs typeface="Arial" charset="0"/>
              </a:rPr>
              <a:t>God gave gifts to His Church so they will equip His people for works of service. “So Christ himself gave the apostles, the prophets, the evangelists, the pastors and teachers, to equip his people for works of service, so that the body of Christ may be built up until we all reach unity in the faith and in the knowledge of the Son of God and become mature, attaining to the whole measure of the fullness of Christ. (Ephesians 4:11-13)</a:t>
            </a:r>
          </a:p>
          <a:p>
            <a:endParaRPr lang="en-ZA" dirty="0" smtClean="0"/>
          </a:p>
          <a:p>
            <a:endParaRPr lang="en-ZA" dirty="0"/>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0DFA3C1-A37A-E040-9C7D-AC08CEF6947F}" type="slidenum">
              <a:rPr lang="en-ZA" sz="1200">
                <a:cs typeface="Arial" charset="0"/>
              </a:rPr>
              <a:pPr eaLnBrk="1" hangingPunct="1"/>
              <a:t>21</a:t>
            </a:fld>
            <a:endParaRPr lang="en-ZA" sz="120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kern="1200" dirty="0" smtClean="0">
                <a:solidFill>
                  <a:schemeClr val="tx1"/>
                </a:solidFill>
                <a:effectLst/>
                <a:latin typeface="Arial" charset="0"/>
                <a:ea typeface="Geneva" charset="0"/>
                <a:cs typeface="Arial" charset="0"/>
              </a:rPr>
              <a:t>It takes Teamwork to make the Dreamwork! An</a:t>
            </a:r>
            <a:r>
              <a:rPr lang="en-ZA" sz="1200" kern="1200" baseline="0" dirty="0" smtClean="0">
                <a:solidFill>
                  <a:schemeClr val="tx1"/>
                </a:solidFill>
                <a:effectLst/>
                <a:latin typeface="Arial" charset="0"/>
                <a:ea typeface="Geneva" charset="0"/>
                <a:cs typeface="Arial" charset="0"/>
              </a:rPr>
              <a:t> adult leader in our ministry used to say this all the time. It is also the title of a book by John Maxwell.</a:t>
            </a:r>
            <a:endParaRPr lang="en-ZA" sz="1200" kern="1200" dirty="0">
              <a:solidFill>
                <a:schemeClr val="tx1"/>
              </a:solidFill>
              <a:effectLst/>
              <a:latin typeface="Arial" charset="0"/>
              <a:ea typeface="Geneva" charset="0"/>
              <a:cs typeface="Arial"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0DFA3C1-A37A-E040-9C7D-AC08CEF6947F}" type="slidenum">
              <a:rPr lang="en-ZA" sz="1200">
                <a:cs typeface="Arial" charset="0"/>
              </a:rPr>
              <a:pPr eaLnBrk="1" hangingPunct="1"/>
              <a:t>22</a:t>
            </a:fld>
            <a:endParaRPr lang="en-ZA" sz="120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What are they spelling out? </a:t>
            </a: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It is</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“Synergy”.</a:t>
            </a:r>
            <a:endParaRPr lang="en-GB" dirty="0" smtClean="0">
              <a:effectLst>
                <a:outerShdw blurRad="38100" dist="38100" dir="2700000" algn="tl">
                  <a:srgbClr val="000000"/>
                </a:outerShdw>
              </a:effectLst>
              <a:latin typeface="Impress BT" pitchFamily="66" charset="0"/>
              <a:ea typeface="+mn-ea"/>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0E91B62F-FA2E-C143-92E4-2E0ADE6A9BCA}" type="slidenum">
              <a:rPr lang="en-ZA" sz="1200">
                <a:cs typeface="Arial" charset="0"/>
              </a:rPr>
              <a:pPr eaLnBrk="1" hangingPunct="1"/>
              <a:t>23</a:t>
            </a:fld>
            <a:endParaRPr lang="en-ZA"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Synerg</a:t>
            </a:r>
            <a:r>
              <a:rPr lang="en-ZA" dirty="0" smtClean="0">
                <a:ea typeface="+mn-ea"/>
              </a:rPr>
              <a:t>y</a:t>
            </a:r>
            <a:endParaRPr lang="en-GB" dirty="0" smtClean="0">
              <a:effectLst>
                <a:outerShdw blurRad="38100" dist="38100" dir="2700000" algn="tl">
                  <a:srgbClr val="000000"/>
                </a:outerShdw>
              </a:effectLst>
              <a:latin typeface="Impress BT" pitchFamily="66" charset="0"/>
              <a:ea typeface="+mn-ea"/>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A0739A5-5436-064A-88C8-9DF7BBE7F767}" type="slidenum">
              <a:rPr lang="en-ZA" sz="1200">
                <a:cs typeface="Arial" charset="0"/>
              </a:rPr>
              <a:pPr eaLnBrk="1" hangingPunct="1"/>
              <a:t>24</a:t>
            </a:fld>
            <a:endParaRPr lang="en-ZA" sz="120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DDDDDD"/>
                  </a:outerShdw>
                </a:effectLst>
                <a:latin typeface="OzHandicraft BT" charset="0"/>
              </a:rPr>
              <a:t>Teams are about synergy: using the different abilities, personalities, gifts and talents of a group of people to do what they could not do alone.</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6288E3-187E-6A4D-873A-3B336C6DA4DE}" type="slidenum">
              <a:rPr lang="en-ZA" sz="1200">
                <a:cs typeface="Arial" charset="0"/>
              </a:rPr>
              <a:pPr eaLnBrk="1" hangingPunct="1"/>
              <a:t>25</a:t>
            </a:fld>
            <a:endParaRPr lang="en-ZA" sz="120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a:solidFill>
                  <a:srgbClr val="FFFF00"/>
                </a:solidFill>
                <a:effectLst>
                  <a:outerShdw blurRad="38100" dist="38100" dir="2700000" algn="tl">
                    <a:srgbClr val="DDDDDD"/>
                  </a:outerShdw>
                </a:effectLst>
                <a:latin typeface="Impress BT" charset="0"/>
              </a:rPr>
              <a:t>Bill Bennot</a:t>
            </a:r>
            <a:r>
              <a:rPr lang="ja-JP" altLang="en-US">
                <a:solidFill>
                  <a:srgbClr val="FFFF00"/>
                </a:solidFill>
                <a:effectLst>
                  <a:outerShdw blurRad="38100" dist="38100" dir="2700000" algn="tl">
                    <a:srgbClr val="DDDDDD"/>
                  </a:outerShdw>
                </a:effectLst>
                <a:latin typeface="Impress BT" charset="0"/>
              </a:rPr>
              <a:t>’</a:t>
            </a:r>
            <a:r>
              <a:rPr lang="en-US">
                <a:solidFill>
                  <a:srgbClr val="FFFF00"/>
                </a:solidFill>
                <a:effectLst>
                  <a:outerShdw blurRad="38100" dist="38100" dir="2700000" algn="tl">
                    <a:srgbClr val="DDDDDD"/>
                  </a:outerShdw>
                </a:effectLst>
                <a:latin typeface="Impress BT" charset="0"/>
              </a:rPr>
              <a:t>s Definition of Team: </a:t>
            </a:r>
            <a:r>
              <a:rPr lang="en-ZA">
                <a:solidFill>
                  <a:srgbClr val="FFFF00"/>
                </a:solidFill>
                <a:effectLst>
                  <a:outerShdw blurRad="38100" dist="38100" dir="2700000" algn="tl">
                    <a:srgbClr val="DDDDDD"/>
                  </a:outerShdw>
                </a:effectLst>
                <a:latin typeface="Impress BT" charset="0"/>
              </a:rPr>
              <a:t>A team is a small group of people with complimentary skills committed to a common purpose, performance goals and approach for which they hold themselves mutually accountable.</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There is nothing like watching Brian Habana flying over the try line to score for the Springboks.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But invariably</a:t>
            </a:r>
            <a:r>
              <a:rPr lang="en-ZA" baseline="0" dirty="0" smtClean="0">
                <a:solidFill>
                  <a:srgbClr val="FFFF00"/>
                </a:solidFill>
                <a:effectLst>
                  <a:outerShdw blurRad="38100" dist="38100" dir="2700000" algn="tl">
                    <a:srgbClr val="DDDDDD"/>
                  </a:outerShdw>
                </a:effectLst>
                <a:latin typeface="Impress BT" charset="0"/>
              </a:rPr>
              <a:t> it is a team effort that led to the try being scored. In the scrums.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loose</a:t>
            </a:r>
            <a:r>
              <a:rPr lang="en-ZA" baseline="0" dirty="0" smtClean="0">
                <a:solidFill>
                  <a:srgbClr val="FFFF00"/>
                </a:solidFill>
                <a:effectLst>
                  <a:outerShdw blurRad="38100" dist="38100" dir="2700000" algn="tl">
                    <a:srgbClr val="DDDDDD"/>
                  </a:outerShdw>
                </a:effectLst>
                <a:latin typeface="Impress BT" charset="0"/>
              </a:rPr>
              <a:t> play</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Ender’s</a:t>
            </a:r>
            <a:r>
              <a:rPr lang="en-US" baseline="0" dirty="0" smtClean="0"/>
              <a:t> Game Trailer 1 2013. Get it on YouTube at: https://</a:t>
            </a:r>
            <a:r>
              <a:rPr lang="en-US" baseline="0" dirty="0" err="1" smtClean="0"/>
              <a:t>www.youtube.com</a:t>
            </a:r>
            <a:r>
              <a:rPr lang="en-US" baseline="0" dirty="0" smtClean="0"/>
              <a:t>/</a:t>
            </a:r>
            <a:r>
              <a:rPr lang="en-US" baseline="0" dirty="0" err="1" smtClean="0"/>
              <a:t>watch?v</a:t>
            </a:r>
            <a:r>
              <a:rPr lang="en-US" baseline="0" dirty="0" smtClean="0"/>
              <a:t>=2SRizeR4MmU</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3</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running and passing</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In the line outs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And the kicking</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Soon people are congratulating each other on the</a:t>
            </a:r>
            <a:r>
              <a:rPr lang="en-ZA" baseline="0" dirty="0" smtClean="0">
                <a:solidFill>
                  <a:srgbClr val="FFFF00"/>
                </a:solidFill>
                <a:effectLst>
                  <a:outerShdw blurRad="38100" dist="38100" dir="2700000" algn="tl">
                    <a:srgbClr val="DDDDDD"/>
                  </a:outerShdw>
                </a:effectLst>
                <a:latin typeface="Impress BT" charset="0"/>
              </a:rPr>
              <a:t> win</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smtClean="0">
                <a:solidFill>
                  <a:srgbClr val="FFFF00"/>
                </a:solidFill>
                <a:effectLst>
                  <a:outerShdw blurRad="38100" dist="38100" dir="2700000" algn="tl">
                    <a:srgbClr val="DDDDDD"/>
                  </a:outerShdw>
                </a:effectLst>
                <a:latin typeface="Impress BT" charset="0"/>
              </a:rPr>
              <a:t>Ultimately </a:t>
            </a:r>
            <a:r>
              <a:rPr lang="en-ZA" baseline="0" smtClean="0">
                <a:solidFill>
                  <a:srgbClr val="FFFF00"/>
                </a:solidFill>
                <a:effectLst>
                  <a:outerShdw blurRad="38100" dist="38100" dir="2700000" algn="tl">
                    <a:srgbClr val="DDDDDD"/>
                  </a:outerShdw>
                </a:effectLst>
                <a:latin typeface="Impress BT" charset="0"/>
              </a:rPr>
              <a:t>it is the team </a:t>
            </a:r>
            <a:r>
              <a:rPr lang="en-ZA" baseline="0" dirty="0" smtClean="0">
                <a:solidFill>
                  <a:srgbClr val="FFFF00"/>
                </a:solidFill>
                <a:effectLst>
                  <a:outerShdw blurRad="38100" dist="38100" dir="2700000" algn="tl">
                    <a:srgbClr val="DDDDDD"/>
                  </a:outerShdw>
                </a:effectLst>
                <a:latin typeface="Impress BT" charset="0"/>
              </a:rPr>
              <a:t>effort that is remembered!</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rgbClr val="FFFF00"/>
                </a:solidFill>
                <a:effectLst>
                  <a:outerShdw blurRad="38100" dist="38100" dir="2700000" algn="tl">
                    <a:srgbClr val="DDDDDD"/>
                  </a:outerShdw>
                </a:effectLst>
                <a:latin typeface="Impress BT" charset="0"/>
              </a:rPr>
              <a:t>And even in the Kruger national park the Springboks celebrate when their team wins.</a:t>
            </a:r>
            <a:endParaRPr lang="en-ZA" dirty="0">
              <a:solidFill>
                <a:srgbClr val="FFFF00"/>
              </a:solidFill>
              <a:effectLst>
                <a:outerShdw blurRad="38100" dist="38100" dir="2700000" algn="tl">
                  <a:srgbClr val="DDDDDD"/>
                </a:outerShdw>
              </a:effectLst>
              <a:latin typeface="Impress BT"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707D5AC3-071C-784B-A229-37C7B2BB36CC}" type="slidenum">
              <a:rPr lang="en-ZA" sz="1200"/>
              <a:pPr eaLnBrk="1" hangingPunct="1"/>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b="0" kern="1200" dirty="0" smtClean="0">
                <a:solidFill>
                  <a:schemeClr val="tx1"/>
                </a:solidFill>
                <a:effectLst/>
                <a:latin typeface="Arial" charset="0"/>
                <a:ea typeface="Geneva" charset="0"/>
                <a:cs typeface="Arial" charset="0"/>
              </a:rPr>
              <a:t>The Five Dysfunctions of a Team. </a:t>
            </a:r>
            <a:r>
              <a:rPr lang="en-ZA" sz="1200" kern="1200" dirty="0" smtClean="0">
                <a:solidFill>
                  <a:schemeClr val="tx1"/>
                </a:solidFill>
                <a:effectLst/>
                <a:latin typeface="Arial" charset="0"/>
                <a:ea typeface="Geneva" charset="0"/>
                <a:cs typeface="Arial" charset="0"/>
              </a:rPr>
              <a:t>This section is based on a book by Patrick Lencioni: The Five Dysfunctions of a Team. </a:t>
            </a:r>
            <a:endParaRPr lang="en-ZA" sz="1200" kern="1200" dirty="0">
              <a:solidFill>
                <a:schemeClr val="tx1"/>
              </a:solidFill>
              <a:effectLst/>
              <a:latin typeface="Arial" charset="0"/>
              <a:ea typeface="Geneva" charset="0"/>
              <a:cs typeface="Arial"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E3573400-421D-C44D-8FE7-8DE5D7FC0F71}" type="slidenum">
              <a:rPr lang="en-ZA" sz="1200"/>
              <a:pPr eaLnBrk="1" hangingPunct="1"/>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sz="1200" b="1" kern="1200" dirty="0" smtClean="0">
                <a:solidFill>
                  <a:schemeClr val="tx1"/>
                </a:solidFill>
                <a:effectLst/>
                <a:latin typeface="Arial" charset="0"/>
                <a:ea typeface="Geneva" charset="0"/>
                <a:cs typeface="Arial" charset="0"/>
              </a:rPr>
              <a:t>The 5 Dysfunctions Pyramid. </a:t>
            </a:r>
            <a:r>
              <a:rPr lang="en-ZA" sz="1200" kern="1200" dirty="0" smtClean="0">
                <a:solidFill>
                  <a:schemeClr val="tx1"/>
                </a:solidFill>
                <a:effectLst/>
                <a:latin typeface="Arial" charset="0"/>
                <a:ea typeface="Geneva" charset="0"/>
                <a:cs typeface="Arial" charset="0"/>
              </a:rPr>
              <a:t>A journey from the Absence of Trust to Inattention to Results. (1) The first dysfunction is the absence of trust among team members. Essentially this stems from their unwillingness to be vulnerable within the group. Team members who are not genuinely open with one another about their mistakes and weaknesses make it impossible to build a foundation for trust. (2) This failure to build trust is damaging because it sets the tone for the second dysfunction: fear of conflict. Teams that lack trust are incapable of engaging in unfiltered and passionate debate of ideas. Instead, they resort to veiled discussions and guarded comments. (3) A lack of healthy conflict is a problem because it creates the third dysfunction of a team: lack of commitment. Without having aired their opinions in the course of passionate and open debate, team members rarely, if ever, buy in and commit to decisions, though they may agree in meetings. (4) Because of this lack of real commitment and buy in, team members develop the fourth dysfunction: avoidance of accountability. Without committing to a clear plan of action, even the most focussed and driven people are often hesitant to call their peers on actions and behaviours that seem counterproductive to the good of the team. (5) Failure to hold one another acountable creates an environment where the fifth dysfunction thrives: Inattention to results. It occurs when team members put their personal needs (such as ego, career development, or recognition) or even the needs of their department about the collective goals of the team.</a:t>
            </a:r>
          </a:p>
          <a:p>
            <a:r>
              <a:rPr lang="en-ZA" sz="1200" b="1" kern="1200" dirty="0" smtClean="0">
                <a:solidFill>
                  <a:schemeClr val="tx1"/>
                </a:solidFill>
                <a:effectLst/>
                <a:latin typeface="Arial" charset="0"/>
                <a:ea typeface="Geneva" charset="0"/>
                <a:cs typeface="Arial" charset="0"/>
              </a:rPr>
              <a:t> </a:t>
            </a:r>
            <a:endParaRPr lang="en-ZA" sz="1200" kern="1200" dirty="0">
              <a:solidFill>
                <a:schemeClr val="tx1"/>
              </a:solidFill>
              <a:effectLst/>
              <a:latin typeface="Arial" charset="0"/>
              <a:ea typeface="Geneva" charset="0"/>
              <a:cs typeface="Arial"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b="1" kern="1200" dirty="0" smtClean="0">
                <a:solidFill>
                  <a:schemeClr val="tx1"/>
                </a:solidFill>
                <a:effectLst/>
                <a:latin typeface="Arial" charset="0"/>
                <a:ea typeface="Geneva" charset="0"/>
                <a:cs typeface="Arial" charset="0"/>
              </a:rPr>
              <a:t>Exercise: </a:t>
            </a:r>
            <a:r>
              <a:rPr lang="en-ZA" sz="1200" kern="1200" dirty="0" smtClean="0">
                <a:solidFill>
                  <a:schemeClr val="tx1"/>
                </a:solidFill>
                <a:effectLst/>
                <a:latin typeface="Arial" charset="0"/>
                <a:ea typeface="Geneva" charset="0"/>
                <a:cs typeface="Arial" charset="0"/>
              </a:rPr>
              <a:t>Complete the Team Dymanics questionnaire based on your current team situation.</a:t>
            </a: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38</a:t>
            </a:fld>
            <a:endParaRPr lang="en-ZA"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baseline="0" dirty="0" smtClean="0"/>
              <a:t>Another way to understand the model is to take the opposite approach – a positive one – and imagine how members of truly cohesive teams behave. Here are the 5 Practises of Great Teams:</a:t>
            </a:r>
            <a:endParaRPr lang="en-ZA"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Teamwork!</a:t>
            </a:r>
            <a:endParaRPr lang="en-US" dirty="0"/>
          </a:p>
        </p:txBody>
      </p:sp>
      <p:sp>
        <p:nvSpPr>
          <p:cNvPr id="4" name="Slide Number Placeholder 3"/>
          <p:cNvSpPr>
            <a:spLocks noGrp="1"/>
          </p:cNvSpPr>
          <p:nvPr>
            <p:ph type="sldNum" sz="quarter" idx="10"/>
          </p:nvPr>
        </p:nvSpPr>
        <p:spPr/>
        <p:txBody>
          <a:bodyPr/>
          <a:lstStyle/>
          <a:p>
            <a:pPr>
              <a:defRPr/>
            </a:pPr>
            <a:fld id="{44C1AE62-947C-D24E-B1C1-C414D04837BD}" type="slidenum">
              <a:rPr lang="en-ZA" smtClean="0"/>
              <a:pPr>
                <a:defRPr/>
              </a:pPr>
              <a:t>4</a:t>
            </a:fld>
            <a:endParaRPr lang="en-ZA"/>
          </a:p>
        </p:txBody>
      </p:sp>
    </p:spTree>
    <p:extLst>
      <p:ext uri="{BB962C8B-B14F-4D97-AF65-F5344CB8AC3E}">
        <p14:creationId xmlns:p14="http://schemas.microsoft.com/office/powerpoint/2010/main" val="2294067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baseline="0" dirty="0" smtClean="0"/>
              <a:t>(1) They trust Each Other. (2) They Embrace Conflict. (3) They Display Commitment. (4) They Practise Accountability. (5) They Get Results.</a:t>
            </a:r>
            <a:endParaRPr lang="en-ZA" dirty="0"/>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965F0CF-4099-D643-823F-3D9E0D75B2A0}" type="slidenum">
              <a:rPr lang="en-ZA" sz="1200"/>
              <a:pPr eaLnBrk="1" hangingPunct="1"/>
              <a:t>40</a:t>
            </a:fld>
            <a:endParaRPr lang="en-Z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70000"/>
              </a:lnSpc>
            </a:pPr>
            <a:r>
              <a:rPr lang="en-ZA" sz="600" dirty="0" smtClean="0"/>
              <a:t>1. They Trust Each other: </a:t>
            </a:r>
            <a:r>
              <a:rPr lang="en-ZA" sz="600" dirty="0" smtClean="0">
                <a:solidFill>
                  <a:srgbClr val="FFFF00"/>
                </a:solidFill>
                <a:latin typeface="Impress BT" charset="0"/>
              </a:rPr>
              <a:t>Team members believe their peer’s intentions are good and they are protective and careful about group interactions.</a:t>
            </a:r>
            <a:endParaRPr lang="en-ZA" sz="600" dirty="0">
              <a:solidFill>
                <a:srgbClr val="FFFF00"/>
              </a:solidFill>
              <a:latin typeface="Impress BT"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FD1D2AB-625F-D147-8705-973FA1B2A099}" type="slidenum">
              <a:rPr lang="en-ZA" sz="1200"/>
              <a:pPr eaLnBrk="1" hangingPunct="1"/>
              <a:t>41</a:t>
            </a:fld>
            <a:endParaRPr lang="en-Z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marL="457200" indent="-457200" eaLnBrk="1" hangingPunct="1">
              <a:lnSpc>
                <a:spcPct val="150000"/>
              </a:lnSpc>
              <a:spcBef>
                <a:spcPct val="20000"/>
              </a:spcBef>
              <a:buFont typeface="Wingdings" pitchFamily="2" charset="2"/>
              <a:buNone/>
              <a:defRPr/>
            </a:pPr>
            <a:r>
              <a:rPr lang="en-ZA" dirty="0" smtClean="0">
                <a:solidFill>
                  <a:schemeClr val="bg1"/>
                </a:solidFill>
                <a:latin typeface="Brush455 BT" pitchFamily="66" charset="0"/>
                <a:ea typeface="+mn-ea"/>
              </a:rPr>
              <a:t>How to Create Trust: Get people to t</a:t>
            </a:r>
            <a:r>
              <a:rPr lang="en-ZA" kern="0" dirty="0" smtClean="0">
                <a:solidFill>
                  <a:srgbClr val="FFFF00"/>
                </a:solidFill>
                <a:latin typeface="Impress BT" pitchFamily="66" charset="0"/>
                <a:ea typeface="+mn-ea"/>
              </a:rPr>
              <a:t>alk about weaknesses; skill deficiencies; interpersonal lacks; mistakes and needs.</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0D17B99-D5FF-9744-8E27-88D17BDF714C}" type="slidenum">
              <a:rPr lang="en-ZA" sz="1200"/>
              <a:pPr eaLnBrk="1" hangingPunct="1"/>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Trust Exercise:</a:t>
            </a:r>
            <a:r>
              <a:rPr lang="en-ZA" sz="1200" kern="1200" dirty="0" smtClean="0">
                <a:solidFill>
                  <a:schemeClr val="tx1"/>
                </a:solidFill>
                <a:effectLst/>
                <a:latin typeface="Arial" charset="0"/>
                <a:ea typeface="Geneva" charset="0"/>
                <a:cs typeface="Arial" charset="0"/>
              </a:rPr>
              <a:t> Share a strength and a weakness, a joy and a pain with each other.</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43</a:t>
            </a:fld>
            <a:endParaRPr lang="en-ZA"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dirty="0" smtClean="0"/>
              <a:t>2. They Embrace Conflict. </a:t>
            </a:r>
            <a:r>
              <a:rPr lang="en-ZA" dirty="0" smtClean="0">
                <a:solidFill>
                  <a:srgbClr val="FFFF00"/>
                </a:solidFill>
                <a:latin typeface="Impress BT" charset="0"/>
              </a:rPr>
              <a:t>Team members engage in passionate debate and discuss issues and speak freely.</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E174B0E-FFE3-4B40-9415-84B6F4652160}" type="slidenum">
              <a:rPr lang="en-ZA" sz="1200"/>
              <a:pPr eaLnBrk="1" hangingPunct="1"/>
              <a:t>44</a:t>
            </a:fld>
            <a:endParaRPr lang="en-ZA"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dirty="0" smtClean="0">
                <a:solidFill>
                  <a:srgbClr val="FFFF00"/>
                </a:solidFill>
                <a:latin typeface="OzHandicraft BT" pitchFamily="66" charset="0"/>
                <a:ea typeface="+mn-ea"/>
              </a:rPr>
              <a:t>How to Embrace Conflict: </a:t>
            </a:r>
            <a:r>
              <a:rPr lang="en-ZA" kern="0" dirty="0" smtClean="0">
                <a:solidFill>
                  <a:srgbClr val="FFFF00"/>
                </a:solidFill>
                <a:latin typeface="Impress BT" pitchFamily="66" charset="0"/>
                <a:ea typeface="+mn-ea"/>
              </a:rPr>
              <a:t>Believe conflict is not a sin; Accept conflict is beneficial; Seek first to understand; Look for a win-win solution.</a:t>
            </a:r>
          </a:p>
          <a:p>
            <a:pPr>
              <a:defRPr/>
            </a:pPr>
            <a:endParaRPr lang="en-ZA" dirty="0">
              <a:ea typeface="+mn-ea"/>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CF784E4-01BE-194C-A14F-DFC01578AC0B}" type="slidenum">
              <a:rPr lang="en-ZA" sz="1200"/>
              <a:pPr eaLnBrk="1" hangingPunct="1"/>
              <a:t>45</a:t>
            </a:fld>
            <a:endParaRPr lang="en-ZA"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Conflict Exercise:</a:t>
            </a:r>
            <a:r>
              <a:rPr lang="en-ZA" sz="1200" kern="1200" dirty="0" smtClean="0">
                <a:solidFill>
                  <a:schemeClr val="tx1"/>
                </a:solidFill>
                <a:effectLst/>
                <a:latin typeface="Arial" charset="0"/>
                <a:ea typeface="Geneva" charset="0"/>
                <a:cs typeface="Arial" charset="0"/>
              </a:rPr>
              <a:t> Pick a recent difficult issue, listen with an open mind and look for a win-win solution.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46</a:t>
            </a:fld>
            <a:endParaRPr lang="en-ZA" sz="120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a typeface="+mn-ea"/>
              </a:rPr>
              <a:t>3. They </a:t>
            </a:r>
            <a:r>
              <a:rPr lang="en-ZA" kern="0" dirty="0" smtClean="0">
                <a:solidFill>
                  <a:schemeClr val="bg1"/>
                </a:solidFill>
                <a:latin typeface="Brush455 BT" pitchFamily="66" charset="0"/>
                <a:ea typeface="+mn-ea"/>
              </a:rPr>
              <a:t>Commit</a:t>
            </a:r>
            <a:r>
              <a:rPr lang="en-ZA" kern="0" baseline="0" dirty="0" smtClean="0">
                <a:solidFill>
                  <a:schemeClr val="bg1"/>
                </a:solidFill>
                <a:latin typeface="Brush455 BT" pitchFamily="66" charset="0"/>
                <a:ea typeface="+mn-ea"/>
              </a:rPr>
              <a:t> to Plans</a:t>
            </a:r>
            <a:r>
              <a:rPr lang="en-ZA"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clear about the mission, not afraid of being wrong and they make timely and definitive decisions.</a:t>
            </a:r>
          </a:p>
          <a:p>
            <a:pPr>
              <a:defRPr/>
            </a:pPr>
            <a:endParaRPr lang="en-ZA" dirty="0">
              <a:ea typeface="+mn-ea"/>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29C88409-F180-884D-8CFC-EDD8178CD2F0}" type="slidenum">
              <a:rPr lang="en-ZA" sz="1200"/>
              <a:pPr eaLnBrk="1" hangingPunct="1"/>
              <a:t>47</a:t>
            </a:fld>
            <a:endParaRPr lang="en-ZA"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indent="0">
              <a:lnSpc>
                <a:spcPct val="100000"/>
              </a:lnSpc>
              <a:spcBef>
                <a:spcPts val="0"/>
              </a:spcBef>
              <a:buFont typeface="Wingdings" charset="0"/>
              <a:buNone/>
            </a:pPr>
            <a:r>
              <a:rPr lang="en-ZA" sz="9600" dirty="0" smtClean="0">
                <a:solidFill>
                  <a:srgbClr val="FFFF00"/>
                </a:solidFill>
                <a:latin typeface="Impress BT" charset="0"/>
              </a:rPr>
              <a:t>This is a story about four people</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SOMEBODY, ANYBODY AND NOBODY.</a:t>
            </a:r>
            <a:r>
              <a:rPr lang="en-ZA" sz="9600" baseline="0" dirty="0" smtClean="0">
                <a:solidFill>
                  <a:srgbClr val="FFFF00"/>
                </a:solidFill>
                <a:latin typeface="Impress BT" charset="0"/>
              </a:rPr>
              <a:t> </a:t>
            </a:r>
            <a:r>
              <a:rPr lang="en-ZA" sz="9600" dirty="0" smtClean="0">
                <a:solidFill>
                  <a:srgbClr val="FFFF00"/>
                </a:solidFill>
                <a:latin typeface="Impress BT" charset="0"/>
              </a:rPr>
              <a:t>There was an important job to be done and EVERYBODY was</a:t>
            </a:r>
            <a:r>
              <a:rPr lang="en-ZA" sz="9600" baseline="0" dirty="0" smtClean="0">
                <a:solidFill>
                  <a:srgbClr val="FFFF00"/>
                </a:solidFill>
                <a:latin typeface="Impress BT" charset="0"/>
              </a:rPr>
              <a:t> </a:t>
            </a:r>
            <a:r>
              <a:rPr lang="en-ZA" sz="9600" dirty="0" smtClean="0">
                <a:solidFill>
                  <a:srgbClr val="FFFF00"/>
                </a:solidFill>
                <a:latin typeface="Impress BT" charset="0"/>
              </a:rPr>
              <a:t>asked to do it. ANYBODY could have done it, but NOBODY did it. SOMEBODY got angry about that because it was EVERYBODY’S job.</a:t>
            </a:r>
            <a:r>
              <a:rPr lang="en-ZA" sz="9600" baseline="0" dirty="0" smtClean="0">
                <a:solidFill>
                  <a:srgbClr val="FFFF00"/>
                </a:solidFill>
                <a:latin typeface="Impress BT" charset="0"/>
              </a:rPr>
              <a:t> </a:t>
            </a:r>
            <a:r>
              <a:rPr lang="en-ZA" sz="9600" dirty="0" smtClean="0">
                <a:solidFill>
                  <a:srgbClr val="FFFF00"/>
                </a:solidFill>
                <a:latin typeface="Impress BT" charset="0"/>
              </a:rPr>
              <a:t>EVERYBODY thought ANYBODY could do it but NOBODY realised that EVERYBODY wouldn’t do it. It ended up that EVERYBODY blamed SOMEBODY when actually NOBODY asked ANYBODY.</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48</a:t>
            </a:fld>
            <a:endParaRPr lang="en-ZA"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kern="0" dirty="0" smtClean="0">
                <a:solidFill>
                  <a:schemeClr val="bg1"/>
                </a:solidFill>
                <a:latin typeface="Brush455 BT" pitchFamily="66" charset="0"/>
                <a:ea typeface="+mn-ea"/>
              </a:rPr>
              <a:t>How to Build Commitment: </a:t>
            </a:r>
            <a:r>
              <a:rPr lang="en-ZA" sz="9600" kern="0" dirty="0" smtClean="0">
                <a:solidFill>
                  <a:srgbClr val="FFFF00"/>
                </a:solidFill>
                <a:latin typeface="Impress BT" pitchFamily="66" charset="0"/>
                <a:ea typeface="+mn-ea"/>
              </a:rPr>
              <a:t>Review meeting decisions; Identify </a:t>
            </a:r>
            <a:r>
              <a:rPr lang="en-ZA" sz="9600" b="1" kern="0" dirty="0" smtClean="0">
                <a:solidFill>
                  <a:srgbClr val="66FF33"/>
                </a:solidFill>
                <a:latin typeface="Impress BT" pitchFamily="66" charset="0"/>
                <a:ea typeface="+mn-ea"/>
              </a:rPr>
              <a:t>who</a:t>
            </a:r>
            <a:r>
              <a:rPr lang="en-ZA" sz="9600" b="1" kern="0" dirty="0" smtClean="0">
                <a:solidFill>
                  <a:srgbClr val="FFFF00"/>
                </a:solidFill>
                <a:latin typeface="Impress BT" pitchFamily="66" charset="0"/>
                <a:ea typeface="+mn-ea"/>
              </a:rPr>
              <a:t> </a:t>
            </a:r>
            <a:r>
              <a:rPr lang="en-ZA" sz="9600" kern="0" dirty="0" smtClean="0">
                <a:solidFill>
                  <a:srgbClr val="FFFF00"/>
                </a:solidFill>
                <a:latin typeface="Impress BT" pitchFamily="66" charset="0"/>
                <a:ea typeface="+mn-ea"/>
              </a:rPr>
              <a:t>does </a:t>
            </a:r>
            <a:r>
              <a:rPr lang="en-ZA" sz="9600" b="1" kern="0" dirty="0" smtClean="0">
                <a:solidFill>
                  <a:srgbClr val="66FF33"/>
                </a:solidFill>
                <a:latin typeface="Impress BT" pitchFamily="66" charset="0"/>
                <a:ea typeface="+mn-ea"/>
              </a:rPr>
              <a:t>what</a:t>
            </a:r>
            <a:r>
              <a:rPr lang="en-ZA" sz="9600" b="1" kern="0" dirty="0" smtClean="0">
                <a:solidFill>
                  <a:srgbClr val="FFFF00"/>
                </a:solidFill>
                <a:latin typeface="Impress BT" pitchFamily="66" charset="0"/>
                <a:ea typeface="+mn-ea"/>
              </a:rPr>
              <a:t> </a:t>
            </a:r>
            <a:r>
              <a:rPr lang="en-ZA" sz="9600" kern="0" dirty="0" smtClean="0">
                <a:solidFill>
                  <a:srgbClr val="FFFF00"/>
                </a:solidFill>
                <a:latin typeface="Impress BT" pitchFamily="66" charset="0"/>
                <a:ea typeface="+mn-ea"/>
              </a:rPr>
              <a:t>by </a:t>
            </a:r>
            <a:r>
              <a:rPr lang="en-ZA" sz="9600" b="1" kern="0" dirty="0" smtClean="0">
                <a:solidFill>
                  <a:srgbClr val="66FF33"/>
                </a:solidFill>
                <a:latin typeface="Impress BT" pitchFamily="66" charset="0"/>
                <a:ea typeface="+mn-ea"/>
              </a:rPr>
              <a:t>when</a:t>
            </a:r>
            <a:r>
              <a:rPr lang="en-ZA" sz="9600" kern="0" dirty="0" smtClean="0">
                <a:solidFill>
                  <a:srgbClr val="66FF33"/>
                </a:solidFill>
                <a:latin typeface="Impress BT" pitchFamily="66" charset="0"/>
                <a:ea typeface="+mn-ea"/>
              </a:rPr>
              <a:t>; </a:t>
            </a:r>
            <a:r>
              <a:rPr lang="en-ZA" sz="9600" kern="0" dirty="0" smtClean="0">
                <a:solidFill>
                  <a:srgbClr val="FFFF00"/>
                </a:solidFill>
                <a:latin typeface="Impress BT" pitchFamily="66" charset="0"/>
                <a:ea typeface="+mn-ea"/>
              </a:rPr>
              <a:t>Commit to finish work on time</a:t>
            </a:r>
            <a:r>
              <a:rPr lang="en-US" sz="9600" kern="0" dirty="0" smtClean="0">
                <a:solidFill>
                  <a:schemeClr val="bg1"/>
                </a:solidFill>
                <a:latin typeface="OzHandicraft BT" pitchFamily="66" charset="0"/>
                <a:ea typeface="+mn-ea"/>
              </a:rPr>
              <a:t>.</a:t>
            </a:r>
            <a:endParaRPr lang="en-ZA" sz="9600" kern="0" dirty="0" smtClean="0">
              <a:solidFill>
                <a:srgbClr val="FFFF00"/>
              </a:solidFill>
              <a:latin typeface="Impress BT" pitchFamily="66" charset="0"/>
              <a:ea typeface="+mn-ea"/>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435DC160-0B8C-BD4D-B3A4-A7AD6393F64A}" type="slidenum">
              <a:rPr lang="en-ZA" sz="1200"/>
              <a:pPr eaLnBrk="1" hangingPunct="1"/>
              <a:t>49</a:t>
            </a:fld>
            <a:endParaRPr lang="en-ZA"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The Lone Ranger has always been</a:t>
            </a:r>
            <a:r>
              <a:rPr lang="en-ZA" baseline="0" dirty="0" smtClean="0">
                <a:effectLst>
                  <a:outerShdw blurRad="38100" dist="38100" dir="2700000" algn="tl">
                    <a:srgbClr val="000000">
                      <a:alpha val="43137"/>
                    </a:srgbClr>
                  </a:outerShdw>
                </a:effectLst>
                <a:latin typeface="OzHandicraft BT" pitchFamily="66" charset="0"/>
                <a:ea typeface="+mn-ea"/>
              </a:rPr>
              <a:t> used as a reference to someone who wants to do everything on his own.</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a:t>
            </a:fld>
            <a:endParaRPr lang="en-ZA" sz="120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Commitment Exercise:</a:t>
            </a:r>
            <a:r>
              <a:rPr lang="en-ZA" sz="1200" kern="1200" dirty="0" smtClean="0">
                <a:solidFill>
                  <a:schemeClr val="tx1"/>
                </a:solidFill>
                <a:effectLst/>
                <a:latin typeface="Arial" charset="0"/>
                <a:ea typeface="Geneva" charset="0"/>
                <a:cs typeface="Arial" charset="0"/>
              </a:rPr>
              <a:t> Think about an undefined issue in your ministry and decide </a:t>
            </a:r>
            <a:r>
              <a:rPr lang="en-ZA" sz="1200" b="1" kern="1200" dirty="0" smtClean="0">
                <a:solidFill>
                  <a:schemeClr val="tx1"/>
                </a:solidFill>
                <a:effectLst/>
                <a:latin typeface="Arial" charset="0"/>
                <a:ea typeface="Geneva" charset="0"/>
                <a:cs typeface="Arial" charset="0"/>
              </a:rPr>
              <a:t>who</a:t>
            </a:r>
            <a:r>
              <a:rPr lang="en-ZA" sz="1200" kern="1200" dirty="0" smtClean="0">
                <a:solidFill>
                  <a:schemeClr val="tx1"/>
                </a:solidFill>
                <a:effectLst/>
                <a:latin typeface="Arial" charset="0"/>
                <a:ea typeface="Geneva" charset="0"/>
                <a:cs typeface="Arial" charset="0"/>
              </a:rPr>
              <a:t> will do </a:t>
            </a:r>
            <a:r>
              <a:rPr lang="en-ZA" sz="1200" b="1" kern="1200" dirty="0" smtClean="0">
                <a:solidFill>
                  <a:schemeClr val="tx1"/>
                </a:solidFill>
                <a:effectLst/>
                <a:latin typeface="Arial" charset="0"/>
                <a:ea typeface="Geneva" charset="0"/>
                <a:cs typeface="Arial" charset="0"/>
              </a:rPr>
              <a:t>what </a:t>
            </a:r>
            <a:r>
              <a:rPr lang="en-ZA" sz="1200" kern="1200" dirty="0" smtClean="0">
                <a:solidFill>
                  <a:schemeClr val="tx1"/>
                </a:solidFill>
                <a:effectLst/>
                <a:latin typeface="Arial" charset="0"/>
                <a:ea typeface="Geneva" charset="0"/>
                <a:cs typeface="Arial" charset="0"/>
              </a:rPr>
              <a:t>by </a:t>
            </a:r>
            <a:r>
              <a:rPr lang="en-ZA" sz="1200" b="1" kern="1200" dirty="0" smtClean="0">
                <a:solidFill>
                  <a:schemeClr val="tx1"/>
                </a:solidFill>
                <a:effectLst/>
                <a:latin typeface="Arial" charset="0"/>
                <a:ea typeface="Geneva" charset="0"/>
                <a:cs typeface="Arial" charset="0"/>
              </a:rPr>
              <a:t>when</a:t>
            </a:r>
            <a:r>
              <a:rPr lang="en-ZA" sz="1200" kern="1200" dirty="0" smtClean="0">
                <a:solidFill>
                  <a:schemeClr val="tx1"/>
                </a:solidFill>
                <a:effectLst/>
                <a:latin typeface="Arial" charset="0"/>
                <a:ea typeface="Geneva" charset="0"/>
                <a:cs typeface="Arial" charset="0"/>
              </a:rPr>
              <a:t>.</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50</a:t>
            </a:fld>
            <a:endParaRPr lang="en-ZA" sz="120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kern="0" dirty="0" smtClean="0">
                <a:solidFill>
                  <a:srgbClr val="FFFF00"/>
                </a:solidFill>
                <a:latin typeface="Impress BT" pitchFamily="66" charset="0"/>
                <a:ea typeface="+mn-ea"/>
              </a:rPr>
              <a:t>4. They</a:t>
            </a:r>
            <a:r>
              <a:rPr lang="en-ZA" kern="0" baseline="0" dirty="0" smtClean="0">
                <a:solidFill>
                  <a:srgbClr val="FFFF00"/>
                </a:solidFill>
                <a:latin typeface="Impress BT" pitchFamily="66" charset="0"/>
                <a:ea typeface="+mn-ea"/>
              </a:rPr>
              <a:t> Practise </a:t>
            </a:r>
            <a:r>
              <a:rPr lang="en-ZA" kern="0" dirty="0" smtClean="0">
                <a:solidFill>
                  <a:schemeClr val="bg1"/>
                </a:solidFill>
                <a:latin typeface="Brush455 BT" pitchFamily="66" charset="0"/>
                <a:ea typeface="+mn-ea"/>
              </a:rPr>
              <a:t>Accountability: </a:t>
            </a:r>
            <a:r>
              <a:rPr lang="en-ZA" sz="9600" kern="0" dirty="0" smtClean="0">
                <a:solidFill>
                  <a:srgbClr val="FFFF00"/>
                </a:solidFill>
                <a:latin typeface="Impress BT" pitchFamily="66" charset="0"/>
                <a:ea typeface="+mn-ea"/>
              </a:rPr>
              <a:t>Team members are held accountabile for their behavior and poor performance or harmful behaviour is dealt with.</a:t>
            </a: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0472F8B4-BA26-5D4D-83B6-575BB08A6B93}" type="slidenum">
              <a:rPr lang="en-ZA" sz="1200"/>
              <a:pPr eaLnBrk="1" hangingPunct="1"/>
              <a:t>51</a:t>
            </a:fld>
            <a:endParaRPr lang="en-ZA"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lnSpc>
                <a:spcPct val="150000"/>
              </a:lnSpc>
              <a:spcBef>
                <a:spcPct val="20000"/>
              </a:spcBef>
              <a:buFont typeface="Wingdings" pitchFamily="2" charset="2"/>
              <a:buNone/>
              <a:defRPr/>
            </a:pPr>
            <a:r>
              <a:rPr lang="en-ZA" kern="0" dirty="0" smtClean="0">
                <a:solidFill>
                  <a:schemeClr val="bg1"/>
                </a:solidFill>
                <a:latin typeface="Brush455 BT" pitchFamily="66" charset="0"/>
                <a:ea typeface="+mn-ea"/>
              </a:rPr>
              <a:t>How to Create Accountability</a:t>
            </a:r>
            <a:r>
              <a:rPr lang="en-ZA" kern="0" dirty="0" smtClean="0">
                <a:solidFill>
                  <a:srgbClr val="FFFF00"/>
                </a:solidFill>
                <a:latin typeface="Impress BT" pitchFamily="66" charset="0"/>
                <a:ea typeface="+mn-ea"/>
              </a:rPr>
              <a:t>: Clarify responsibilities; Be clear about expectations; Review progress regularly.</a:t>
            </a:r>
          </a:p>
          <a:p>
            <a:pPr>
              <a:defRPr/>
            </a:pPr>
            <a:endParaRPr lang="en-ZA" kern="0" dirty="0" smtClean="0">
              <a:solidFill>
                <a:srgbClr val="FFFF00"/>
              </a:solidFill>
              <a:latin typeface="Impress BT" pitchFamily="66" charset="0"/>
              <a:ea typeface="+mn-ea"/>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B2CA64C-0CE6-AC42-A5A5-6C45B79DED26}" type="slidenum">
              <a:rPr lang="en-ZA" sz="1200"/>
              <a:pPr eaLnBrk="1" hangingPunct="1"/>
              <a:t>52</a:t>
            </a:fld>
            <a:endParaRPr lang="en-ZA"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i="1" kern="1200" dirty="0" smtClean="0">
                <a:solidFill>
                  <a:schemeClr val="tx1"/>
                </a:solidFill>
                <a:effectLst/>
                <a:latin typeface="Arial" charset="0"/>
                <a:ea typeface="Geneva" charset="0"/>
                <a:cs typeface="Arial" charset="0"/>
              </a:rPr>
              <a:t>Accountability Exercise:</a:t>
            </a:r>
            <a:r>
              <a:rPr lang="en-ZA" sz="1200" kern="1200" dirty="0" smtClean="0">
                <a:solidFill>
                  <a:schemeClr val="tx1"/>
                </a:solidFill>
                <a:effectLst/>
                <a:latin typeface="Arial" charset="0"/>
                <a:ea typeface="Geneva" charset="0"/>
                <a:cs typeface="Arial" charset="0"/>
              </a:rPr>
              <a:t> Have each person identify 2-3 areas that they are responsible for in the ministry. </a:t>
            </a:r>
          </a:p>
          <a:p>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53</a:t>
            </a:fld>
            <a:endParaRPr lang="en-ZA" sz="120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defRPr/>
            </a:pPr>
            <a:r>
              <a:rPr lang="en-ZA" dirty="0" smtClean="0">
                <a:ea typeface="+mn-ea"/>
              </a:rPr>
              <a:t>5. They</a:t>
            </a:r>
            <a:r>
              <a:rPr lang="en-ZA" baseline="0" dirty="0" smtClean="0">
                <a:ea typeface="+mn-ea"/>
              </a:rPr>
              <a:t> Get Results</a:t>
            </a:r>
            <a:r>
              <a:rPr lang="en-ZA" kern="0" dirty="0" smtClean="0">
                <a:solidFill>
                  <a:schemeClr val="bg1"/>
                </a:solidFill>
                <a:latin typeface="Brush455 BT" pitchFamily="66" charset="0"/>
                <a:ea typeface="+mn-ea"/>
              </a:rPr>
              <a:t>: </a:t>
            </a:r>
            <a:r>
              <a:rPr lang="en-ZA" sz="9600" kern="0" dirty="0" smtClean="0">
                <a:solidFill>
                  <a:srgbClr val="FFFF00"/>
                </a:solidFill>
                <a:latin typeface="Impress BT" pitchFamily="66" charset="0"/>
                <a:ea typeface="+mn-ea"/>
              </a:rPr>
              <a:t>Team members are concerned about collective success and not individual credit or personal success.</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B59DC8-27D2-A84E-BD0F-A3148CBEC552}" type="slidenum">
              <a:rPr lang="en-ZA" sz="1200"/>
              <a:pPr eaLnBrk="1" hangingPunct="1"/>
              <a:t>54</a:t>
            </a:fld>
            <a:endParaRPr lang="en-ZA"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533400" indent="-533400">
              <a:lnSpc>
                <a:spcPct val="150000"/>
              </a:lnSpc>
              <a:spcBef>
                <a:spcPct val="20000"/>
              </a:spcBef>
              <a:buFont typeface="Wingdings" pitchFamily="2" charset="2"/>
              <a:buNone/>
              <a:defRPr/>
            </a:pPr>
            <a:r>
              <a:rPr lang="en-ZA" dirty="0" smtClean="0">
                <a:ea typeface="+mn-ea"/>
              </a:rPr>
              <a:t>How to Recognise Results: </a:t>
            </a:r>
            <a:r>
              <a:rPr lang="en-ZA" kern="0" dirty="0" smtClean="0">
                <a:solidFill>
                  <a:srgbClr val="FFFF00"/>
                </a:solidFill>
                <a:latin typeface="Impress BT" pitchFamily="66" charset="0"/>
                <a:ea typeface="+mn-ea"/>
              </a:rPr>
              <a:t>Make results known; Reward the team.</a:t>
            </a:r>
          </a:p>
          <a:p>
            <a:pPr>
              <a:defRPr/>
            </a:pPr>
            <a:endParaRPr lang="en-ZA" dirty="0">
              <a:ea typeface="+mn-ea"/>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603BAC0E-DB22-924A-8ACD-DB10B8B4660C}" type="slidenum">
              <a:rPr lang="en-ZA" sz="1200"/>
              <a:pPr eaLnBrk="1" hangingPunct="1"/>
              <a:t>55</a:t>
            </a:fld>
            <a:endParaRPr lang="en-ZA"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i="1" kern="1200" dirty="0" smtClean="0">
                <a:solidFill>
                  <a:schemeClr val="tx1"/>
                </a:solidFill>
                <a:effectLst/>
                <a:latin typeface="Arial" charset="0"/>
                <a:ea typeface="Geneva" charset="0"/>
                <a:cs typeface="Arial" charset="0"/>
              </a:rPr>
              <a:t>Results Exercise:</a:t>
            </a:r>
            <a:r>
              <a:rPr lang="en-ZA" sz="1200" kern="1200" dirty="0" smtClean="0">
                <a:solidFill>
                  <a:schemeClr val="tx1"/>
                </a:solidFill>
                <a:effectLst/>
                <a:latin typeface="Arial" charset="0"/>
                <a:ea typeface="Geneva" charset="0"/>
                <a:cs typeface="Arial" charset="0"/>
              </a:rPr>
              <a:t> List some recent results of your ministry and agree on a way to celebrate their achievement. </a:t>
            </a:r>
            <a:endParaRPr lang="en-ZA" sz="1200" kern="1200" dirty="0">
              <a:solidFill>
                <a:schemeClr val="tx1"/>
              </a:solidFill>
              <a:effectLst/>
              <a:latin typeface="Arial" charset="0"/>
              <a:ea typeface="Geneva" charset="0"/>
              <a:cs typeface="Arial"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56</a:t>
            </a:fld>
            <a:endParaRPr lang="en-ZA" sz="120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ZA" dirty="0" smtClean="0"/>
              <a:t>Here is a summary of what we</a:t>
            </a:r>
            <a:r>
              <a:rPr lang="en-ZA" baseline="0" dirty="0" smtClean="0"/>
              <a:t> have explored so far:</a:t>
            </a:r>
            <a:endParaRPr lang="en-ZA" dirty="0"/>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C2B4DBEB-BB9C-5D4A-B41F-BA2BE99D3D6D}" type="slidenum">
              <a:rPr lang="en-ZA" sz="1200"/>
              <a:pPr eaLnBrk="1" hangingPunct="1"/>
              <a:t>57</a:t>
            </a:fld>
            <a:endParaRPr lang="en-ZA"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spcBef>
                <a:spcPct val="20000"/>
              </a:spcBef>
              <a:defRPr/>
            </a:pPr>
            <a:r>
              <a:rPr lang="en-ZA" dirty="0" smtClean="0">
                <a:effectLst>
                  <a:outerShdw blurRad="50800" dist="38100" dir="2700000" algn="tl" rotWithShape="0">
                    <a:prstClr val="black"/>
                  </a:outerShdw>
                </a:effectLst>
                <a:latin typeface="OzHandicraft BT" pitchFamily="66" charset="0"/>
                <a:ea typeface="+mn-ea"/>
              </a:rPr>
              <a:t>We will be a great leadership team if </a:t>
            </a:r>
            <a:r>
              <a:rPr lang="en-ZA" kern="0" dirty="0" smtClean="0">
                <a:effectLst>
                  <a:outerShdw blurRad="38100" dist="38100" dir="2700000" algn="tl">
                    <a:srgbClr val="000000"/>
                  </a:outerShdw>
                </a:effectLst>
                <a:latin typeface="Impress BT" pitchFamily="66" charset="0"/>
                <a:ea typeface="+mn-ea"/>
              </a:rPr>
              <a:t>work together to create something that we could never have created alone.</a:t>
            </a:r>
            <a:endParaRPr lang="en-GB" kern="0" dirty="0" smtClean="0">
              <a:effectLst>
                <a:outerShdw blurRad="38100" dist="38100" dir="2700000" algn="tl">
                  <a:srgbClr val="000000"/>
                </a:outerShdw>
              </a:effectLst>
              <a:latin typeface="Impress BT" pitchFamily="66" charset="0"/>
              <a:ea typeface="+mn-ea"/>
            </a:endParaRP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5A01F7B2-567B-2441-955C-A0020548BC94}" type="slidenum">
              <a:rPr lang="en-ZA" sz="1200">
                <a:cs typeface="Arial" charset="0"/>
              </a:rPr>
              <a:pPr eaLnBrk="1" hangingPunct="1"/>
              <a:t>58</a:t>
            </a:fld>
            <a:endParaRPr lang="en-ZA" sz="120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solidFill>
                  <a:schemeClr val="bg1"/>
                </a:solidFill>
                <a:latin typeface="OzHandicraft BT" pitchFamily="66" charset="0"/>
                <a:ea typeface="+mn-ea"/>
              </a:rPr>
              <a:t>We will be a great leadership team if we </a:t>
            </a:r>
            <a:r>
              <a:rPr lang="en-ZA" dirty="0" smtClean="0">
                <a:solidFill>
                  <a:srgbClr val="FFFF00"/>
                </a:solidFill>
                <a:effectLst>
                  <a:outerShdw blurRad="50800" dist="38100" dir="2700000" algn="tl" rotWithShape="0">
                    <a:prstClr val="black"/>
                  </a:outerShdw>
                </a:effectLst>
                <a:latin typeface="Impress BT" pitchFamily="66" charset="0"/>
                <a:ea typeface="+mn-ea"/>
              </a:rPr>
              <a:t>are a small group of people with complimentary skills, committed to a common purpose, performance goals and approach for which we hold ourselves mutually accountable.</a:t>
            </a:r>
          </a:p>
          <a:p>
            <a:pPr>
              <a:defRPr/>
            </a:pP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9F99BC6E-8BEF-1E44-9F19-05500F2D6CDD}" type="slidenum">
              <a:rPr lang="en-ZA" sz="1200"/>
              <a:pPr eaLnBrk="1" hangingPunct="1"/>
              <a:t>59</a:t>
            </a:fld>
            <a:endParaRPr lang="en-ZA"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He is a guy that prefers to work alone.</a:t>
            </a:r>
            <a:endParaRPr lang="en-GB" dirty="0" smtClean="0">
              <a:effectLst>
                <a:outerShdw blurRad="38100" dist="38100" dir="2700000" algn="tl">
                  <a:srgbClr val="000000"/>
                </a:outerShdw>
              </a:effectLst>
              <a:latin typeface="Impress BT" pitchFamily="66" charset="0"/>
              <a:ea typeface="+mn-ea"/>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39777746-F782-F948-9F73-5524A39F1689}" type="slidenum">
              <a:rPr lang="en-ZA" sz="1200">
                <a:cs typeface="Arial" charset="0"/>
              </a:rPr>
              <a:pPr eaLnBrk="1" hangingPunct="1"/>
              <a:t>6</a:t>
            </a:fld>
            <a:endParaRPr lang="en-ZA" sz="120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50800" dist="38100" dir="2700000" algn="tl" rotWithShape="0">
                    <a:prstClr val="black"/>
                  </a:outerShdw>
                </a:effectLst>
                <a:latin typeface="OzHandicraft BT" pitchFamily="66" charset="0"/>
                <a:ea typeface="+mn-ea"/>
              </a:rPr>
              <a:t>We will be a great leadership team if </a:t>
            </a:r>
            <a:r>
              <a:rPr lang="en-ZA" dirty="0" smtClean="0">
                <a:ea typeface="+mn-ea"/>
              </a:rPr>
              <a:t>we create trust, embrace conflict, </a:t>
            </a:r>
            <a:r>
              <a:rPr lang="en-ZA" baseline="0" dirty="0" smtClean="0">
                <a:ea typeface="+mn-ea"/>
              </a:rPr>
              <a:t>show </a:t>
            </a:r>
            <a:r>
              <a:rPr lang="en-ZA" dirty="0" smtClean="0">
                <a:ea typeface="+mn-ea"/>
              </a:rPr>
              <a:t>commitment, practise accountability</a:t>
            </a:r>
            <a:r>
              <a:rPr lang="en-ZA" baseline="0" dirty="0" smtClean="0">
                <a:ea typeface="+mn-ea"/>
              </a:rPr>
              <a:t> and</a:t>
            </a:r>
            <a:r>
              <a:rPr lang="en-ZA" dirty="0" smtClean="0">
                <a:ea typeface="+mn-ea"/>
              </a:rPr>
              <a:t> get results.</a:t>
            </a:r>
            <a:endParaRPr lang="en-ZA" dirty="0">
              <a:ea typeface="+mn-ea"/>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72EE4A7-B8A9-8440-87B4-F5F312025C9B}" type="slidenum">
              <a:rPr lang="en-ZA" sz="1200"/>
              <a:pPr eaLnBrk="1" hangingPunct="1"/>
              <a:t>60</a:t>
            </a:fld>
            <a:endParaRPr lang="en-ZA"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50800" dist="38100" dir="2700000" algn="tl" rotWithShape="0">
                    <a:prstClr val="black"/>
                  </a:outerShdw>
                </a:effectLst>
                <a:latin typeface="OzHandicraft BT" pitchFamily="66" charset="0"/>
                <a:ea typeface="+mn-ea"/>
              </a:rPr>
              <a:t>Share: What one insight did you learn in this session that has the potential to significantly change your ministry? </a:t>
            </a:r>
            <a:endParaRPr lang="en-ZA" dirty="0">
              <a:ea typeface="+mn-ea"/>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72EE4A7-B8A9-8440-87B4-F5F312025C9B}" type="slidenum">
              <a:rPr lang="en-ZA" sz="1200"/>
              <a:pPr eaLnBrk="1" hangingPunct="1"/>
              <a:t>61</a:t>
            </a:fld>
            <a:endParaRPr lang="en-ZA"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b="1" kern="1200" dirty="0" smtClean="0">
                <a:solidFill>
                  <a:schemeClr val="tx1"/>
                </a:solidFill>
                <a:effectLst/>
                <a:latin typeface="Arial" charset="0"/>
                <a:ea typeface="Geneva" charset="0"/>
                <a:cs typeface="Arial" charset="0"/>
              </a:rPr>
              <a:t>Youth Ministry Teamwork</a:t>
            </a:r>
            <a:r>
              <a:rPr lang="en-ZA" sz="1200" b="0" kern="1200" dirty="0" smtClean="0">
                <a:solidFill>
                  <a:schemeClr val="tx1"/>
                </a:solidFill>
                <a:effectLst/>
                <a:latin typeface="Arial" charset="0"/>
                <a:ea typeface="Geneva" charset="0"/>
                <a:cs typeface="Arial" charset="0"/>
              </a:rPr>
              <a:t> - here are some closing thoughts applying what we have explored in this session to youth ministry:</a:t>
            </a: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62</a:t>
            </a:fld>
            <a:endParaRPr lang="en-ZA"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1. Lead with a Team Mindset: avoid the long ranger approach and build healthy teams.</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63</a:t>
            </a:fld>
            <a:endParaRPr lang="en-ZA"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2. Recruit Adult Leaders to minister among teens: preaching, mentoring, administrating, planning.</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64</a:t>
            </a:fld>
            <a:endParaRPr lang="en-ZA"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our current adult leaders at His Youth.</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65</a:t>
            </a:fld>
            <a:endParaRPr lang="en-ZA"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3. Develop Teen Leaders: leading small groups, planning and running events,</a:t>
            </a:r>
            <a:r>
              <a:rPr lang="en-ZA" sz="1200" kern="1200" baseline="0" dirty="0" smtClean="0">
                <a:solidFill>
                  <a:schemeClr val="tx1"/>
                </a:solidFill>
                <a:effectLst/>
                <a:latin typeface="Arial" charset="0"/>
                <a:ea typeface="Geneva" charset="0"/>
                <a:cs typeface="Arial" charset="0"/>
              </a:rPr>
              <a:t> ministering spiritually.</a:t>
            </a:r>
            <a:endParaRPr lang="en-ZA" dirty="0" smtClean="0">
              <a:solidFill>
                <a:srgbClr val="FFFF00"/>
              </a:solidFill>
              <a:effectLst>
                <a:outerShdw blurRad="50800" dist="38100" dir="2700000" algn="tl" rotWithShape="0">
                  <a:prstClr val="black"/>
                </a:outerShdw>
              </a:effectLst>
              <a:latin typeface="Impress BT" pitchFamily="66" charset="0"/>
              <a:ea typeface="+mn-ea"/>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66</a:t>
            </a:fld>
            <a:endParaRPr lang="en-ZA"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our teen</a:t>
            </a:r>
            <a:r>
              <a:rPr lang="en-ZA" sz="1200" kern="1200" baseline="0" dirty="0" smtClean="0">
                <a:solidFill>
                  <a:schemeClr val="tx1"/>
                </a:solidFill>
                <a:effectLst/>
                <a:latin typeface="Arial" charset="0"/>
                <a:ea typeface="Geneva" charset="0"/>
                <a:cs typeface="Arial" charset="0"/>
              </a:rPr>
              <a:t> </a:t>
            </a:r>
            <a:r>
              <a:rPr lang="en-ZA" sz="1200" kern="1200" dirty="0" smtClean="0">
                <a:solidFill>
                  <a:schemeClr val="tx1"/>
                </a:solidFill>
                <a:effectLst/>
                <a:latin typeface="Arial" charset="0"/>
                <a:ea typeface="Geneva" charset="0"/>
                <a:cs typeface="Arial" charset="0"/>
              </a:rPr>
              <a:t>leaders at His Youth:</a:t>
            </a:r>
            <a:r>
              <a:rPr lang="en-ZA" sz="1200" kern="1200" baseline="0" dirty="0" smtClean="0">
                <a:solidFill>
                  <a:schemeClr val="tx1"/>
                </a:solidFill>
                <a:effectLst/>
                <a:latin typeface="Arial" charset="0"/>
                <a:ea typeface="Geneva" charset="0"/>
                <a:cs typeface="Arial" charset="0"/>
              </a:rPr>
              <a:t> On the top row are the matric leaders who leave us this year, then there is the existing group of teen leaders.</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67</a:t>
            </a:fld>
            <a:endParaRPr lang="en-ZA"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4. Build Healthy Teams: create trust, allow conflict, commit to decision, ensure accountability, achieve result.</a:t>
            </a: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68</a:t>
            </a:fld>
            <a:endParaRPr lang="en-ZA"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5. Keep Expanding Teams: Find people who are faithful, available and teachable.</a:t>
            </a:r>
            <a:endParaRPr lang="en-ZA" sz="1200" kern="1200" dirty="0" smtClean="0">
              <a:solidFill>
                <a:srgbClr val="FFFF00"/>
              </a:solidFill>
              <a:effectLst>
                <a:outerShdw blurRad="50800" dist="38100" dir="2700000" algn="tl" rotWithShape="0">
                  <a:prstClr val="black"/>
                </a:outerShdw>
              </a:effectLst>
              <a:latin typeface="Impress BT" pitchFamily="66"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69</a:t>
            </a:fld>
            <a:endParaRPr lang="en-ZA"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But invariably</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 he needs help</a:t>
            </a:r>
            <a:endParaRPr lang="en-GB" dirty="0" smtClean="0">
              <a:effectLst>
                <a:outerShdw blurRad="38100" dist="38100" dir="2700000" algn="tl">
                  <a:srgbClr val="000000"/>
                </a:outerShdw>
              </a:effectLst>
              <a:latin typeface="Impress BT" pitchFamily="66" charset="0"/>
              <a:ea typeface="+mn-ea"/>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5676154-7034-7B4D-8E01-5CA0E2631A5B}" type="slidenum">
              <a:rPr lang="en-ZA" sz="1200">
                <a:cs typeface="Arial" charset="0"/>
              </a:rPr>
              <a:pPr eaLnBrk="1" hangingPunct="1"/>
              <a:t>7</a:t>
            </a:fld>
            <a:endParaRPr lang="en-ZA" sz="120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Here are some of the teens that we are</a:t>
            </a:r>
            <a:r>
              <a:rPr lang="en-ZA" sz="1200" kern="1200" baseline="0" dirty="0" smtClean="0">
                <a:solidFill>
                  <a:schemeClr val="tx1"/>
                </a:solidFill>
                <a:effectLst/>
                <a:latin typeface="Arial" charset="0"/>
                <a:ea typeface="Geneva" charset="0"/>
                <a:cs typeface="Arial" charset="0"/>
              </a:rPr>
              <a:t> developing to bring onto our leadership team.</a:t>
            </a:r>
            <a:endParaRPr lang="en-ZA" sz="1200" kern="1200" dirty="0" smtClean="0">
              <a:solidFill>
                <a:srgbClr val="FFFF00"/>
              </a:solidFill>
              <a:effectLst>
                <a:outerShdw blurRad="50800" dist="38100" dir="2700000" algn="tl" rotWithShape="0">
                  <a:prstClr val="black"/>
                </a:outerShdw>
              </a:effectLst>
              <a:latin typeface="Impress BT" pitchFamily="66"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70</a:t>
            </a:fld>
            <a:endParaRPr lang="en-ZA"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6. Use Social Media: Set up interactive networks on Facebook, Whatsapp, etc.</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71</a:t>
            </a:fld>
            <a:endParaRPr lang="en-ZA"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ZA" sz="1200" kern="1200" dirty="0" smtClean="0">
                <a:solidFill>
                  <a:schemeClr val="tx1"/>
                </a:solidFill>
                <a:effectLst/>
                <a:latin typeface="Arial" charset="0"/>
                <a:ea typeface="Geneva" charset="0"/>
                <a:cs typeface="Arial" charset="0"/>
              </a:rPr>
              <a:t>We have three WhatsApp</a:t>
            </a:r>
            <a:r>
              <a:rPr lang="en-ZA" sz="1200" kern="1200" baseline="0" dirty="0" smtClean="0">
                <a:solidFill>
                  <a:schemeClr val="tx1"/>
                </a:solidFill>
                <a:effectLst/>
                <a:latin typeface="Arial" charset="0"/>
                <a:ea typeface="Geneva" charset="0"/>
                <a:cs typeface="Arial" charset="0"/>
              </a:rPr>
              <a:t> group at presented: One for adult leaders, one for our small group of teens leader (including adult leaders) and one for the Connect Group leaders (which included every one).</a:t>
            </a:r>
            <a:endParaRPr lang="en-ZA" sz="1200" kern="1200" dirty="0">
              <a:solidFill>
                <a:schemeClr val="tx1"/>
              </a:solidFill>
              <a:effectLst/>
              <a:latin typeface="Arial" charset="0"/>
              <a:ea typeface="Geneva" charset="0"/>
              <a:cs typeface="Arial"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8550FE4A-3996-9A4E-95D5-D32C77A86619}" type="slidenum">
              <a:rPr lang="en-ZA" sz="1200"/>
              <a:pPr eaLnBrk="1" hangingPunct="1"/>
              <a:t>72</a:t>
            </a:fld>
            <a:endParaRPr lang="en-ZA"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ZA" dirty="0" smtClean="0">
                <a:effectLst>
                  <a:outerShdw blurRad="38100" dist="38100" dir="2700000" algn="tl">
                    <a:srgbClr val="000000">
                      <a:alpha val="43137"/>
                    </a:srgbClr>
                  </a:outerShdw>
                </a:effectLst>
                <a:latin typeface="OzHandicraft BT" pitchFamily="66" charset="0"/>
                <a:ea typeface="+mn-ea"/>
              </a:rPr>
              <a:t>Raising</a:t>
            </a:r>
            <a:r>
              <a:rPr lang="en-ZA" baseline="0" dirty="0" smtClean="0">
                <a:effectLst>
                  <a:outerShdw blurRad="38100" dist="38100" dir="2700000" algn="tl">
                    <a:srgbClr val="000000">
                      <a:alpha val="43137"/>
                    </a:srgbClr>
                  </a:outerShdw>
                </a:effectLst>
                <a:latin typeface="OzHandicraft BT" pitchFamily="66" charset="0"/>
                <a:ea typeface="+mn-ea"/>
              </a:rPr>
              <a:t> Team</a:t>
            </a:r>
            <a:endParaRPr lang="en-GB" dirty="0" smtClean="0">
              <a:effectLst>
                <a:outerShdw blurRad="38100" dist="38100" dir="2700000" algn="tl">
                  <a:srgbClr val="000000"/>
                </a:outerShdw>
              </a:effectLst>
              <a:latin typeface="Impress BT" pitchFamily="66" charset="0"/>
              <a:ea typeface="+mn-ea"/>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EDEA801-F57C-3145-BE30-C04E9A0F39B0}" type="slidenum">
              <a:rPr lang="en-ZA" sz="1200">
                <a:cs typeface="Arial" charset="0"/>
              </a:rPr>
              <a:pPr eaLnBrk="1" hangingPunct="1"/>
              <a:t>73</a:t>
            </a:fld>
            <a:endParaRPr lang="en-ZA"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either from </a:t>
            </a:r>
            <a:r>
              <a:rPr lang="en-ZA" sz="1200" kern="1200" baseline="0" dirty="0" smtClean="0">
                <a:solidFill>
                  <a:schemeClr val="tx1"/>
                </a:solidFill>
                <a:effectLst>
                  <a:outerShdw blurRad="38100" dist="38100" dir="2700000" algn="tl">
                    <a:srgbClr val="000000">
                      <a:alpha val="43137"/>
                    </a:srgbClr>
                  </a:outerShdw>
                </a:effectLst>
                <a:latin typeface="OzHandicraft BT" pitchFamily="66" charset="0"/>
                <a:ea typeface="Geneva" charset="0"/>
                <a:cs typeface="Arial" charset="0"/>
              </a:rPr>
              <a:t>Tonto</a:t>
            </a:r>
            <a:endParaRPr lang="en-GB" dirty="0" smtClean="0">
              <a:effectLst>
                <a:outerShdw blurRad="38100" dist="38100" dir="2700000" algn="tl">
                  <a:srgbClr val="000000"/>
                </a:outerShdw>
              </a:effectLst>
              <a:latin typeface="Impress BT" pitchFamily="66" charset="0"/>
              <a:ea typeface="+mn-ea"/>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A5676154-7034-7B4D-8E01-5CA0E2631A5B}" type="slidenum">
              <a:rPr lang="en-ZA" sz="1200">
                <a:cs typeface="Arial" charset="0"/>
              </a:rPr>
              <a:pPr eaLnBrk="1" hangingPunct="1"/>
              <a:t>8</a:t>
            </a:fld>
            <a:endParaRPr lang="en-ZA"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smtClean="0">
                <a:effectLst>
                  <a:outerShdw blurRad="38100" dist="38100" dir="2700000" algn="tl">
                    <a:srgbClr val="000000"/>
                  </a:outerShdw>
                </a:effectLst>
                <a:latin typeface="Impress BT" pitchFamily="66" charset="0"/>
                <a:ea typeface="+mn-ea"/>
              </a:rPr>
              <a:t>Or his horse!</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Geneva" charset="0"/>
                <a:cs typeface="Geneva" charset="0"/>
              </a:defRPr>
            </a:lvl1pPr>
            <a:lvl2pPr marL="742950" indent="-285750" eaLnBrk="0" hangingPunct="0">
              <a:defRPr sz="2000">
                <a:solidFill>
                  <a:schemeClr val="tx1"/>
                </a:solidFill>
                <a:latin typeface="Arial" charset="0"/>
                <a:ea typeface="Geneva" charset="0"/>
              </a:defRPr>
            </a:lvl2pPr>
            <a:lvl3pPr marL="1143000" indent="-228600" eaLnBrk="0" hangingPunct="0">
              <a:defRPr sz="2000">
                <a:solidFill>
                  <a:schemeClr val="tx1"/>
                </a:solidFill>
                <a:latin typeface="Arial" charset="0"/>
                <a:ea typeface="Geneva" charset="0"/>
              </a:defRPr>
            </a:lvl3pPr>
            <a:lvl4pPr marL="1600200" indent="-228600" eaLnBrk="0" hangingPunct="0">
              <a:defRPr sz="2000">
                <a:solidFill>
                  <a:schemeClr val="tx1"/>
                </a:solidFill>
                <a:latin typeface="Arial" charset="0"/>
                <a:ea typeface="Geneva" charset="0"/>
              </a:defRPr>
            </a:lvl4pPr>
            <a:lvl5pPr marL="2057400" indent="-228600" eaLnBrk="0" hangingPunct="0">
              <a:defRPr sz="2000">
                <a:solidFill>
                  <a:schemeClr val="tx1"/>
                </a:solidFill>
                <a:latin typeface="Arial" charset="0"/>
                <a:ea typeface="Geneva" charset="0"/>
              </a:defRPr>
            </a:lvl5pPr>
            <a:lvl6pPr marL="2514600" indent="-228600" eaLnBrk="0" fontAlgn="base" hangingPunct="0">
              <a:spcBef>
                <a:spcPct val="0"/>
              </a:spcBef>
              <a:spcAft>
                <a:spcPct val="0"/>
              </a:spcAft>
              <a:defRPr sz="2000">
                <a:solidFill>
                  <a:schemeClr val="tx1"/>
                </a:solidFill>
                <a:latin typeface="Arial" charset="0"/>
                <a:ea typeface="Geneva" charset="0"/>
              </a:defRPr>
            </a:lvl6pPr>
            <a:lvl7pPr marL="2971800" indent="-228600" eaLnBrk="0" fontAlgn="base" hangingPunct="0">
              <a:spcBef>
                <a:spcPct val="0"/>
              </a:spcBef>
              <a:spcAft>
                <a:spcPct val="0"/>
              </a:spcAft>
              <a:defRPr sz="2000">
                <a:solidFill>
                  <a:schemeClr val="tx1"/>
                </a:solidFill>
                <a:latin typeface="Arial" charset="0"/>
                <a:ea typeface="Geneva" charset="0"/>
              </a:defRPr>
            </a:lvl7pPr>
            <a:lvl8pPr marL="3429000" indent="-228600" eaLnBrk="0" fontAlgn="base" hangingPunct="0">
              <a:spcBef>
                <a:spcPct val="0"/>
              </a:spcBef>
              <a:spcAft>
                <a:spcPct val="0"/>
              </a:spcAft>
              <a:defRPr sz="2000">
                <a:solidFill>
                  <a:schemeClr val="tx1"/>
                </a:solidFill>
                <a:latin typeface="Arial" charset="0"/>
                <a:ea typeface="Geneva" charset="0"/>
              </a:defRPr>
            </a:lvl8pPr>
            <a:lvl9pPr marL="3886200" indent="-228600" eaLnBrk="0" fontAlgn="base" hangingPunct="0">
              <a:spcBef>
                <a:spcPct val="0"/>
              </a:spcBef>
              <a:spcAft>
                <a:spcPct val="0"/>
              </a:spcAft>
              <a:defRPr sz="2000">
                <a:solidFill>
                  <a:schemeClr val="tx1"/>
                </a:solidFill>
                <a:latin typeface="Arial" charset="0"/>
                <a:ea typeface="Geneva" charset="0"/>
              </a:defRPr>
            </a:lvl9pPr>
          </a:lstStyle>
          <a:p>
            <a:pPr eaLnBrk="1" hangingPunct="1"/>
            <a:fld id="{1856B313-C956-0A42-BAC5-0C4A10A5D027}" type="slidenum">
              <a:rPr lang="en-ZA" sz="1200">
                <a:cs typeface="Arial" charset="0"/>
              </a:rPr>
              <a:pPr eaLnBrk="1" hangingPunct="1"/>
              <a:t>9</a:t>
            </a:fld>
            <a:endParaRPr lang="en-ZA"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C8CB2-326B-BA4F-99F1-7A5D03CE229E}" type="slidenum">
              <a:rPr lang="en-US"/>
              <a:pPr>
                <a:defRPr/>
              </a:pPr>
              <a:t>‹#›</a:t>
            </a:fld>
            <a:endParaRPr lang="en-US"/>
          </a:p>
        </p:txBody>
      </p:sp>
    </p:spTree>
    <p:extLst>
      <p:ext uri="{BB962C8B-B14F-4D97-AF65-F5344CB8AC3E}">
        <p14:creationId xmlns:p14="http://schemas.microsoft.com/office/powerpoint/2010/main" val="31042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82DEE5-161B-5C42-A19C-B983F40746AA}" type="slidenum">
              <a:rPr lang="en-US"/>
              <a:pPr>
                <a:defRPr/>
              </a:pPr>
              <a:t>‹#›</a:t>
            </a:fld>
            <a:endParaRPr lang="en-US"/>
          </a:p>
        </p:txBody>
      </p:sp>
    </p:spTree>
    <p:extLst>
      <p:ext uri="{BB962C8B-B14F-4D97-AF65-F5344CB8AC3E}">
        <p14:creationId xmlns:p14="http://schemas.microsoft.com/office/powerpoint/2010/main" val="360236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C7423-94F4-2940-B564-659049356416}" type="slidenum">
              <a:rPr lang="en-US"/>
              <a:pPr>
                <a:defRPr/>
              </a:pPr>
              <a:t>‹#›</a:t>
            </a:fld>
            <a:endParaRPr lang="en-US"/>
          </a:p>
        </p:txBody>
      </p:sp>
    </p:spTree>
    <p:extLst>
      <p:ext uri="{BB962C8B-B14F-4D97-AF65-F5344CB8AC3E}">
        <p14:creationId xmlns:p14="http://schemas.microsoft.com/office/powerpoint/2010/main" val="1063409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19C78F-0F9F-F64A-8829-5C288E459EC9}" type="slidenum">
              <a:rPr lang="en-US"/>
              <a:pPr>
                <a:defRPr/>
              </a:pPr>
              <a:t>‹#›</a:t>
            </a:fld>
            <a:endParaRPr lang="en-US"/>
          </a:p>
        </p:txBody>
      </p:sp>
    </p:spTree>
    <p:extLst>
      <p:ext uri="{BB962C8B-B14F-4D97-AF65-F5344CB8AC3E}">
        <p14:creationId xmlns:p14="http://schemas.microsoft.com/office/powerpoint/2010/main" val="210962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CAC87-0626-0046-9B6A-DAD9BE24FC2E}" type="slidenum">
              <a:rPr lang="en-US"/>
              <a:pPr>
                <a:defRPr/>
              </a:pPr>
              <a:t>‹#›</a:t>
            </a:fld>
            <a:endParaRPr lang="en-US"/>
          </a:p>
        </p:txBody>
      </p:sp>
    </p:spTree>
    <p:extLst>
      <p:ext uri="{BB962C8B-B14F-4D97-AF65-F5344CB8AC3E}">
        <p14:creationId xmlns:p14="http://schemas.microsoft.com/office/powerpoint/2010/main" val="86449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344BE1-D0EB-B240-9030-7A0DAF84D9A8}" type="slidenum">
              <a:rPr lang="en-US"/>
              <a:pPr>
                <a:defRPr/>
              </a:pPr>
              <a:t>‹#›</a:t>
            </a:fld>
            <a:endParaRPr lang="en-US"/>
          </a:p>
        </p:txBody>
      </p:sp>
    </p:spTree>
    <p:extLst>
      <p:ext uri="{BB962C8B-B14F-4D97-AF65-F5344CB8AC3E}">
        <p14:creationId xmlns:p14="http://schemas.microsoft.com/office/powerpoint/2010/main" val="41208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EC9B-B272-D247-B9EC-7A2F913900E6}" type="slidenum">
              <a:rPr lang="en-US"/>
              <a:pPr>
                <a:defRPr/>
              </a:pPr>
              <a:t>‹#›</a:t>
            </a:fld>
            <a:endParaRPr lang="en-US"/>
          </a:p>
        </p:txBody>
      </p:sp>
    </p:spTree>
    <p:extLst>
      <p:ext uri="{BB962C8B-B14F-4D97-AF65-F5344CB8AC3E}">
        <p14:creationId xmlns:p14="http://schemas.microsoft.com/office/powerpoint/2010/main" val="170957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B3EBD-6788-4D4A-97A8-EAFD05D2A34C}" type="slidenum">
              <a:rPr lang="en-US"/>
              <a:pPr>
                <a:defRPr/>
              </a:pPr>
              <a:t>‹#›</a:t>
            </a:fld>
            <a:endParaRPr lang="en-US"/>
          </a:p>
        </p:txBody>
      </p:sp>
    </p:spTree>
    <p:extLst>
      <p:ext uri="{BB962C8B-B14F-4D97-AF65-F5344CB8AC3E}">
        <p14:creationId xmlns:p14="http://schemas.microsoft.com/office/powerpoint/2010/main" val="316648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2E1170-67F6-8A4C-B0A7-1DFD00C6D41E}" type="slidenum">
              <a:rPr lang="en-US"/>
              <a:pPr>
                <a:defRPr/>
              </a:pPr>
              <a:t>‹#›</a:t>
            </a:fld>
            <a:endParaRPr lang="en-US"/>
          </a:p>
        </p:txBody>
      </p:sp>
    </p:spTree>
    <p:extLst>
      <p:ext uri="{BB962C8B-B14F-4D97-AF65-F5344CB8AC3E}">
        <p14:creationId xmlns:p14="http://schemas.microsoft.com/office/powerpoint/2010/main" val="208828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DE7C2A-1B1C-5540-BC8A-F2E1F0CC1222}" type="slidenum">
              <a:rPr lang="en-US"/>
              <a:pPr>
                <a:defRPr/>
              </a:pPr>
              <a:t>‹#›</a:t>
            </a:fld>
            <a:endParaRPr lang="en-US"/>
          </a:p>
        </p:txBody>
      </p:sp>
    </p:spTree>
    <p:extLst>
      <p:ext uri="{BB962C8B-B14F-4D97-AF65-F5344CB8AC3E}">
        <p14:creationId xmlns:p14="http://schemas.microsoft.com/office/powerpoint/2010/main" val="402733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DAFAF5-24A3-9D48-AFE7-544E19B8F7CA}" type="slidenum">
              <a:rPr lang="en-US"/>
              <a:pPr>
                <a:defRPr/>
              </a:pPr>
              <a:t>‹#›</a:t>
            </a:fld>
            <a:endParaRPr lang="en-US"/>
          </a:p>
        </p:txBody>
      </p:sp>
    </p:spTree>
    <p:extLst>
      <p:ext uri="{BB962C8B-B14F-4D97-AF65-F5344CB8AC3E}">
        <p14:creationId xmlns:p14="http://schemas.microsoft.com/office/powerpoint/2010/main" val="382487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467B8-A8EA-8A47-B114-CE1530B1412B}" type="slidenum">
              <a:rPr lang="en-US"/>
              <a:pPr>
                <a:defRPr/>
              </a:pPr>
              <a:t>‹#›</a:t>
            </a:fld>
            <a:endParaRPr lang="en-US"/>
          </a:p>
        </p:txBody>
      </p:sp>
    </p:spTree>
    <p:extLst>
      <p:ext uri="{BB962C8B-B14F-4D97-AF65-F5344CB8AC3E}">
        <p14:creationId xmlns:p14="http://schemas.microsoft.com/office/powerpoint/2010/main" val="3048879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7" descr="strengthinunity.jpg"/>
          <p:cNvPicPr>
            <a:picLocks noChangeAspect="1"/>
          </p:cNvPicPr>
          <p:nvPr/>
        </p:nvPicPr>
        <p:blipFill>
          <a:blip r:embed="rId14">
            <a:lum bright="-20000"/>
            <a:extLst>
              <a:ext uri="{28A0092B-C50C-407E-A947-70E740481C1C}">
                <a14:useLocalDpi xmlns:a14="http://schemas.microsoft.com/office/drawing/2010/main" val="0"/>
              </a:ext>
            </a:extLst>
          </a:blip>
          <a:srcRect l="673" r="24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69CBB6B1-CA1D-1A45-8E19-6BD2351294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Geneva" charset="0"/>
          <a:cs typeface="+mj-cs"/>
        </a:defRPr>
      </a:lvl1pPr>
      <a:lvl2pPr algn="ctr" rtl="0" eaLnBrk="0" fontAlgn="base" hangingPunct="0">
        <a:spcBef>
          <a:spcPct val="0"/>
        </a:spcBef>
        <a:spcAft>
          <a:spcPct val="0"/>
        </a:spcAft>
        <a:defRPr sz="4400">
          <a:solidFill>
            <a:schemeClr val="tx2"/>
          </a:solidFill>
          <a:latin typeface="Arial" charset="0"/>
          <a:ea typeface="Geneva" charset="0"/>
          <a:cs typeface="Arial" charset="0"/>
        </a:defRPr>
      </a:lvl2pPr>
      <a:lvl3pPr algn="ctr" rtl="0" eaLnBrk="0" fontAlgn="base" hangingPunct="0">
        <a:spcBef>
          <a:spcPct val="0"/>
        </a:spcBef>
        <a:spcAft>
          <a:spcPct val="0"/>
        </a:spcAft>
        <a:defRPr sz="4400">
          <a:solidFill>
            <a:schemeClr val="tx2"/>
          </a:solidFill>
          <a:latin typeface="Arial" charset="0"/>
          <a:ea typeface="Geneva" charset="0"/>
          <a:cs typeface="Arial" charset="0"/>
        </a:defRPr>
      </a:lvl3pPr>
      <a:lvl4pPr algn="ctr" rtl="0" eaLnBrk="0" fontAlgn="base" hangingPunct="0">
        <a:spcBef>
          <a:spcPct val="0"/>
        </a:spcBef>
        <a:spcAft>
          <a:spcPct val="0"/>
        </a:spcAft>
        <a:defRPr sz="4400">
          <a:solidFill>
            <a:schemeClr val="tx2"/>
          </a:solidFill>
          <a:latin typeface="Arial" charset="0"/>
          <a:ea typeface="Geneva" charset="0"/>
          <a:cs typeface="Arial" charset="0"/>
        </a:defRPr>
      </a:lvl4pPr>
      <a:lvl5pPr algn="ctr" rtl="0" eaLnBrk="0" fontAlgn="base" hangingPunct="0">
        <a:spcBef>
          <a:spcPct val="0"/>
        </a:spcBef>
        <a:spcAft>
          <a:spcPct val="0"/>
        </a:spcAft>
        <a:defRPr sz="4400">
          <a:solidFill>
            <a:schemeClr val="tx2"/>
          </a:solidFill>
          <a:latin typeface="Arial" charset="0"/>
          <a:ea typeface="Geneva"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4037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0869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8556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414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94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470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588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88437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203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100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65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8173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2417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138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475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470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729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398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5129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3603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3785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0883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39361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09536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007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4446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9026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436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9752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7108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4015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78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3106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9956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26027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793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2859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2239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9572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738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132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8279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8829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0215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7680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group_blue</Template>
  <TotalTime>4269</TotalTime>
  <Words>1967</Words>
  <Application>Microsoft Macintosh PowerPoint</Application>
  <PresentationFormat>On-screen Show (4:3)</PresentationFormat>
  <Paragraphs>147</Paragraphs>
  <Slides>73</Slides>
  <Notes>73</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Discovery Christian Life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Temptations of a CEO</dc:title>
  <dc:creator>Ed Ramsami</dc:creator>
  <cp:lastModifiedBy>Mark Tittley</cp:lastModifiedBy>
  <cp:revision>312</cp:revision>
  <dcterms:created xsi:type="dcterms:W3CDTF">2006-08-01T08:30:57Z</dcterms:created>
  <dcterms:modified xsi:type="dcterms:W3CDTF">2016-08-12T15:56:43Z</dcterms:modified>
</cp:coreProperties>
</file>