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8"/>
  </p:notesMasterIdLst>
  <p:sldIdLst>
    <p:sldId id="1001" r:id="rId2"/>
    <p:sldId id="1002" r:id="rId3"/>
    <p:sldId id="1003" r:id="rId4"/>
    <p:sldId id="1015" r:id="rId5"/>
    <p:sldId id="1165" r:id="rId6"/>
    <p:sldId id="1227" r:id="rId7"/>
    <p:sldId id="1170" r:id="rId8"/>
    <p:sldId id="1168" r:id="rId9"/>
    <p:sldId id="1229" r:id="rId10"/>
    <p:sldId id="1172" r:id="rId11"/>
    <p:sldId id="1228" r:id="rId12"/>
    <p:sldId id="1169" r:id="rId13"/>
    <p:sldId id="1196" r:id="rId14"/>
    <p:sldId id="1204" r:id="rId15"/>
    <p:sldId id="1207" r:id="rId16"/>
    <p:sldId id="1195" r:id="rId17"/>
    <p:sldId id="1208" r:id="rId18"/>
    <p:sldId id="1209" r:id="rId19"/>
    <p:sldId id="1210" r:id="rId20"/>
    <p:sldId id="1211" r:id="rId21"/>
    <p:sldId id="1223" r:id="rId22"/>
    <p:sldId id="1224" r:id="rId23"/>
    <p:sldId id="1221" r:id="rId24"/>
    <p:sldId id="1222" r:id="rId25"/>
    <p:sldId id="1217" r:id="rId26"/>
    <p:sldId id="1043" r:id="rId27"/>
    <p:sldId id="1226" r:id="rId28"/>
    <p:sldId id="1200" r:id="rId29"/>
    <p:sldId id="1225" r:id="rId30"/>
    <p:sldId id="1212" r:id="rId31"/>
    <p:sldId id="1201" r:id="rId32"/>
    <p:sldId id="1205" r:id="rId33"/>
    <p:sldId id="1206" r:id="rId34"/>
    <p:sldId id="1202" r:id="rId35"/>
    <p:sldId id="1103" r:id="rId36"/>
    <p:sldId id="1105" r:id="rId37"/>
    <p:sldId id="1107" r:id="rId38"/>
    <p:sldId id="1112" r:id="rId39"/>
    <p:sldId id="1113" r:id="rId40"/>
    <p:sldId id="1115" r:id="rId41"/>
    <p:sldId id="1116" r:id="rId42"/>
    <p:sldId id="1118" r:id="rId43"/>
    <p:sldId id="1119" r:id="rId44"/>
    <p:sldId id="1120" r:id="rId45"/>
    <p:sldId id="1121" r:id="rId46"/>
    <p:sldId id="1123" r:id="rId47"/>
    <p:sldId id="1124" r:id="rId48"/>
    <p:sldId id="1125" r:id="rId49"/>
    <p:sldId id="1126" r:id="rId50"/>
    <p:sldId id="1127" r:id="rId51"/>
    <p:sldId id="1129" r:id="rId52"/>
    <p:sldId id="1130" r:id="rId53"/>
    <p:sldId id="1131" r:id="rId54"/>
    <p:sldId id="1132" r:id="rId55"/>
    <p:sldId id="1134" r:id="rId56"/>
    <p:sldId id="1135" r:id="rId57"/>
    <p:sldId id="1136" r:id="rId58"/>
    <p:sldId id="1137" r:id="rId59"/>
    <p:sldId id="1138" r:id="rId60"/>
    <p:sldId id="1139" r:id="rId61"/>
    <p:sldId id="1140" r:id="rId62"/>
    <p:sldId id="1141" r:id="rId63"/>
    <p:sldId id="1143" r:id="rId64"/>
    <p:sldId id="1145" r:id="rId65"/>
    <p:sldId id="1146" r:id="rId66"/>
    <p:sldId id="1148" r:id="rId67"/>
    <p:sldId id="1149" r:id="rId68"/>
    <p:sldId id="1151" r:id="rId69"/>
    <p:sldId id="1152" r:id="rId70"/>
    <p:sldId id="1154" r:id="rId71"/>
    <p:sldId id="1155" r:id="rId72"/>
    <p:sldId id="1157" r:id="rId73"/>
    <p:sldId id="1158" r:id="rId74"/>
    <p:sldId id="1160" r:id="rId75"/>
    <p:sldId id="1177" r:id="rId76"/>
    <p:sldId id="1163" r:id="rId7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C4FE"/>
    <a:srgbClr val="EED80D"/>
    <a:srgbClr val="FFCC66"/>
    <a:srgbClr val="FFFFFF"/>
    <a:srgbClr val="FFFF00"/>
    <a:srgbClr val="D29703"/>
    <a:srgbClr val="C40806"/>
    <a:srgbClr val="D10014"/>
    <a:srgbClr val="93000F"/>
    <a:srgbClr val="A71C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74" autoAdjust="0"/>
    <p:restoredTop sz="75856" autoAdjust="0"/>
  </p:normalViewPr>
  <p:slideViewPr>
    <p:cSldViewPr snapToGrid="0" snapToObjects="1" showGuides="1">
      <p:cViewPr varScale="1">
        <p:scale>
          <a:sx n="56" d="100"/>
          <a:sy n="56" d="100"/>
        </p:scale>
        <p:origin x="-104" y="-296"/>
      </p:cViewPr>
      <p:guideLst>
        <p:guide orient="horz" pos="2498"/>
        <p:guide orient="horz" pos="4214"/>
        <p:guide pos="2753"/>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presProps" Target="presProps.xml"/><Relationship Id="rId81" Type="http://schemas.openxmlformats.org/officeDocument/2006/relationships/viewProps" Target="viewProps.xml"/><Relationship Id="rId82" Type="http://schemas.openxmlformats.org/officeDocument/2006/relationships/theme" Target="theme/theme1.xml"/><Relationship Id="rId83"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notesMaster" Target="notesMasters/notesMaster1.xml"/><Relationship Id="rId79" Type="http://schemas.openxmlformats.org/officeDocument/2006/relationships/printerSettings" Target="printerSettings/printerSettings1.bin"/><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3D2349-956C-E94D-BDF5-9F5F8C952267}" type="datetimeFigureOut">
              <a:rPr lang="en-US" smtClean="0"/>
              <a:t>16/04/16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B761E8-B556-2442-B9DB-91D007047673}" type="slidenum">
              <a:rPr lang="en-US" smtClean="0"/>
              <a:t>‹#›</a:t>
            </a:fld>
            <a:endParaRPr lang="en-US"/>
          </a:p>
        </p:txBody>
      </p:sp>
    </p:spTree>
    <p:extLst>
      <p:ext uri="{BB962C8B-B14F-4D97-AF65-F5344CB8AC3E}">
        <p14:creationId xmlns:p14="http://schemas.microsoft.com/office/powerpoint/2010/main" val="31259072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Welcome to week 2</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of the Word-On series where each week we are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looking at what the Bible says about different topics.</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Theory 4: Primordial</a:t>
            </a:r>
            <a:r>
              <a:rPr lang="en-US" b="1" baseline="0" dirty="0" smtClean="0"/>
              <a:t> Soup</a:t>
            </a:r>
            <a:r>
              <a:rPr lang="en-US" b="1" dirty="0" smtClean="0"/>
              <a:t>.</a:t>
            </a:r>
            <a:r>
              <a:rPr lang="en-US" baseline="0" dirty="0" smtClean="0"/>
              <a:t> </a:t>
            </a:r>
          </a:p>
        </p:txBody>
      </p:sp>
      <p:sp>
        <p:nvSpPr>
          <p:cNvPr id="4" name="Slide Number Placeholder 3"/>
          <p:cNvSpPr>
            <a:spLocks noGrp="1"/>
          </p:cNvSpPr>
          <p:nvPr>
            <p:ph type="sldNum" sz="quarter" idx="10"/>
          </p:nvPr>
        </p:nvSpPr>
        <p:spPr/>
        <p:txBody>
          <a:bodyPr/>
          <a:lstStyle/>
          <a:p>
            <a:fld id="{ABB761E8-B556-2442-B9DB-91D007047673}" type="slidenum">
              <a:rPr lang="en-US" smtClean="0"/>
              <a:t>10</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belief was introduced in 1924 by the Soviet biologist Alexander </a:t>
            </a:r>
            <a:r>
              <a:rPr lang="en-US" baseline="0" dirty="0" err="1" smtClean="0"/>
              <a:t>Oparin</a:t>
            </a:r>
            <a:r>
              <a:rPr lang="en-US" baseline="0" dirty="0" smtClean="0"/>
              <a:t> who proposed that life began on earth through the gradual chemical evolution of particles that contain carbon in the primordial soup. Biochemist Robert Shapiro summarized the theory as follows: (1) Early Earth had a chemically reducing atmosphere. (2) This atmosphere, exposed to energy in various forms, produced simple organic compounds. (3) These compounds accumulated in a "soup", which may have been concentrated at various locations (shorelines, oceanic vents etc.). (4) By further transformation, more complex organic polymers – and ultimately life – developed in the soup.</a:t>
            </a:r>
          </a:p>
        </p:txBody>
      </p:sp>
      <p:sp>
        <p:nvSpPr>
          <p:cNvPr id="4" name="Slide Number Placeholder 3"/>
          <p:cNvSpPr>
            <a:spLocks noGrp="1"/>
          </p:cNvSpPr>
          <p:nvPr>
            <p:ph type="sldNum" sz="quarter" idx="10"/>
          </p:nvPr>
        </p:nvSpPr>
        <p:spPr/>
        <p:txBody>
          <a:bodyPr/>
          <a:lstStyle/>
          <a:p>
            <a:fld id="{ABB761E8-B556-2442-B9DB-91D007047673}" type="slidenum">
              <a:rPr lang="en-US" smtClean="0"/>
              <a:t>11</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Theory 5: The Big</a:t>
            </a:r>
            <a:r>
              <a:rPr lang="en-US" b="1" baseline="0" dirty="0" smtClean="0"/>
              <a:t> Bang. </a:t>
            </a:r>
            <a:r>
              <a:rPr lang="en-US" b="0" dirty="0" smtClean="0"/>
              <a:t>This is a</a:t>
            </a:r>
            <a:r>
              <a:rPr lang="en-US" b="1" dirty="0" smtClean="0"/>
              <a:t> </a:t>
            </a:r>
            <a:r>
              <a:rPr lang="en-US" dirty="0" smtClean="0"/>
              <a:t>theory that life began billions of years ago by a cosmic accident</a:t>
            </a:r>
            <a:r>
              <a:rPr lang="en-US" baseline="0" dirty="0" smtClean="0"/>
              <a:t> where a</a:t>
            </a:r>
            <a:r>
              <a:rPr lang="en-US" dirty="0" smtClean="0"/>
              <a:t> big explosion led to the formation of the universe.</a:t>
            </a:r>
            <a:endParaRPr lang="en-US" baseline="0" dirty="0" smtClean="0"/>
          </a:p>
        </p:txBody>
      </p:sp>
      <p:sp>
        <p:nvSpPr>
          <p:cNvPr id="4" name="Slide Number Placeholder 3"/>
          <p:cNvSpPr>
            <a:spLocks noGrp="1"/>
          </p:cNvSpPr>
          <p:nvPr>
            <p:ph type="sldNum" sz="quarter" idx="10"/>
          </p:nvPr>
        </p:nvSpPr>
        <p:spPr/>
        <p:txBody>
          <a:bodyPr/>
          <a:lstStyle/>
          <a:p>
            <a:fld id="{ABB761E8-B556-2442-B9DB-91D007047673}" type="slidenum">
              <a:rPr lang="en-US" smtClean="0"/>
              <a:t>12</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Theory 6: </a:t>
            </a:r>
            <a:r>
              <a:rPr lang="en-US" b="1" dirty="0" err="1" smtClean="0"/>
              <a:t>Panspermia</a:t>
            </a:r>
            <a:r>
              <a:rPr lang="en-US" b="1" baseline="0" dirty="0" smtClean="0"/>
              <a:t>. </a:t>
            </a:r>
            <a:r>
              <a:rPr lang="en-US" b="0" baseline="0" dirty="0" smtClean="0"/>
              <a:t>Perhaps life did not begin on Earth at all, but was brought here from elsewhere in space. For instance, rocks regularly get blasted off Mars by cosmic impacts, and a number of Martian meteorites have been found on Earth that some researchers have controversially suggested brought microbes over here, potentially making us all Martians originally. Other scientists have even suggested that life might have hitchhiked on comets from other star systems. However, even if this concept were true, the question of how life began on Earth would then only change to how life began elsewhere in space.</a:t>
            </a:r>
            <a:endParaRPr lang="en-US" baseline="0" dirty="0" smtClean="0"/>
          </a:p>
        </p:txBody>
      </p:sp>
      <p:sp>
        <p:nvSpPr>
          <p:cNvPr id="4" name="Slide Number Placeholder 3"/>
          <p:cNvSpPr>
            <a:spLocks noGrp="1"/>
          </p:cNvSpPr>
          <p:nvPr>
            <p:ph type="sldNum" sz="quarter" idx="10"/>
          </p:nvPr>
        </p:nvSpPr>
        <p:spPr/>
        <p:txBody>
          <a:bodyPr/>
          <a:lstStyle/>
          <a:p>
            <a:fld id="{ABB761E8-B556-2442-B9DB-91D007047673}" type="slidenum">
              <a:rPr lang="en-US" smtClean="0"/>
              <a:t>13</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Theory 7</a:t>
            </a:r>
            <a:r>
              <a:rPr lang="en-US" b="1" smtClean="0"/>
              <a:t>: </a:t>
            </a:r>
            <a:r>
              <a:rPr lang="en-US" b="1" smtClean="0"/>
              <a:t>Evolution.</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14</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Evolution suggests that that life evolved spontaneously by chance from a common descent through successive mutations and adaptations. </a:t>
            </a:r>
          </a:p>
        </p:txBody>
      </p:sp>
      <p:sp>
        <p:nvSpPr>
          <p:cNvPr id="4" name="Slide Number Placeholder 3"/>
          <p:cNvSpPr>
            <a:spLocks noGrp="1"/>
          </p:cNvSpPr>
          <p:nvPr>
            <p:ph type="sldNum" sz="quarter" idx="10"/>
          </p:nvPr>
        </p:nvSpPr>
        <p:spPr/>
        <p:txBody>
          <a:bodyPr/>
          <a:lstStyle/>
          <a:p>
            <a:fld id="{ABB761E8-B556-2442-B9DB-91D007047673}" type="slidenum">
              <a:rPr lang="en-US" smtClean="0"/>
              <a:t>15</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Problems with Reconciling Evolution.</a:t>
            </a:r>
            <a:r>
              <a:rPr lang="en-US" sz="1200" b="1"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Source: Audio interview with </a:t>
            </a:r>
            <a:r>
              <a:rPr lang="en-US" sz="1200" kern="1200" dirty="0" smtClean="0">
                <a:solidFill>
                  <a:schemeClr val="tx1"/>
                </a:solidFill>
                <a:latin typeface="+mn-lt"/>
                <a:ea typeface="+mn-ea"/>
                <a:cs typeface="+mn-cs"/>
              </a:rPr>
              <a:t>John Piper. The question was asked of John</a:t>
            </a:r>
            <a:r>
              <a:rPr lang="en-US" sz="1200" kern="1200" baseline="0" dirty="0" smtClean="0">
                <a:solidFill>
                  <a:schemeClr val="tx1"/>
                </a:solidFill>
                <a:latin typeface="+mn-lt"/>
                <a:ea typeface="+mn-ea"/>
                <a:cs typeface="+mn-cs"/>
              </a:rPr>
              <a:t> Piper: </a:t>
            </a:r>
            <a:r>
              <a:rPr lang="en-US" sz="1200" kern="1200" dirty="0" smtClean="0">
                <a:solidFill>
                  <a:schemeClr val="tx1"/>
                </a:solidFill>
                <a:latin typeface="+mn-lt"/>
                <a:ea typeface="+mn-ea"/>
                <a:cs typeface="+mn-cs"/>
              </a:rPr>
              <a:t>Can we reconcile creation and evolution or are they contradictory? His replied: Evolution as it is ordinarily meant in our culture namely naturalistic evolution, evolution minus God, an explanation of the origin of life where God is not there to explain it is incompatible with creation with Christianity. That is the main form we are dealing with in the world. The main reason evolution has been pursued is when you leave God out of account then what else is there? What about a kind of evolution which is compatible with Christianity - where God is the intelligent designer behind billions of years of natural selection. The answer is theoretically yes, but theologically and exegetically we have a problem. Here are at least three stumbling blocks keeping me believing that this is the way it was done:</a:t>
            </a:r>
          </a:p>
        </p:txBody>
      </p:sp>
      <p:sp>
        <p:nvSpPr>
          <p:cNvPr id="4" name="Slide Number Placeholder 3"/>
          <p:cNvSpPr>
            <a:spLocks noGrp="1"/>
          </p:cNvSpPr>
          <p:nvPr>
            <p:ph type="sldNum" sz="quarter" idx="10"/>
          </p:nvPr>
        </p:nvSpPr>
        <p:spPr/>
        <p:txBody>
          <a:bodyPr/>
          <a:lstStyle/>
          <a:p>
            <a:fld id="{ABB761E8-B556-2442-B9DB-91D007047673}" type="slidenum">
              <a:rPr lang="en-US" smtClean="0"/>
              <a:t>16</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1. The Reproduction of Kind: </a:t>
            </a:r>
            <a:r>
              <a:rPr lang="en-US" sz="1200" kern="1200" dirty="0" smtClean="0">
                <a:solidFill>
                  <a:schemeClr val="tx1"/>
                </a:solidFill>
                <a:latin typeface="+mn-lt"/>
                <a:ea typeface="+mn-ea"/>
                <a:cs typeface="+mn-cs"/>
              </a:rPr>
              <a:t>The Bible says that creatures reproduce according to their own kinds - does that not imply that God was involved in the direct making of specific kinds of beasts and birds and fish. </a:t>
            </a:r>
            <a:r>
              <a:rPr lang="en-US" dirty="0" smtClean="0"/>
              <a:t>And God said, “Let the water teem with living creatures, and let birds fly above the earth across the vault of the sky.” So God created the great creatures of the sea and every living thing with which the water teems and that moves about in it, according to their kinds, and every winged bird according to its kind. And God saw that it was good. (Genesis 1:21).</a:t>
            </a:r>
            <a:r>
              <a:rPr lang="en-US" baseline="0" dirty="0" smtClean="0"/>
              <a:t> </a:t>
            </a:r>
            <a:r>
              <a:rPr lang="en-ZA" dirty="0" smtClean="0"/>
              <a:t>And God said, “Let the land produce living creatures according to their kinds: the livestock, the creatures that move along the ground, and the wild animals, each according to its kind.” And it was so. </a:t>
            </a:r>
            <a:r>
              <a:rPr lang="en-ZA" sz="1200" kern="1200" dirty="0" smtClean="0">
                <a:solidFill>
                  <a:schemeClr val="tx1"/>
                </a:solidFill>
                <a:effectLst/>
                <a:latin typeface="+mn-lt"/>
                <a:ea typeface="+mn-ea"/>
                <a:cs typeface="+mn-cs"/>
              </a:rPr>
              <a:t>(Genesis 1:24). </a:t>
            </a:r>
            <a:r>
              <a:rPr lang="en-ZA" dirty="0" smtClean="0"/>
              <a:t>Then God said, “Let us make mankind in our image, in our likeness, so that they may rule over the fish in the sea and the birds in the sky, over the livestock and all the wild animals, and over all the creatures that move along the ground.”</a:t>
            </a:r>
            <a:r>
              <a:rPr lang="en-ZA" baseline="30000" dirty="0" smtClean="0"/>
              <a:t> </a:t>
            </a:r>
            <a:r>
              <a:rPr lang="en-ZA" dirty="0" smtClean="0"/>
              <a:t>So God created mankind in his own image, in the image of God he created them;</a:t>
            </a:r>
            <a:r>
              <a:rPr lang="en-ZA" baseline="0" dirty="0" smtClean="0"/>
              <a:t> </a:t>
            </a:r>
            <a:r>
              <a:rPr lang="en-ZA" dirty="0" smtClean="0"/>
              <a:t>male and female he created them. God blessed them and said to them, “Be fruitful and increase in number; fill the earth and subdue it. Rule over the fish in the sea and the birds in the sky and over every living creature that moves on the ground.” (Genesis 1:26-28).</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17</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2. The Creation of Humans.</a:t>
            </a:r>
            <a:r>
              <a:rPr lang="en-US" sz="1200" kern="1200" dirty="0" smtClean="0">
                <a:solidFill>
                  <a:schemeClr val="tx1"/>
                </a:solidFill>
                <a:latin typeface="+mn-lt"/>
                <a:ea typeface="+mn-ea"/>
                <a:cs typeface="+mn-cs"/>
              </a:rPr>
              <a:t> How God made man - he formed him in his own image out of the dust of the ground and breathed into his nostrils the breath of life and he became a living soul - that does not sound like God worked through millions of years of evolution to find a being that he would now regard as worthy of being breathed into.</a:t>
            </a:r>
          </a:p>
        </p:txBody>
      </p:sp>
      <p:sp>
        <p:nvSpPr>
          <p:cNvPr id="4" name="Slide Number Placeholder 3"/>
          <p:cNvSpPr>
            <a:spLocks noGrp="1"/>
          </p:cNvSpPr>
          <p:nvPr>
            <p:ph type="sldNum" sz="quarter" idx="10"/>
          </p:nvPr>
        </p:nvSpPr>
        <p:spPr/>
        <p:txBody>
          <a:bodyPr/>
          <a:lstStyle/>
          <a:p>
            <a:fld id="{ABB761E8-B556-2442-B9DB-91D007047673}" type="slidenum">
              <a:rPr lang="en-US" smtClean="0"/>
              <a:t>18</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3. The Marvel of Creation.</a:t>
            </a:r>
            <a:r>
              <a:rPr lang="en-US" sz="1200" kern="1200" dirty="0" smtClean="0">
                <a:solidFill>
                  <a:schemeClr val="tx1"/>
                </a:solidFill>
                <a:latin typeface="+mn-lt"/>
                <a:ea typeface="+mn-ea"/>
                <a:cs typeface="+mn-cs"/>
              </a:rPr>
              <a:t> As we watch documentaries and read magazines intuitively we can’t buy it with the complicity of all aspects of creation shouts for a Creator and not some random process driven by chance and natural selection. Where does the awesome display of diversity, and intricateness and complexity come from if not from a Creator God.</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19</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 week we look at what</a:t>
            </a:r>
            <a:r>
              <a:rPr lang="en-US" baseline="0" dirty="0" smtClean="0"/>
              <a:t> the Word says about God.</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2</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The</a:t>
            </a:r>
            <a:r>
              <a:rPr lang="en-ZA" sz="1200" b="1" kern="1200" baseline="0" dirty="0" smtClean="0">
                <a:solidFill>
                  <a:schemeClr val="tx1"/>
                </a:solidFill>
                <a:effectLst/>
                <a:latin typeface="+mn-lt"/>
                <a:ea typeface="+mn-ea"/>
                <a:cs typeface="+mn-cs"/>
              </a:rPr>
              <a:t> Angler Fish. </a:t>
            </a:r>
            <a:r>
              <a:rPr lang="en-ZA" sz="1200" kern="1200" baseline="0" dirty="0" smtClean="0">
                <a:solidFill>
                  <a:schemeClr val="tx1"/>
                </a:solidFill>
                <a:effectLst/>
                <a:latin typeface="+mn-lt"/>
                <a:ea typeface="+mn-ea"/>
                <a:cs typeface="+mn-cs"/>
              </a:rPr>
              <a:t>Most adult female anglerfish have a luminescent organ called the esca at the tip of a modified dorsal ray. Like a fishing rod the organ lures prey in dark, deep-sea environments, but also calls males to the females to facilitate mating. The source of luminescence is symbiotic bacteria that dwell in and around the esca.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20</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Boeing</a:t>
            </a:r>
            <a:r>
              <a:rPr lang="en-US" sz="1200" kern="1200" baseline="0" dirty="0" smtClean="0">
                <a:solidFill>
                  <a:schemeClr val="tx1"/>
                </a:solidFill>
                <a:effectLst/>
                <a:latin typeface="+mn-lt"/>
                <a:ea typeface="+mn-ea"/>
                <a:cs typeface="+mn-cs"/>
              </a:rPr>
              <a:t> 747</a:t>
            </a:r>
            <a:r>
              <a:rPr lang="en-US" sz="1200" kern="1200" dirty="0" smtClean="0">
                <a:solidFill>
                  <a:schemeClr val="tx1"/>
                </a:solidFill>
                <a:effectLst/>
                <a:latin typeface="+mn-lt"/>
                <a:ea typeface="+mn-ea"/>
                <a:cs typeface="+mn-cs"/>
              </a:rPr>
              <a:t> is made up of six million components. Imagine all the part of a Jumbo Jet are lying in a scrap heap</a:t>
            </a:r>
            <a:r>
              <a:rPr lang="en-US" sz="1200" kern="1200" baseline="0" dirty="0" smtClean="0">
                <a:solidFill>
                  <a:schemeClr val="tx1"/>
                </a:solidFill>
                <a:effectLst/>
                <a:latin typeface="+mn-lt"/>
                <a:ea typeface="+mn-ea"/>
                <a:cs typeface="+mn-cs"/>
              </a:rPr>
              <a:t> - randomly scattered all around, and a tornado sweeps through the scrapyard - what chance would there be that after the dust settles, that a fully functioning 747 emerges that you can fly away in? </a:t>
            </a:r>
            <a:r>
              <a:rPr lang="en-US" sz="1200" kern="1200" dirty="0" smtClean="0">
                <a:solidFill>
                  <a:schemeClr val="tx1"/>
                </a:solidFill>
                <a:effectLst/>
                <a:latin typeface="+mn-lt"/>
                <a:ea typeface="+mn-ea"/>
                <a:cs typeface="+mn-cs"/>
              </a:rPr>
              <a:t>There</a:t>
            </a:r>
            <a:r>
              <a:rPr lang="en-US" sz="1200" kern="1200" baseline="0" dirty="0" smtClean="0">
                <a:solidFill>
                  <a:schemeClr val="tx1"/>
                </a:solidFill>
                <a:effectLst/>
                <a:latin typeface="+mn-lt"/>
                <a:ea typeface="+mn-ea"/>
                <a:cs typeface="+mn-cs"/>
              </a:rPr>
              <a:t> is no chance that it could happen!</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21</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the human body? Could it have just evolved? We</a:t>
            </a:r>
            <a:r>
              <a:rPr lang="en-US" sz="1200" kern="1200" baseline="0" dirty="0" smtClean="0">
                <a:solidFill>
                  <a:schemeClr val="tx1"/>
                </a:solidFill>
                <a:effectLst/>
                <a:latin typeface="+mn-lt"/>
                <a:ea typeface="+mn-ea"/>
                <a:cs typeface="+mn-cs"/>
              </a:rPr>
              <a:t> have </a:t>
            </a:r>
            <a:r>
              <a:rPr lang="en-US" dirty="0" smtClean="0"/>
              <a:t>1 soul, 1 brain,</a:t>
            </a:r>
            <a:r>
              <a:rPr lang="en-US" baseline="0" dirty="0" smtClean="0"/>
              <a:t> </a:t>
            </a:r>
            <a:r>
              <a:rPr lang="en-US" dirty="0" smtClean="0"/>
              <a:t>1 nose,</a:t>
            </a:r>
            <a:r>
              <a:rPr lang="en-US" baseline="0" dirty="0" smtClean="0"/>
              <a:t> </a:t>
            </a:r>
            <a:r>
              <a:rPr lang="en-US" dirty="0" smtClean="0"/>
              <a:t>1 mouth, 2 eyes,</a:t>
            </a:r>
            <a:r>
              <a:rPr lang="en-US" baseline="0" dirty="0" smtClean="0"/>
              <a:t> </a:t>
            </a:r>
            <a:r>
              <a:rPr lang="en-US" dirty="0" smtClean="0"/>
              <a:t>2 auditory apparatuses,</a:t>
            </a:r>
            <a:r>
              <a:rPr lang="en-US" baseline="0" dirty="0" smtClean="0"/>
              <a:t> </a:t>
            </a:r>
            <a:r>
              <a:rPr lang="en-US" dirty="0" smtClean="0"/>
              <a:t>4 limbs, 206 bones, more</a:t>
            </a:r>
            <a:r>
              <a:rPr lang="en-US" baseline="0" dirty="0" smtClean="0"/>
              <a:t> than </a:t>
            </a:r>
            <a:r>
              <a:rPr lang="en-US" dirty="0" smtClean="0"/>
              <a:t>600 muscles,</a:t>
            </a:r>
            <a:r>
              <a:rPr lang="en-US" baseline="0" dirty="0" smtClean="0"/>
              <a:t> </a:t>
            </a:r>
            <a:r>
              <a:rPr lang="en-US" dirty="0" smtClean="0"/>
              <a:t>Blood cells enough to circle the Earth twice, 40,000 Chemical enzymes,</a:t>
            </a:r>
            <a:r>
              <a:rPr lang="en-US" baseline="0" dirty="0" smtClean="0"/>
              <a:t> M</a:t>
            </a:r>
            <a:r>
              <a:rPr lang="en-US" dirty="0" smtClean="0"/>
              <a:t>illions of neurons</a:t>
            </a:r>
            <a:r>
              <a:rPr lang="en-US" baseline="0" dirty="0" smtClean="0"/>
              <a:t> and </a:t>
            </a:r>
            <a:r>
              <a:rPr lang="en-US" dirty="0" smtClean="0"/>
              <a:t>Billions of interconnections among them.</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22</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baseline="0" dirty="0" smtClean="0">
                <a:solidFill>
                  <a:schemeClr val="tx1"/>
                </a:solidFill>
                <a:effectLst/>
                <a:latin typeface="+mn-lt"/>
                <a:ea typeface="+mn-ea"/>
                <a:cs typeface="+mn-cs"/>
              </a:rPr>
              <a:t>The Human Senses.</a:t>
            </a:r>
            <a:r>
              <a:rPr lang="en-ZA" sz="1200" kern="1200" baseline="0" dirty="0" smtClean="0">
                <a:solidFill>
                  <a:schemeClr val="tx1"/>
                </a:solidFill>
                <a:effectLst/>
                <a:latin typeface="+mn-lt"/>
                <a:ea typeface="+mn-ea"/>
                <a:cs typeface="+mn-cs"/>
              </a:rPr>
              <a:t> </a:t>
            </a:r>
            <a:r>
              <a:rPr lang="en-ZA" dirty="0" smtClean="0"/>
              <a:t>Along with the five traditional senses of sound, sight, touch, smell and taste, humans have 15 “other senses." These include balance, temperature, pain and time as well as internal senses for suffocation, thirst, and fullness.</a:t>
            </a:r>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23</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The Human Brain.</a:t>
            </a:r>
            <a:r>
              <a:rPr lang="en-ZA" sz="1200" b="1" kern="1200" baseline="0" dirty="0" smtClean="0">
                <a:solidFill>
                  <a:schemeClr val="tx1"/>
                </a:solidFill>
                <a:effectLst/>
                <a:latin typeface="+mn-lt"/>
                <a:ea typeface="+mn-ea"/>
                <a:cs typeface="+mn-cs"/>
              </a:rPr>
              <a:t> </a:t>
            </a:r>
            <a:r>
              <a:rPr lang="en-ZA" dirty="0" smtClean="0"/>
              <a:t>If the human brain were a computer, it could perform 38 thousand-trillion operations per second. The world's most powerful supercomputer, BlueGene, can manage only .002% of that.</a:t>
            </a:r>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24</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The Complex Body.</a:t>
            </a:r>
            <a:r>
              <a:rPr lang="en-US" sz="1200" kern="1200" dirty="0" smtClean="0">
                <a:solidFill>
                  <a:schemeClr val="tx1"/>
                </a:solidFill>
                <a:effectLst/>
                <a:latin typeface="+mn-lt"/>
                <a:ea typeface="+mn-ea"/>
                <a:cs typeface="+mn-cs"/>
              </a:rPr>
              <a:t> The body is made up of trillions of cells. In just one of those cells, one out of trillions, the amount of information, the amount of genetic information in one of those cells has been estimated to fill at least one thousand books of 500 pages. That's to run one cell out of trillions in one human body.  And most scientists think that is an underestimation of the complexity. Where did all this information come from? Better, from whom did all this information come?</a:t>
            </a:r>
            <a:r>
              <a:rPr lang="en-ZA"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make evolution the answer is ridiculous. To make chance the energy is also ridiculous, so ridiculous as to qualify someone for a trip to the mental institution. Why then do scientists continue to advocate this ridiculous theory of evolution motivated by chance? Why do they do that?  Well, the bottom line is they do it to avoid God.  They do that to push God out of their lives, to avoid His law, to avoid His standards, to avoid His will, to avoid His Word and to avoid His judgment on their lives.  Evolution is nothing more than what Henry Morris so aptly called it, "The long war against God."</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25</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The Genetic Code. </a:t>
            </a:r>
            <a:r>
              <a:rPr lang="en-US" sz="1200" kern="1200" dirty="0" smtClean="0">
                <a:solidFill>
                  <a:schemeClr val="tx1"/>
                </a:solidFill>
                <a:effectLst/>
                <a:latin typeface="+mn-lt"/>
                <a:ea typeface="+mn-ea"/>
                <a:cs typeface="+mn-cs"/>
              </a:rPr>
              <a:t>Every living thing has a DNA code, every living organism has a genetic code programmed with the exact information to produce, preserve and repair that living thing.  It has no less than that necessary information and no more than that necessary information.  The genes in every organism limit that organism to what it is.  It cannot be less than it is, and it cannot be more than it is.  There is no genetic information to transform it into something other than what it is.  The Bible talks about kinds of living things that can reproduce after their own kind.  And that essentially is saying the same thing.  There can be variations within a kind, but not anything beyond that.</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26</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Mutations Devolve. </a:t>
            </a:r>
            <a:r>
              <a:rPr lang="en-US" sz="1200" kern="1200" dirty="0" smtClean="0">
                <a:solidFill>
                  <a:schemeClr val="tx1"/>
                </a:solidFill>
                <a:effectLst/>
                <a:latin typeface="+mn-lt"/>
                <a:ea typeface="+mn-ea"/>
                <a:cs typeface="+mn-cs"/>
              </a:rPr>
              <a:t>Science has tried to tell us that evolution is a process called mutation, that living organisms have the capacity to mutate, simply means to change.  But you need to understand this: Mutations do not change the nature or the kind of any living organism. They don't make it anything other than it is. Mutations always involves is a loss of existing information</a:t>
            </a:r>
            <a:r>
              <a:rPr lang="en-US" sz="1200" kern="1200" baseline="0" dirty="0" smtClean="0">
                <a:solidFill>
                  <a:schemeClr val="tx1"/>
                </a:solidFill>
                <a:effectLst/>
                <a:latin typeface="+mn-lt"/>
                <a:ea typeface="+mn-ea"/>
                <a:cs typeface="+mn-cs"/>
              </a:rPr>
              <a:t> - n</a:t>
            </a:r>
            <a:r>
              <a:rPr lang="en-US" sz="1200" kern="1200" dirty="0" smtClean="0">
                <a:solidFill>
                  <a:schemeClr val="tx1"/>
                </a:solidFill>
                <a:effectLst/>
                <a:latin typeface="+mn-lt"/>
                <a:ea typeface="+mn-ea"/>
                <a:cs typeface="+mn-cs"/>
              </a:rPr>
              <a:t>ever a gain of information. Mutations never add new genetic information. Mutations therefore do not work toward an upward evolutionary process. Mutations are not a mechanism for upward evolutionary process. Dr. Werner </a:t>
            </a:r>
            <a:r>
              <a:rPr lang="en-US" sz="1200" kern="1200" dirty="0" err="1" smtClean="0">
                <a:solidFill>
                  <a:schemeClr val="tx1"/>
                </a:solidFill>
                <a:effectLst/>
                <a:latin typeface="+mn-lt"/>
                <a:ea typeface="+mn-ea"/>
                <a:cs typeface="+mn-cs"/>
              </a:rPr>
              <a:t>Gitt</a:t>
            </a:r>
            <a:r>
              <a:rPr lang="en-US" sz="1200" kern="1200" dirty="0" smtClean="0">
                <a:solidFill>
                  <a:schemeClr val="tx1"/>
                </a:solidFill>
                <a:effectLst/>
                <a:latin typeface="+mn-lt"/>
                <a:ea typeface="+mn-ea"/>
                <a:cs typeface="+mn-cs"/>
              </a:rPr>
              <a:t>, a director and professor at the German Federal Institute of Physics and Technology, answered this question: Can new information originate in a living organism through mutations? He said: "Mutations can only cause changes in existing information. There can be no increase in information and, in general, the result of mutations is injurious. New blueprints for new functions or new organs cannot arise. Mutations cannot be the source of new information.”</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27</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a:t>
            </a:r>
            <a:r>
              <a:rPr lang="en-US" b="1" baseline="0" dirty="0" smtClean="0"/>
              <a:t> Fine-Tuned Universe.</a:t>
            </a:r>
            <a:r>
              <a:rPr lang="en-US" baseline="0" dirty="0" smtClean="0"/>
              <a:t> </a:t>
            </a:r>
            <a:r>
              <a:rPr lang="en-US" dirty="0" smtClean="0"/>
              <a:t>Scientists have come to the shocking realization that the fundamental constants and quantities of our universe have been carefully dialed to an astonishingly precise value – a value that falls within an exceedingly narrow, life-permitting range. If any one of these numbers were altered by even a hair’s breadth, no physical, interactive life of any kind could exist anywhere. There’d be no stars, no life, no planets, no chemistry.</a:t>
            </a:r>
          </a:p>
          <a:p>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28</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Video: </a:t>
            </a:r>
            <a:r>
              <a:rPr lang="en-US" b="0" dirty="0" smtClean="0"/>
              <a:t>The Fine Tuning of the Universe. Get it on YouTube at: https://</a:t>
            </a:r>
            <a:r>
              <a:rPr lang="en-US" b="0" dirty="0" err="1" smtClean="0"/>
              <a:t>www.youtube.com</a:t>
            </a:r>
            <a:r>
              <a:rPr lang="en-US" b="0" dirty="0" smtClean="0"/>
              <a:t>/</a:t>
            </a:r>
            <a:r>
              <a:rPr lang="en-US" b="0" dirty="0" err="1" smtClean="0"/>
              <a:t>watch?v</a:t>
            </a:r>
            <a:r>
              <a:rPr lang="en-US" b="0" dirty="0" smtClean="0"/>
              <a:t>=UpIiIaC4kRA</a:t>
            </a:r>
            <a:endParaRPr lang="en-US" b="0" dirty="0"/>
          </a:p>
        </p:txBody>
      </p:sp>
      <p:sp>
        <p:nvSpPr>
          <p:cNvPr id="4" name="Slide Number Placeholder 3"/>
          <p:cNvSpPr>
            <a:spLocks noGrp="1"/>
          </p:cNvSpPr>
          <p:nvPr>
            <p:ph type="sldNum" sz="quarter" idx="10"/>
          </p:nvPr>
        </p:nvSpPr>
        <p:spPr/>
        <p:txBody>
          <a:bodyPr/>
          <a:lstStyle/>
          <a:p>
            <a:fld id="{ABB761E8-B556-2442-B9DB-91D007047673}" type="slidenum">
              <a:rPr lang="en-US" smtClean="0"/>
              <a:t>29</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week we are going to look at what the word says about Evolution.</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3</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a:t>
            </a:r>
            <a:r>
              <a:rPr lang="en-US" b="1" baseline="0" dirty="0" smtClean="0"/>
              <a:t> Watchmaker Analogy:</a:t>
            </a:r>
            <a:r>
              <a:rPr lang="en-US" baseline="0" dirty="0" smtClean="0"/>
              <a:t> </a:t>
            </a:r>
            <a:r>
              <a:rPr lang="en-US" dirty="0" smtClean="0"/>
              <a:t>Walking through a forest, you discover a watch lying on the ground. Due to its complex nature, you assume it is designed by some intelligence. Thus, by this reasoning, since life is even more complex, it must have also been designed by some intelligence.</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30</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Theory 8: </a:t>
            </a:r>
            <a:r>
              <a:rPr lang="en-US" b="1" dirty="0" smtClean="0"/>
              <a:t>Creation</a:t>
            </a:r>
            <a:r>
              <a:rPr lang="en-US" dirty="0" smtClean="0"/>
              <a:t>.</a:t>
            </a:r>
            <a:r>
              <a:rPr lang="en-US" baseline="0" dirty="0" smtClean="0"/>
              <a:t> And of course, the Bible has a very details explanation of how life started on earth - that God made the heavens and earth and all living creatures and Adam and Eve too.</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31</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you may have seen the Noah movie that released in 2014 - well there</a:t>
            </a:r>
            <a:r>
              <a:rPr lang="en-US" baseline="0" dirty="0" smtClean="0"/>
              <a:t> was a scene where Noah tells the story of creation:</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32</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a:t>
            </a:r>
            <a:r>
              <a:rPr lang="en-US" baseline="0" dirty="0" smtClean="0"/>
              <a:t> Noah Movie Creation Sequence. Get it on YouTube at: https://</a:t>
            </a:r>
            <a:r>
              <a:rPr lang="en-US" baseline="0" dirty="0" err="1" smtClean="0"/>
              <a:t>www.youtube.com</a:t>
            </a:r>
            <a:r>
              <a:rPr lang="en-US" baseline="0" dirty="0" smtClean="0"/>
              <a:t>/</a:t>
            </a:r>
            <a:r>
              <a:rPr lang="en-US" baseline="0" dirty="0" err="1" smtClean="0"/>
              <a:t>watch?v</a:t>
            </a:r>
            <a:r>
              <a:rPr lang="en-US" baseline="0" dirty="0" smtClean="0"/>
              <a:t>=FFCXHr8aKDk</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33</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Activity:</a:t>
            </a:r>
            <a:r>
              <a:rPr lang="en-US" baseline="0" dirty="0" smtClean="0"/>
              <a:t> (1) Each table has multiple copies of a handout that contains key scriptures from Genesis through to Revelation about Creation. Take turns reading each passage in a circle until you get to the end. (2) Write down 3 things that you learn about creation. (3) Send 1 person to share the 3 points on the </a:t>
            </a:r>
            <a:r>
              <a:rPr lang="en-US" baseline="0" dirty="0" err="1" smtClean="0"/>
              <a:t>mic.</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34</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Genesis 1:1 says:”</a:t>
            </a:r>
            <a:r>
              <a:rPr lang="en-US" baseline="0" dirty="0" smtClean="0"/>
              <a:t> In the beginning God created heaven and earth!”</a:t>
            </a:r>
            <a:endParaRPr lang="en-US" dirty="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35</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rgbClr val="FFFFFF"/>
                </a:solidFill>
                <a:effectLst>
                  <a:glow rad="63500">
                    <a:schemeClr val="tx1">
                      <a:alpha val="40000"/>
                    </a:schemeClr>
                  </a:glow>
                </a:effectLst>
                <a:latin typeface="Victor Vector"/>
                <a:cs typeface="Victor Vector"/>
              </a:rPr>
              <a:t>The earth was formless and empty, and darkness covered the deep water. The Spirit of God was hovering over the water. (Genesis 1:2). What was</a:t>
            </a:r>
            <a:r>
              <a:rPr lang="en-US" sz="1200" baseline="0" dirty="0" smtClean="0">
                <a:solidFill>
                  <a:srgbClr val="FFFFFF"/>
                </a:solidFill>
                <a:effectLst>
                  <a:glow rad="63500">
                    <a:schemeClr val="tx1">
                      <a:alpha val="40000"/>
                    </a:schemeClr>
                  </a:glow>
                </a:effectLst>
                <a:latin typeface="Victor Vector"/>
                <a:cs typeface="Victor Vector"/>
              </a:rPr>
              <a:t> c</a:t>
            </a:r>
            <a:r>
              <a:rPr lang="en-US" sz="1200" kern="1200" dirty="0" smtClean="0">
                <a:solidFill>
                  <a:schemeClr val="tx1"/>
                </a:solidFill>
                <a:effectLst/>
                <a:latin typeface="+mn-lt"/>
                <a:ea typeface="ＭＳ Ｐゴシック" charset="0"/>
                <a:cs typeface="ＭＳ Ｐゴシック" charset="0"/>
              </a:rPr>
              <a:t>reated at first was without form and void – a clump of wet mass like play dough that God was going to shape into what He wanted it to be. The Spirit was hovering to give life! God the</a:t>
            </a:r>
            <a:r>
              <a:rPr lang="en-US" sz="1200" kern="1200" baseline="0" dirty="0" smtClean="0">
                <a:solidFill>
                  <a:schemeClr val="tx1"/>
                </a:solidFill>
                <a:effectLst/>
                <a:latin typeface="+mn-lt"/>
                <a:ea typeface="ＭＳ Ｐゴシック" charset="0"/>
                <a:cs typeface="ＭＳ Ｐゴシック" charset="0"/>
              </a:rPr>
              <a:t> artist was about to </a:t>
            </a:r>
            <a:r>
              <a:rPr lang="en-US" sz="1200" kern="1200" dirty="0" smtClean="0">
                <a:solidFill>
                  <a:schemeClr val="tx1"/>
                </a:solidFill>
                <a:effectLst/>
                <a:latin typeface="+mn-lt"/>
                <a:ea typeface="ＭＳ Ｐゴシック" charset="0"/>
                <a:cs typeface="ＭＳ Ｐゴシック" charset="0"/>
              </a:rPr>
              <a:t>sculpt it.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solidFill>
                <a:srgbClr val="FFFFFF"/>
              </a:solidFill>
              <a:effectLst>
                <a:glow rad="63500">
                  <a:schemeClr val="tx1">
                    <a:alpha val="40000"/>
                  </a:schemeClr>
                </a:glow>
              </a:effectLst>
              <a:latin typeface="Victor Vector"/>
              <a:cs typeface="Victor Vector"/>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36</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0"/>
                <a:cs typeface="ＭＳ Ｐゴシック" charset="0"/>
              </a:rPr>
              <a:t>Like an artist God used a tool to create everything. How did he do it? In verse 3, 6, 9, 11, 14, 20, 24, and 26 – eight times the tool God used is mentioned – “God said!” The tool is his Word. God just speaks and things come into existence. Can you do that? Speak to a lump of play dough and say: “giraffe”. Will it work? God did it! God speaks and life happens! Light! Etc. No one else can do this!</a:t>
            </a:r>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37</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Day 1: God made Night and Day (Genesis 1:3-5)</a:t>
            </a:r>
            <a:endParaRPr lang="en-US" dirty="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38</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dirty="0" smtClean="0">
                <a:solidFill>
                  <a:srgbClr val="FFFFFF"/>
                </a:solidFill>
                <a:effectLst>
                  <a:glow rad="63500">
                    <a:schemeClr val="tx1">
                      <a:alpha val="40000"/>
                    </a:schemeClr>
                  </a:glow>
                </a:effectLst>
                <a:latin typeface="Chalkduster"/>
                <a:cs typeface="Chalkduster"/>
              </a:rPr>
              <a:t>Then God said, “Let there be light!” So there was light. God saw the light was good. So God separated the light from the darkness. God named the light day, and the darkness he named night. (Genesis 1:3-5)</a:t>
            </a: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39</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Sharing: Ask the person next to you to share with you any theories they have heard about how </a:t>
            </a:r>
            <a:r>
              <a:rPr lang="en-US" baseline="0" dirty="0" smtClean="0"/>
              <a:t>life begin on earth.</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4</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Day 2:</a:t>
            </a:r>
            <a:r>
              <a:rPr lang="en-US" baseline="0" dirty="0" smtClean="0"/>
              <a:t> Sky and Water (</a:t>
            </a:r>
            <a:r>
              <a:rPr lang="en-US" b="0" dirty="0" smtClean="0">
                <a:solidFill>
                  <a:srgbClr val="FFFFFF"/>
                </a:solidFill>
                <a:effectLst>
                  <a:glow rad="127000">
                    <a:schemeClr val="tx1"/>
                  </a:glow>
                </a:effectLst>
                <a:latin typeface="Chalkduster"/>
                <a:cs typeface="Chalkduster"/>
              </a:rPr>
              <a:t>Genesis 1:6-8)</a:t>
            </a:r>
            <a:endParaRPr lang="en-US" dirty="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40</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dirty="0" smtClean="0">
                <a:solidFill>
                  <a:srgbClr val="FFFFFF"/>
                </a:solidFill>
                <a:effectLst>
                  <a:glow rad="127000">
                    <a:schemeClr val="tx1"/>
                  </a:glow>
                </a:effectLst>
                <a:latin typeface="Chalkduster"/>
                <a:cs typeface="Chalkduster"/>
              </a:rPr>
              <a:t>Then God said, “Let there be a horizon in the middle of the water in order to separate the water.” So God made the horizon and separated the water above and below the horizon. And so it was. God named what was above the horizon sky. (Genesis 1:6-8)</a:t>
            </a:r>
            <a:endParaRPr lang="en-US" b="0" dirty="0">
              <a:solidFill>
                <a:srgbClr val="FFFFFF"/>
              </a:solidFill>
              <a:effectLst>
                <a:glow rad="127000">
                  <a:schemeClr val="tx1"/>
                </a:glow>
              </a:effectLst>
              <a:latin typeface="Chalkduster"/>
              <a:cs typeface="Chalkduster"/>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41</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Day 3: Land and Plants (Genesis 1:9-13)</a:t>
            </a:r>
          </a:p>
          <a:p>
            <a:endParaRPr lang="en-US" dirty="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42</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dirty="0" smtClean="0">
                <a:solidFill>
                  <a:srgbClr val="FFFFFF"/>
                </a:solidFill>
                <a:effectLst>
                  <a:glow rad="127000">
                    <a:schemeClr val="tx1"/>
                  </a:glow>
                </a:effectLst>
                <a:latin typeface="Chalkduster"/>
                <a:cs typeface="Chalkduster"/>
              </a:rPr>
              <a:t>Then God said, “Let the water under the sky come together in one area, and let the dry land appear.” And so it was. God named the dry land earth. The water which came together he named sea. God saw that it was good. (Genesis 1:9-10)</a:t>
            </a:r>
            <a:endParaRPr lang="en-US" b="0" dirty="0">
              <a:solidFill>
                <a:srgbClr val="FFFFFF"/>
              </a:solidFill>
              <a:effectLst>
                <a:glow rad="127000">
                  <a:schemeClr val="tx1"/>
                </a:glow>
              </a:effectLst>
              <a:latin typeface="Chalkduster"/>
              <a:cs typeface="Chalkduster"/>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43</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dirty="0">
              <a:solidFill>
                <a:srgbClr val="FFFFFF"/>
              </a:solidFill>
              <a:effectLst>
                <a:glow rad="127000">
                  <a:schemeClr val="tx1"/>
                </a:glow>
              </a:effectLst>
              <a:latin typeface="Chalkduster"/>
              <a:cs typeface="Chalkduster"/>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44</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God said, “Let the earth produce vegetation: plants bearing seeds, each according to its own type, and fruit trees bearing fruit with seeds, each according to its own type.” And so it was. (Genesis 1:11)</a:t>
            </a:r>
            <a:endParaRPr lang="en-US" dirty="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45</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Day 4:</a:t>
            </a:r>
            <a:r>
              <a:rPr lang="en-US" baseline="0" dirty="0" smtClean="0"/>
              <a:t> Sun, Moon and Stars (</a:t>
            </a:r>
            <a:r>
              <a:rPr lang="en-US" dirty="0" smtClean="0"/>
              <a:t>Genesis 1:14-19)</a:t>
            </a:r>
          </a:p>
          <a:p>
            <a:endParaRPr lang="en-US" dirty="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46</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God said, “Let there be lights in the sky to separate the day from the night. They will be signs and will mark religious festivals, days, and years. They will be lights in the sky to shine on the earth.” And so it was. God made the two bright lights: the sun to rule the day and the moon to rule the night. He also made the stars. (Genesis 1:14-16)</a:t>
            </a: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47</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48</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49</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Theory 1: Abiogenesis</a:t>
            </a:r>
            <a:r>
              <a:rPr lang="en-US" b="1" baseline="0" dirty="0" smtClean="0"/>
              <a:t>. </a:t>
            </a:r>
            <a:r>
              <a:rPr lang="en-US" dirty="0" smtClean="0"/>
              <a:t>One theory is that a natural process caused life to arise from non-living matter</a:t>
            </a:r>
            <a:r>
              <a:rPr lang="en-US" baseline="0" dirty="0" smtClean="0"/>
              <a:t> - where </a:t>
            </a:r>
            <a:r>
              <a:rPr lang="en-US" dirty="0" smtClean="0"/>
              <a:t>pre-life chemical reactions gave rise to a living system. Technically,</a:t>
            </a:r>
            <a:r>
              <a:rPr lang="en-US" baseline="0" dirty="0" smtClean="0"/>
              <a:t> </a:t>
            </a:r>
            <a:r>
              <a:rPr lang="en-US" dirty="0" smtClean="0"/>
              <a:t>life</a:t>
            </a:r>
            <a:r>
              <a:rPr lang="en-US" baseline="0" dirty="0" smtClean="0"/>
              <a:t> </a:t>
            </a:r>
            <a:r>
              <a:rPr lang="en-US" dirty="0" smtClean="0"/>
              <a:t>resulted from the natural thermodynamic imperative of increasing the entropy production of the Earth in its interaction with its solar environment.</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5</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50</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Day 5: Birds</a:t>
            </a:r>
            <a:r>
              <a:rPr lang="en-US" baseline="0" dirty="0" smtClean="0"/>
              <a:t> and Fish (</a:t>
            </a:r>
            <a:r>
              <a:rPr lang="en-US" dirty="0" smtClean="0"/>
              <a:t>Genesis 1:20-23)</a:t>
            </a:r>
            <a:endParaRPr lang="en-US" dirty="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51</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rgbClr val="FFFFFF"/>
                </a:solidFill>
                <a:effectLst>
                  <a:glow rad="63500">
                    <a:schemeClr val="tx1"/>
                  </a:glow>
                </a:effectLst>
                <a:latin typeface="Victor Vector"/>
                <a:cs typeface="Victor Vector"/>
              </a:rPr>
              <a:t>Then God said, “Let birds fly through the sky over the earth.” (Genesis 1:20)</a:t>
            </a:r>
            <a:endParaRPr lang="en-US" dirty="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52</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rgbClr val="FFFFFF"/>
                </a:solidFill>
                <a:effectLst>
                  <a:glow rad="63500">
                    <a:schemeClr val="tx1"/>
                  </a:glow>
                </a:effectLst>
                <a:latin typeface="Victor Vector"/>
                <a:cs typeface="Victor Vector"/>
              </a:rPr>
              <a:t>Then God said, “Let the water swarm with swimming creatures. God saw that they were good.” (Genesis 1:21)</a:t>
            </a: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53</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54</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Day 6: Animals and Man</a:t>
            </a:r>
            <a:r>
              <a:rPr lang="en-US" baseline="0" dirty="0" smtClean="0"/>
              <a:t> </a:t>
            </a:r>
            <a:r>
              <a:rPr lang="en-US" dirty="0" smtClean="0"/>
              <a:t>– Genesis 1:24-31</a:t>
            </a:r>
            <a:endParaRPr lang="en-US" dirty="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55</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FFFFFF"/>
                </a:solidFill>
                <a:effectLst>
                  <a:glow rad="215900">
                    <a:schemeClr val="tx1">
                      <a:alpha val="91000"/>
                    </a:schemeClr>
                  </a:glow>
                </a:effectLst>
                <a:latin typeface="Candara"/>
                <a:cs typeface="Candara"/>
              </a:rPr>
              <a:t>Then God said, “Let the earth produce every type of living creature: every type of domestic animal, crawling animal, and wild animal.” And so it was. (Genesis 1:24)</a:t>
            </a: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56</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57</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58</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59</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theory,</a:t>
            </a:r>
            <a:r>
              <a:rPr lang="en-US" baseline="0" dirty="0" smtClean="0"/>
              <a:t> l</a:t>
            </a:r>
            <a:r>
              <a:rPr lang="en-US" dirty="0" smtClean="0"/>
              <a:t>ife generated spontaneously - a living cell came out of a rock due the right</a:t>
            </a:r>
            <a:r>
              <a:rPr lang="en-US" baseline="0" dirty="0" smtClean="0"/>
              <a:t> conditions being present.</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6</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60</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61</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Wow</a:t>
            </a:r>
            <a:r>
              <a:rPr lang="en-US" baseline="0" dirty="0" smtClean="0"/>
              <a:t> – what a creation – it is spectacular – but it is not finished yet – God is about to add His masterpiece!!!</a:t>
            </a:r>
            <a:endParaRPr lang="en-US" dirty="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62</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0"/>
                <a:cs typeface="ＭＳ Ｐゴシック" charset="0"/>
              </a:rPr>
              <a:t>On</a:t>
            </a:r>
            <a:r>
              <a:rPr lang="en-US" sz="1200" kern="1200" baseline="0" dirty="0" smtClean="0">
                <a:solidFill>
                  <a:schemeClr val="tx1"/>
                </a:solidFill>
                <a:effectLst/>
                <a:latin typeface="+mn-lt"/>
                <a:ea typeface="ＭＳ Ｐゴシック" charset="0"/>
                <a:cs typeface="ＭＳ Ｐゴシック" charset="0"/>
              </a:rPr>
              <a:t> day 6 God </a:t>
            </a:r>
            <a:r>
              <a:rPr lang="en-US" sz="1200" kern="1200" dirty="0" smtClean="0">
                <a:solidFill>
                  <a:schemeClr val="tx1"/>
                </a:solidFill>
                <a:effectLst/>
                <a:latin typeface="+mn-lt"/>
                <a:ea typeface="ＭＳ Ｐゴシック" charset="0"/>
                <a:cs typeface="ＭＳ Ｐゴシック" charset="0"/>
              </a:rPr>
              <a:t>creates Adam: “Let us make man in our image, after our likeness”. Up until this point it is And God said – and a command for something to appear. On the other side of “and God said”: There is a conversation – “let’s us make man”. He is having a conversation with God – and he is not schizophrenic – he is triune! There is one God who eternally exists in 3 persons: distinct persons who are co-equal in power and glory, God the Father and God the Son and God the Holy Spirit. They are discussing how to purposefully and intentionally create the first man. </a:t>
            </a:r>
            <a:endParaRPr lang="en-US" dirty="0" smtClean="0"/>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63</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64</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65</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Day 7 – </a:t>
            </a:r>
            <a:r>
              <a:rPr lang="en-US" smtClean="0"/>
              <a:t>God Rests.</a:t>
            </a:r>
            <a:endParaRPr lang="en-US" dirty="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66</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seventh day God stopped the work he had been doing. (Genesis 2:2)</a:t>
            </a:r>
            <a:endParaRPr lang="en-US" dirty="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67</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Why did God make us?</a:t>
            </a:r>
            <a:endParaRPr lang="en-US" dirty="0" smtClean="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68</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mn-lt"/>
                <a:ea typeface="ＭＳ Ｐゴシック" charset="0"/>
                <a:cs typeface="ＭＳ Ｐゴシック" charset="0"/>
              </a:rPr>
              <a:t>1. We were made to Please God.</a:t>
            </a:r>
            <a:r>
              <a:rPr lang="en-US" sz="1200" kern="1200" dirty="0" smtClean="0">
                <a:solidFill>
                  <a:schemeClr val="tx1"/>
                </a:solidFill>
                <a:effectLst/>
                <a:latin typeface="+mn-lt"/>
                <a:ea typeface="ＭＳ Ｐゴシック" charset="0"/>
                <a:cs typeface="ＭＳ Ｐゴシック" charset="0"/>
              </a:rPr>
              <a:t> As God looks and evaluates things he sees that things are good. At the end, verse 31 – and he said it was very good! As God looks at all he has created he is pleased. The creation was made to please the Creator. That is what we are here for! Made to please God! Made to please our Creator. He looks at our lives and says, “Good, I like that!” It is not about me…it is all about HE! We are here to please our Creator. The twist in the story is that those who try and live their own way, end up miserable! But those who live their lives in God’s way for His please find they are fulfilled and joyful! </a:t>
            </a:r>
            <a:endParaRPr lang="en-US" dirty="0" smtClean="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69</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Theory 2: Intelligent</a:t>
            </a:r>
            <a:r>
              <a:rPr lang="en-US" b="1" baseline="0" dirty="0" smtClean="0"/>
              <a:t> Design. </a:t>
            </a:r>
            <a:r>
              <a:rPr lang="en-US" baseline="0" dirty="0" smtClean="0"/>
              <a:t>This is a theory that </a:t>
            </a:r>
            <a:r>
              <a:rPr lang="en-US" dirty="0" smtClean="0"/>
              <a:t>an intelligent designer </a:t>
            </a:r>
            <a:r>
              <a:rPr lang="en-US" baseline="0" dirty="0" smtClean="0"/>
              <a:t>directed the process of the origin of the </a:t>
            </a:r>
            <a:r>
              <a:rPr lang="en-US" dirty="0" smtClean="0"/>
              <a:t>universe and living things. The theory focuses on the scientific side of things so does not suggest</a:t>
            </a:r>
            <a:r>
              <a:rPr lang="en-US" baseline="0" dirty="0" smtClean="0"/>
              <a:t> who the designer could be.</a:t>
            </a:r>
            <a:endParaRPr lang="en-US" dirty="0" smtClean="0"/>
          </a:p>
        </p:txBody>
      </p:sp>
      <p:sp>
        <p:nvSpPr>
          <p:cNvPr id="4" name="Slide Number Placeholder 3"/>
          <p:cNvSpPr>
            <a:spLocks noGrp="1"/>
          </p:cNvSpPr>
          <p:nvPr>
            <p:ph type="sldNum" sz="quarter" idx="10"/>
          </p:nvPr>
        </p:nvSpPr>
        <p:spPr/>
        <p:txBody>
          <a:bodyPr/>
          <a:lstStyle/>
          <a:p>
            <a:fld id="{ABB761E8-B556-2442-B9DB-91D007047673}" type="slidenum">
              <a:rPr lang="en-US" smtClean="0"/>
              <a:t>7</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So What?</a:t>
            </a:r>
            <a:r>
              <a:rPr lang="en-US" b="0" baseline="0" dirty="0" smtClean="0"/>
              <a:t> </a:t>
            </a:r>
            <a:r>
              <a:rPr lang="en-US" b="0" baseline="0" smtClean="0"/>
              <a:t>Make God happy</a:t>
            </a:r>
            <a:endParaRPr lang="en-US" b="0" smtClean="0"/>
          </a:p>
          <a:p>
            <a:endParaRPr lang="en-US" dirty="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70</a:t>
            </a:fld>
            <a:endParaRPr lang="en-ZA"/>
          </a:p>
        </p:txBody>
      </p:sp>
    </p:spTree>
    <p:extLst>
      <p:ext uri="{BB962C8B-B14F-4D97-AF65-F5344CB8AC3E}">
        <p14:creationId xmlns:p14="http://schemas.microsoft.com/office/powerpoint/2010/main" val="135921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mn-lt"/>
                <a:ea typeface="ＭＳ Ｐゴシック" charset="0"/>
                <a:cs typeface="ＭＳ Ｐゴシック" charset="0"/>
              </a:rPr>
              <a:t>2. We were made to Reflect God.</a:t>
            </a:r>
            <a:r>
              <a:rPr lang="en-US" sz="1200" kern="1200" dirty="0" smtClean="0">
                <a:solidFill>
                  <a:schemeClr val="tx1"/>
                </a:solidFill>
                <a:effectLst/>
                <a:latin typeface="+mn-lt"/>
                <a:ea typeface="ＭＳ Ｐゴシック" charset="0"/>
                <a:cs typeface="ＭＳ Ｐゴシック" charset="0"/>
              </a:rPr>
              <a:t> We please God when we reflect him! He created us, male and female, in his image to be a reflection of His image. When God sees his image reflected through our lives he is pleased. All of Creation exists to make much of it’s creator. Psalm 19:1 says: “The heavens declare the glory of God”. We have been made to make much of the one who made us. God is holy, righteous, honest, wise and just – we show him</a:t>
            </a:r>
            <a:r>
              <a:rPr lang="en-US" sz="1200" kern="1200" baseline="0" dirty="0" smtClean="0">
                <a:solidFill>
                  <a:schemeClr val="tx1"/>
                </a:solidFill>
                <a:effectLst/>
                <a:latin typeface="+mn-lt"/>
                <a:ea typeface="ＭＳ Ｐゴシック" charset="0"/>
                <a:cs typeface="ＭＳ Ｐゴシック" charset="0"/>
              </a:rPr>
              <a:t> off when we are just like him!</a:t>
            </a:r>
            <a:endParaRPr lang="en-US" dirty="0" smtClean="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71</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So What? </a:t>
            </a:r>
            <a:r>
              <a:rPr lang="en-US" b="0" baseline="0" dirty="0" smtClean="0"/>
              <a:t>Show God Off</a:t>
            </a:r>
            <a:endParaRPr lang="en-US" b="0" dirty="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72</a:t>
            </a:fld>
            <a:endParaRPr lang="en-ZA"/>
          </a:p>
        </p:txBody>
      </p:sp>
    </p:spTree>
    <p:extLst>
      <p:ext uri="{BB962C8B-B14F-4D97-AF65-F5344CB8AC3E}">
        <p14:creationId xmlns:p14="http://schemas.microsoft.com/office/powerpoint/2010/main" val="135921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smtClean="0">
                <a:solidFill>
                  <a:schemeClr val="tx1"/>
                </a:solidFill>
                <a:effectLst/>
                <a:latin typeface="+mn-lt"/>
                <a:ea typeface="ＭＳ Ｐゴシック" charset="0"/>
                <a:cs typeface="ＭＳ Ｐゴシック" charset="0"/>
              </a:rPr>
              <a:t>3. </a:t>
            </a:r>
            <a:r>
              <a:rPr lang="en-US" sz="1200" b="1" kern="1200" dirty="0" smtClean="0">
                <a:solidFill>
                  <a:schemeClr val="tx1"/>
                </a:solidFill>
                <a:effectLst/>
                <a:latin typeface="+mn-lt"/>
                <a:ea typeface="ＭＳ Ｐゴシック" charset="0"/>
                <a:cs typeface="ＭＳ Ｐゴシック" charset="0"/>
              </a:rPr>
              <a:t>We were made to Serve God.</a:t>
            </a:r>
            <a:r>
              <a:rPr lang="en-US" sz="1200" kern="1200" dirty="0" smtClean="0">
                <a:solidFill>
                  <a:schemeClr val="tx1"/>
                </a:solidFill>
                <a:effectLst/>
                <a:latin typeface="+mn-lt"/>
                <a:ea typeface="ＭＳ Ｐゴシック" charset="0"/>
                <a:cs typeface="ＭＳ Ｐゴシック" charset="0"/>
              </a:rPr>
              <a:t> We were made to experience an intimate relationship with God – this separates Adam and Eve from the rest of creation. God interacts with them uniquely – he blesses them, speaks to them, gives them a mission, gives them rank and responsibility over the rest of creation. He made them on purpose, with a purpose! We are here to know God and to make God known!</a:t>
            </a:r>
            <a:endParaRPr lang="en-US" dirty="0" smtClean="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73</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So What? Serve God well</a:t>
            </a:r>
            <a:endParaRPr lang="en-US" b="0" dirty="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74</a:t>
            </a:fld>
            <a:endParaRPr lang="en-ZA"/>
          </a:p>
        </p:txBody>
      </p:sp>
    </p:spTree>
    <p:extLst>
      <p:ext uri="{BB962C8B-B14F-4D97-AF65-F5344CB8AC3E}">
        <p14:creationId xmlns:p14="http://schemas.microsoft.com/office/powerpoint/2010/main" val="135921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Prayer</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75</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Sunday we are going to look at what the Word says about Humanity.</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76</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Theory 3: Creation Myths.</a:t>
            </a:r>
            <a:r>
              <a:rPr lang="en-US" b="1" baseline="0" dirty="0" smtClean="0"/>
              <a:t> </a:t>
            </a:r>
            <a:r>
              <a:rPr lang="en-US" baseline="0" dirty="0" smtClean="0"/>
              <a:t>There exists in all cultures stories or myths about how life began on earth - there are countless version across all continents. One of the most ancient creation myths tells the story of the world riding through space with four elephants on </a:t>
            </a:r>
            <a:r>
              <a:rPr lang="en-US" dirty="0" smtClean="0"/>
              <a:t>the back of a turtle. There is also the Babylonian creation myth.</a:t>
            </a:r>
            <a:r>
              <a:rPr lang="en-US" baseline="0" dirty="0" smtClean="0"/>
              <a:t> It is al</a:t>
            </a:r>
            <a:r>
              <a:rPr lang="en-US" dirty="0" smtClean="0"/>
              <a:t>so</a:t>
            </a:r>
            <a:r>
              <a:rPr lang="en-US" baseline="0" dirty="0" smtClean="0"/>
              <a:t> called the </a:t>
            </a:r>
            <a:r>
              <a:rPr lang="en-US" dirty="0" err="1" smtClean="0"/>
              <a:t>Enuma</a:t>
            </a:r>
            <a:r>
              <a:rPr lang="en-US" dirty="0" smtClean="0"/>
              <a:t> </a:t>
            </a:r>
            <a:r>
              <a:rPr lang="en-US" dirty="0" err="1" smtClean="0"/>
              <a:t>Elish</a:t>
            </a:r>
            <a:r>
              <a:rPr lang="en-US" baseline="0" dirty="0" smtClean="0"/>
              <a:t> and it</a:t>
            </a:r>
            <a:r>
              <a:rPr lang="en-US" dirty="0" smtClean="0"/>
              <a:t> names two primeval gods: </a:t>
            </a:r>
            <a:r>
              <a:rPr lang="en-US" dirty="0" err="1" smtClean="0"/>
              <a:t>Abzu</a:t>
            </a:r>
            <a:r>
              <a:rPr lang="en-US" dirty="0" smtClean="0"/>
              <a:t> who represents fresh water and </a:t>
            </a:r>
            <a:r>
              <a:rPr lang="en-US" dirty="0" err="1" smtClean="0"/>
              <a:t>Tiamat</a:t>
            </a:r>
            <a:r>
              <a:rPr lang="en-US" dirty="0" smtClean="0"/>
              <a:t> who represents</a:t>
            </a:r>
            <a:r>
              <a:rPr lang="en-US" baseline="0" dirty="0" smtClean="0"/>
              <a:t> </a:t>
            </a:r>
            <a:r>
              <a:rPr lang="en-US" dirty="0" smtClean="0"/>
              <a:t>oceanic waters. Several other gods are created - </a:t>
            </a:r>
            <a:r>
              <a:rPr lang="en-US" dirty="0" err="1" smtClean="0"/>
              <a:t>Ea</a:t>
            </a:r>
            <a:r>
              <a:rPr lang="en-US" dirty="0" smtClean="0"/>
              <a:t> and his brothers who reside in </a:t>
            </a:r>
            <a:r>
              <a:rPr lang="en-US" dirty="0" err="1" smtClean="0"/>
              <a:t>Tiamat's</a:t>
            </a:r>
            <a:r>
              <a:rPr lang="en-US" dirty="0" smtClean="0"/>
              <a:t> vast body. They make so much noise that the noise annoys </a:t>
            </a:r>
            <a:r>
              <a:rPr lang="en-US" dirty="0" err="1" smtClean="0"/>
              <a:t>Tiamat</a:t>
            </a:r>
            <a:r>
              <a:rPr lang="en-US" dirty="0" smtClean="0"/>
              <a:t> and </a:t>
            </a:r>
            <a:r>
              <a:rPr lang="en-US" dirty="0" err="1" smtClean="0"/>
              <a:t>Abzu</a:t>
            </a:r>
            <a:r>
              <a:rPr lang="en-US" dirty="0" smtClean="0"/>
              <a:t> greatly. </a:t>
            </a:r>
            <a:r>
              <a:rPr lang="en-US" dirty="0" err="1" smtClean="0"/>
              <a:t>Abzu</a:t>
            </a:r>
            <a:r>
              <a:rPr lang="en-US" dirty="0" smtClean="0"/>
              <a:t> wishes to kill the young gods, but </a:t>
            </a:r>
            <a:r>
              <a:rPr lang="en-US" dirty="0" err="1" smtClean="0"/>
              <a:t>Tiamat</a:t>
            </a:r>
            <a:r>
              <a:rPr lang="en-US" dirty="0" smtClean="0"/>
              <a:t> disagrees</a:t>
            </a:r>
            <a:r>
              <a:rPr lang="en-US" baseline="0" dirty="0" smtClean="0"/>
              <a:t> and he </a:t>
            </a:r>
            <a:r>
              <a:rPr lang="en-US" dirty="0" smtClean="0"/>
              <a:t>warns </a:t>
            </a:r>
            <a:r>
              <a:rPr lang="en-US" dirty="0" err="1" smtClean="0"/>
              <a:t>Ea</a:t>
            </a:r>
            <a:r>
              <a:rPr lang="en-US" dirty="0" smtClean="0"/>
              <a:t> the most powerful of the gods. </a:t>
            </a:r>
            <a:r>
              <a:rPr lang="en-US" dirty="0" err="1" smtClean="0"/>
              <a:t>Ea</a:t>
            </a:r>
            <a:r>
              <a:rPr lang="en-US" dirty="0" smtClean="0"/>
              <a:t> uses magic to put </a:t>
            </a:r>
            <a:r>
              <a:rPr lang="en-US" dirty="0" err="1" smtClean="0"/>
              <a:t>Abzu</a:t>
            </a:r>
            <a:r>
              <a:rPr lang="en-US" dirty="0" smtClean="0"/>
              <a:t> into a coma, then kills him. </a:t>
            </a:r>
            <a:r>
              <a:rPr lang="en-US" dirty="0" err="1" smtClean="0"/>
              <a:t>Ea</a:t>
            </a:r>
            <a:r>
              <a:rPr lang="en-US" dirty="0" smtClean="0"/>
              <a:t> then becomes the chief god and marries </a:t>
            </a:r>
            <a:r>
              <a:rPr lang="en-US" dirty="0" err="1" smtClean="0"/>
              <a:t>Damkina</a:t>
            </a:r>
            <a:r>
              <a:rPr lang="en-US" baseline="0" dirty="0" smtClean="0"/>
              <a:t> and </a:t>
            </a:r>
            <a:r>
              <a:rPr lang="en-US" dirty="0" smtClean="0"/>
              <a:t>has a son, </a:t>
            </a:r>
            <a:r>
              <a:rPr lang="en-US" dirty="0" err="1" smtClean="0"/>
              <a:t>Marduk</a:t>
            </a:r>
            <a:r>
              <a:rPr lang="en-US" dirty="0" smtClean="0"/>
              <a:t>, greater still than himself. </a:t>
            </a:r>
            <a:r>
              <a:rPr lang="en-US" dirty="0" err="1" smtClean="0"/>
              <a:t>Marduk</a:t>
            </a:r>
            <a:r>
              <a:rPr lang="en-US" dirty="0" smtClean="0"/>
              <a:t> is given wind to play with and he uses the wind to make dust storms and tornadoes. This disrupts </a:t>
            </a:r>
            <a:r>
              <a:rPr lang="en-US" dirty="0" err="1" smtClean="0"/>
              <a:t>Tiamat's</a:t>
            </a:r>
            <a:r>
              <a:rPr lang="en-US" dirty="0" smtClean="0"/>
              <a:t> great body and causes the gods still residing inside her to be unable to sleep. The gods persuade </a:t>
            </a:r>
            <a:r>
              <a:rPr lang="en-US" dirty="0" err="1" smtClean="0"/>
              <a:t>Tiamat</a:t>
            </a:r>
            <a:r>
              <a:rPr lang="en-US" dirty="0" smtClean="0"/>
              <a:t> to take revenge for the death of her husband, </a:t>
            </a:r>
            <a:r>
              <a:rPr lang="en-US" dirty="0" err="1" smtClean="0"/>
              <a:t>Abzu</a:t>
            </a:r>
            <a:r>
              <a:rPr lang="en-US" dirty="0" smtClean="0"/>
              <a:t>. Her power grows, and some of the gods join her. She creates 11 monsters to help her win the battle and elevates </a:t>
            </a:r>
            <a:r>
              <a:rPr lang="en-US" dirty="0" err="1" smtClean="0"/>
              <a:t>Kingu</a:t>
            </a:r>
            <a:r>
              <a:rPr lang="en-US" dirty="0" smtClean="0"/>
              <a:t>, her new husband, to "supreme dominion." A lengthy description of the other gods' inability to deal with the threat follows. </a:t>
            </a:r>
            <a:r>
              <a:rPr lang="en-US" dirty="0" err="1" smtClean="0"/>
              <a:t>Marduk</a:t>
            </a:r>
            <a:r>
              <a:rPr lang="en-US" dirty="0" smtClean="0"/>
              <a:t> offers to save the gods if he is appointed as their leader and allowed to remain so even after the threat passes. When the gods agree to </a:t>
            </a:r>
            <a:r>
              <a:rPr lang="en-US" dirty="0" err="1" smtClean="0"/>
              <a:t>Marduk's</a:t>
            </a:r>
            <a:r>
              <a:rPr lang="en-US" dirty="0" smtClean="0"/>
              <a:t> conditions he is selected as their champion against </a:t>
            </a:r>
            <a:r>
              <a:rPr lang="en-US" dirty="0" err="1" smtClean="0"/>
              <a:t>Tiamat</a:t>
            </a:r>
            <a:r>
              <a:rPr lang="en-US" dirty="0" smtClean="0"/>
              <a:t>, and becomes very powerful. </a:t>
            </a:r>
            <a:r>
              <a:rPr lang="en-US" dirty="0" err="1" smtClean="0"/>
              <a:t>Marduk</a:t>
            </a:r>
            <a:r>
              <a:rPr lang="en-US" dirty="0" smtClean="0"/>
              <a:t> challenges </a:t>
            </a:r>
            <a:r>
              <a:rPr lang="en-US" dirty="0" err="1" smtClean="0"/>
              <a:t>Tiamat</a:t>
            </a:r>
            <a:r>
              <a:rPr lang="en-US" dirty="0" smtClean="0"/>
              <a:t> to combat and destroys her. He then rips her corpse into two halves with which he fashions the earth and the skies. </a:t>
            </a:r>
            <a:r>
              <a:rPr lang="en-US" dirty="0" err="1" smtClean="0"/>
              <a:t>Marduk</a:t>
            </a:r>
            <a:r>
              <a:rPr lang="en-US" dirty="0" smtClean="0"/>
              <a:t> then creates the calendar, </a:t>
            </a:r>
            <a:r>
              <a:rPr lang="en-US" dirty="0" err="1" smtClean="0"/>
              <a:t>organises</a:t>
            </a:r>
            <a:r>
              <a:rPr lang="en-US" dirty="0" smtClean="0"/>
              <a:t> the planets and stars, and regulates the moon, the sun, and weather.</a:t>
            </a:r>
            <a:r>
              <a:rPr lang="en-US" baseline="0" dirty="0" smtClean="0"/>
              <a:t> </a:t>
            </a:r>
            <a:r>
              <a:rPr lang="en-US" dirty="0" smtClean="0"/>
              <a:t>The Gods who have pledged their allegiance to </a:t>
            </a:r>
            <a:r>
              <a:rPr lang="en-US" dirty="0" err="1" smtClean="0"/>
              <a:t>Tiamat</a:t>
            </a:r>
            <a:r>
              <a:rPr lang="en-US" dirty="0" smtClean="0"/>
              <a:t> are initially forced into </a:t>
            </a:r>
            <a:r>
              <a:rPr lang="en-US" dirty="0" err="1" smtClean="0"/>
              <a:t>labour</a:t>
            </a:r>
            <a:r>
              <a:rPr lang="en-US" dirty="0" smtClean="0"/>
              <a:t> in the service of the Gods who sided with </a:t>
            </a:r>
            <a:r>
              <a:rPr lang="en-US" dirty="0" err="1" smtClean="0"/>
              <a:t>Marduk</a:t>
            </a:r>
            <a:r>
              <a:rPr lang="en-US" dirty="0" smtClean="0"/>
              <a:t>. But they are freed from these </a:t>
            </a:r>
            <a:r>
              <a:rPr lang="en-US" dirty="0" err="1" smtClean="0"/>
              <a:t>labours</a:t>
            </a:r>
            <a:r>
              <a:rPr lang="en-US" dirty="0" smtClean="0"/>
              <a:t> when </a:t>
            </a:r>
            <a:r>
              <a:rPr lang="en-US" dirty="0" err="1" smtClean="0"/>
              <a:t>Marduk</a:t>
            </a:r>
            <a:r>
              <a:rPr lang="en-US" dirty="0" smtClean="0"/>
              <a:t> then destroys </a:t>
            </a:r>
            <a:r>
              <a:rPr lang="en-US" dirty="0" err="1" smtClean="0"/>
              <a:t>Tiamat's</a:t>
            </a:r>
            <a:r>
              <a:rPr lang="en-US" dirty="0" smtClean="0"/>
              <a:t> husband, </a:t>
            </a:r>
            <a:r>
              <a:rPr lang="en-US" dirty="0" err="1" smtClean="0"/>
              <a:t>Kingu</a:t>
            </a:r>
            <a:r>
              <a:rPr lang="en-US" dirty="0" smtClean="0"/>
              <a:t>, and uses his blood to create humankind to do the work for the Gods.</a:t>
            </a:r>
            <a:r>
              <a:rPr lang="en-US" baseline="0" dirty="0" smtClean="0"/>
              <a:t> </a:t>
            </a:r>
            <a:r>
              <a:rPr lang="en-US" dirty="0" smtClean="0"/>
              <a:t>Most noteworthy is </a:t>
            </a:r>
            <a:r>
              <a:rPr lang="en-US" dirty="0" err="1" smtClean="0"/>
              <a:t>Marduk's</a:t>
            </a:r>
            <a:r>
              <a:rPr lang="en-US" dirty="0" smtClean="0"/>
              <a:t> symbolic elevation over </a:t>
            </a:r>
            <a:r>
              <a:rPr lang="en-US" dirty="0" err="1" smtClean="0"/>
              <a:t>Enlil</a:t>
            </a:r>
            <a:r>
              <a:rPr lang="en-US" dirty="0" smtClean="0"/>
              <a:t>, who was seen by earlier Mesopotamian </a:t>
            </a:r>
            <a:r>
              <a:rPr lang="en-US" dirty="0" err="1" smtClean="0"/>
              <a:t>civilisations</a:t>
            </a:r>
            <a:r>
              <a:rPr lang="en-US" dirty="0" smtClean="0"/>
              <a:t> as the king of the Gods.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8</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many myths about the creation of the world, a cosmic egg is laid by a giant bird in a formless, ancient ocean. The egg splits into two and the sky and the earth appear from the halves of it, while the sun is seen in the yolk. According to Polynesian myth, the Hawaiian Islands were born from such an egg.</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9</a:t>
            </a:fld>
            <a:endParaRPr lang="en-US"/>
          </a:p>
        </p:txBody>
      </p:sp>
    </p:spTree>
    <p:extLst>
      <p:ext uri="{BB962C8B-B14F-4D97-AF65-F5344CB8AC3E}">
        <p14:creationId xmlns:p14="http://schemas.microsoft.com/office/powerpoint/2010/main" val="164247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16/04/16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570702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16/04/16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548041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16/04/16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2182055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16/04/16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509281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1C3725-5453-3542-A19C-130A3E12A89D}" type="datetimeFigureOut">
              <a:rPr lang="en-US" smtClean="0"/>
              <a:t>16/04/16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977499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1C3725-5453-3542-A19C-130A3E12A89D}" type="datetimeFigureOut">
              <a:rPr lang="en-US" smtClean="0"/>
              <a:t>16/04/16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780959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1C3725-5453-3542-A19C-130A3E12A89D}" type="datetimeFigureOut">
              <a:rPr lang="en-US" smtClean="0"/>
              <a:t>16/04/16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982785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1C3725-5453-3542-A19C-130A3E12A89D}" type="datetimeFigureOut">
              <a:rPr lang="en-US" smtClean="0"/>
              <a:t>16/04/16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4127298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1C3725-5453-3542-A19C-130A3E12A89D}" type="datetimeFigureOut">
              <a:rPr lang="en-US" smtClean="0"/>
              <a:t>16/04/16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284072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1C3725-5453-3542-A19C-130A3E12A89D}" type="datetimeFigureOut">
              <a:rPr lang="en-US" smtClean="0"/>
              <a:t>16/04/16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67949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1C3725-5453-3542-A19C-130A3E12A89D}" type="datetimeFigureOut">
              <a:rPr lang="en-US" smtClean="0"/>
              <a:t>16/04/16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9021170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1C3725-5453-3542-A19C-130A3E12A89D}" type="datetimeFigureOut">
              <a:rPr lang="en-US" smtClean="0"/>
              <a:t>16/04/16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77164D-674C-2F41-B1F2-272353E1E02B}" type="slidenum">
              <a:rPr lang="en-US" smtClean="0"/>
              <a:t>‹#›</a:t>
            </a:fld>
            <a:endParaRPr lang="en-US"/>
          </a:p>
        </p:txBody>
      </p:sp>
    </p:spTree>
    <p:extLst>
      <p:ext uri="{BB962C8B-B14F-4D97-AF65-F5344CB8AC3E}">
        <p14:creationId xmlns:p14="http://schemas.microsoft.com/office/powerpoint/2010/main" val="4282310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3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4.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5.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6.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4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49.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0.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1.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2.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4.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55.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56.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5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58.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59.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60.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61.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62.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63.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64.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65.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66.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6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68.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69.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70.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71.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72.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73.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7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6473859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1261744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7283239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0610917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8128454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6898588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1101911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4253500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9275150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9114765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5662657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2685913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0671872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589895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8965743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1461243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5332287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0970801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1670396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5393480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4706485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531133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0722949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2917640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7119712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4321426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922279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2944415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2491109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6810608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2310528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8671222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0903647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2851121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33131146"/>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xmlns:p14="http://schemas.microsoft.com/office/powerpoint/2010/main" spd="slow">
        <p:fade thruBlk="1"/>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2063458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01743950"/>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1416055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8727429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4331035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82951621"/>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1786781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4458310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7850336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7604294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1955466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73075854"/>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xmlns:p14="http://schemas.microsoft.com/office/powerpoint/2010/main" spd="slow">
        <p:fade thruBlk="1"/>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2625736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8311925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4968590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70366306"/>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xmlns:p14="http://schemas.microsoft.com/office/powerpoint/2010/main" spd="slow">
        <p:fade thruBlk="1"/>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0372738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1848017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6636130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1628067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1333" r="14006"/>
          <a:stretch/>
        </p:blipFill>
        <p:spPr>
          <a:xfrm>
            <a:off x="0" y="-1"/>
            <a:ext cx="9144000" cy="6878931"/>
          </a:xfrm>
          <a:prstGeom prst="rect">
            <a:avLst/>
          </a:prstGeom>
        </p:spPr>
      </p:pic>
      <p:sp>
        <p:nvSpPr>
          <p:cNvPr id="3" name="Rectangle 2"/>
          <p:cNvSpPr/>
          <p:nvPr/>
        </p:nvSpPr>
        <p:spPr>
          <a:xfrm>
            <a:off x="0" y="147119"/>
            <a:ext cx="9144000" cy="553998"/>
          </a:xfrm>
          <a:prstGeom prst="rect">
            <a:avLst/>
          </a:prstGeom>
        </p:spPr>
        <p:txBody>
          <a:bodyPr wrap="square">
            <a:spAutoFit/>
          </a:bodyPr>
          <a:lstStyle/>
          <a:p>
            <a:pPr algn="ctr">
              <a:lnSpc>
                <a:spcPct val="80000"/>
              </a:lnSpc>
            </a:pPr>
            <a:r>
              <a:rPr lang="en-US" sz="3600" b="1" dirty="0">
                <a:solidFill>
                  <a:srgbClr val="FFFFFF"/>
                </a:solidFill>
                <a:effectLst>
                  <a:glow rad="114300">
                    <a:schemeClr val="tx1">
                      <a:alpha val="91000"/>
                    </a:schemeClr>
                  </a:glow>
                </a:effectLst>
                <a:latin typeface="Candara"/>
                <a:cs typeface="Candara"/>
              </a:rPr>
              <a:t>Life generated </a:t>
            </a:r>
            <a:r>
              <a:rPr lang="en-US" sz="3600" b="1" dirty="0" smtClean="0">
                <a:solidFill>
                  <a:srgbClr val="FFFFFF"/>
                </a:solidFill>
                <a:effectLst>
                  <a:glow rad="114300">
                    <a:schemeClr val="tx1">
                      <a:alpha val="91000"/>
                    </a:schemeClr>
                  </a:glow>
                </a:effectLst>
                <a:latin typeface="Candara"/>
                <a:cs typeface="Candara"/>
              </a:rPr>
              <a:t>spontaneously.</a:t>
            </a:r>
            <a:endParaRPr lang="en-US" sz="3600" b="1" dirty="0">
              <a:solidFill>
                <a:srgbClr val="FFFFFF"/>
              </a:solidFill>
              <a:effectLst>
                <a:glow rad="114300">
                  <a:schemeClr val="tx1">
                    <a:alpha val="91000"/>
                  </a:schemeClr>
                </a:glow>
              </a:effectLst>
              <a:latin typeface="Candara"/>
              <a:cs typeface="Candara"/>
            </a:endParaRPr>
          </a:p>
        </p:txBody>
      </p:sp>
      <p:sp>
        <p:nvSpPr>
          <p:cNvPr id="9" name="Rectangle 8"/>
          <p:cNvSpPr/>
          <p:nvPr/>
        </p:nvSpPr>
        <p:spPr>
          <a:xfrm>
            <a:off x="562429" y="5881735"/>
            <a:ext cx="8019142" cy="997196"/>
          </a:xfrm>
          <a:prstGeom prst="rect">
            <a:avLst/>
          </a:prstGeom>
        </p:spPr>
        <p:txBody>
          <a:bodyPr wrap="square">
            <a:spAutoFit/>
          </a:bodyPr>
          <a:lstStyle/>
          <a:p>
            <a:pPr algn="ctr">
              <a:lnSpc>
                <a:spcPct val="80000"/>
              </a:lnSpc>
            </a:pPr>
            <a:r>
              <a:rPr lang="en-US" sz="3600" b="1" dirty="0" smtClean="0">
                <a:solidFill>
                  <a:srgbClr val="FFFFFF"/>
                </a:solidFill>
                <a:effectLst>
                  <a:glow rad="114300">
                    <a:schemeClr val="tx1">
                      <a:alpha val="91000"/>
                    </a:schemeClr>
                  </a:glow>
                </a:effectLst>
                <a:latin typeface="Candara"/>
                <a:cs typeface="Candara"/>
              </a:rPr>
              <a:t>Under the right conditions a living cell emerged out of a rock.</a:t>
            </a:r>
            <a:endParaRPr lang="en-US" sz="3600" b="1" dirty="0">
              <a:solidFill>
                <a:srgbClr val="FFFFFF"/>
              </a:solidFill>
              <a:effectLst>
                <a:glow rad="114300">
                  <a:schemeClr val="tx1">
                    <a:alpha val="91000"/>
                  </a:schemeClr>
                </a:glow>
              </a:effectLst>
              <a:latin typeface="Candara"/>
              <a:cs typeface="Candara"/>
            </a:endParaRPr>
          </a:p>
        </p:txBody>
      </p:sp>
    </p:spTree>
    <p:extLst>
      <p:ext uri="{BB962C8B-B14F-4D97-AF65-F5344CB8AC3E}">
        <p14:creationId xmlns:p14="http://schemas.microsoft.com/office/powerpoint/2010/main" val="217564085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4799450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1690108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6884488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4942434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5979566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1182909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51065792"/>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xmlns:p14="http://schemas.microsoft.com/office/powerpoint/2010/main" spd="slow">
        <p:fade thruBlk="1"/>
      </p:transitio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72632253"/>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1104845"/>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707858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9531955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28988601"/>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54372606"/>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6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8968057"/>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70065803"/>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33024435"/>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22006142"/>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0198709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8988515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2996696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10075</TotalTime>
  <Words>4094</Words>
  <Application>Microsoft Macintosh PowerPoint</Application>
  <PresentationFormat>On-screen Show (4:3)</PresentationFormat>
  <Paragraphs>144</Paragraphs>
  <Slides>76</Slides>
  <Notes>76</Notes>
  <HiddenSlides>0</HiddenSlides>
  <MMClips>0</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Tittley</dc:creator>
  <cp:lastModifiedBy>Mark Tittley</cp:lastModifiedBy>
  <cp:revision>550</cp:revision>
  <dcterms:created xsi:type="dcterms:W3CDTF">2013-10-02T18:06:33Z</dcterms:created>
  <dcterms:modified xsi:type="dcterms:W3CDTF">2016-04-16T15:45:11Z</dcterms:modified>
</cp:coreProperties>
</file>