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1001" r:id="rId2"/>
    <p:sldId id="1002" r:id="rId3"/>
    <p:sldId id="1003" r:id="rId4"/>
    <p:sldId id="1230" r:id="rId5"/>
    <p:sldId id="1269" r:id="rId6"/>
    <p:sldId id="1165" r:id="rId7"/>
    <p:sldId id="1232" r:id="rId8"/>
    <p:sldId id="1233" r:id="rId9"/>
    <p:sldId id="1270" r:id="rId10"/>
    <p:sldId id="1273" r:id="rId11"/>
    <p:sldId id="1236" r:id="rId12"/>
    <p:sldId id="1237" r:id="rId13"/>
    <p:sldId id="1250" r:id="rId14"/>
    <p:sldId id="1249" r:id="rId15"/>
    <p:sldId id="1238" r:id="rId16"/>
    <p:sldId id="1252" r:id="rId17"/>
    <p:sldId id="1253" r:id="rId18"/>
    <p:sldId id="1254" r:id="rId19"/>
    <p:sldId id="1239" r:id="rId20"/>
    <p:sldId id="1256" r:id="rId21"/>
    <p:sldId id="1257" r:id="rId22"/>
    <p:sldId id="1258" r:id="rId23"/>
    <p:sldId id="1240" r:id="rId24"/>
    <p:sldId id="1241" r:id="rId25"/>
    <p:sldId id="1242" r:id="rId26"/>
    <p:sldId id="1259" r:id="rId27"/>
    <p:sldId id="1243" r:id="rId28"/>
    <p:sldId id="1261" r:id="rId29"/>
    <p:sldId id="1260" r:id="rId30"/>
    <p:sldId id="1264" r:id="rId31"/>
    <p:sldId id="1262" r:id="rId32"/>
    <p:sldId id="1263" r:id="rId33"/>
    <p:sldId id="1278" r:id="rId34"/>
    <p:sldId id="1271" r:id="rId35"/>
    <p:sldId id="1265" r:id="rId36"/>
    <p:sldId id="1277" r:id="rId37"/>
    <p:sldId id="1246" r:id="rId38"/>
    <p:sldId id="1247" r:id="rId39"/>
    <p:sldId id="1267" r:id="rId40"/>
    <p:sldId id="1268" r:id="rId41"/>
    <p:sldId id="1245" r:id="rId42"/>
    <p:sldId id="1248" r:id="rId43"/>
    <p:sldId id="1163"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C4FE"/>
    <a:srgbClr val="EED80D"/>
    <a:srgbClr val="FFCC66"/>
    <a:srgbClr val="FFFFFF"/>
    <a:srgbClr val="FFFF00"/>
    <a:srgbClr val="D29703"/>
    <a:srgbClr val="C40806"/>
    <a:srgbClr val="D10014"/>
    <a:srgbClr val="93000F"/>
    <a:srgbClr val="A71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9" autoAdjust="0"/>
    <p:restoredTop sz="87125" autoAdjust="0"/>
  </p:normalViewPr>
  <p:slideViewPr>
    <p:cSldViewPr snapToGrid="0" snapToObjects="1" showGuides="1">
      <p:cViewPr varScale="1">
        <p:scale>
          <a:sx n="82" d="100"/>
          <a:sy n="82" d="100"/>
        </p:scale>
        <p:origin x="-560" y="-120"/>
      </p:cViewPr>
      <p:guideLst>
        <p:guide orient="horz" pos="2498"/>
        <p:guide orient="horz" pos="4267"/>
        <p:guide pos="2834"/>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16/04/22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Welcome to week 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Word-On series where each week we are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looking at what the Bible says about different topics.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Activity: The</a:t>
            </a:r>
            <a:r>
              <a:rPr lang="en-GB" sz="1200" kern="1200" baseline="0" dirty="0" smtClean="0">
                <a:solidFill>
                  <a:schemeClr val="tx1"/>
                </a:solidFill>
                <a:effectLst/>
                <a:latin typeface="+mn-lt"/>
                <a:ea typeface="+mn-ea"/>
                <a:cs typeface="+mn-cs"/>
              </a:rPr>
              <a:t> Perfect Human. </a:t>
            </a:r>
            <a:r>
              <a:rPr lang="en-GB" sz="1200" kern="1200" dirty="0" smtClean="0">
                <a:solidFill>
                  <a:schemeClr val="tx1"/>
                </a:solidFill>
                <a:effectLst/>
                <a:latin typeface="+mn-lt"/>
                <a:ea typeface="+mn-ea"/>
                <a:cs typeface="+mn-cs"/>
              </a:rPr>
              <a:t>Now that we know the definition of humanity, as a team use the paper (sheet</a:t>
            </a:r>
            <a:r>
              <a:rPr lang="en-GB" sz="1200" kern="1200" baseline="0" dirty="0" smtClean="0">
                <a:solidFill>
                  <a:schemeClr val="tx1"/>
                </a:solidFill>
                <a:effectLst/>
                <a:latin typeface="+mn-lt"/>
                <a:ea typeface="+mn-ea"/>
                <a:cs typeface="+mn-cs"/>
              </a:rPr>
              <a:t> of A3) </a:t>
            </a:r>
            <a:r>
              <a:rPr lang="en-GB" sz="1200" kern="1200" dirty="0" smtClean="0">
                <a:solidFill>
                  <a:schemeClr val="tx1"/>
                </a:solidFill>
                <a:effectLst/>
                <a:latin typeface="+mn-lt"/>
                <a:ea typeface="+mn-ea"/>
                <a:cs typeface="+mn-cs"/>
              </a:rPr>
              <a:t>and pens provided to create a perfect human being. What characteristics will that person have? Share your creation with the wider group.</a:t>
            </a:r>
          </a:p>
        </p:txBody>
      </p:sp>
      <p:sp>
        <p:nvSpPr>
          <p:cNvPr id="4" name="Slide Number Placeholder 3"/>
          <p:cNvSpPr>
            <a:spLocks noGrp="1"/>
          </p:cNvSpPr>
          <p:nvPr>
            <p:ph type="sldNum" sz="quarter" idx="10"/>
          </p:nvPr>
        </p:nvSpPr>
        <p:spPr/>
        <p:txBody>
          <a:bodyPr/>
          <a:lstStyle/>
          <a:p>
            <a:fld id="{ABB761E8-B556-2442-B9DB-91D007047673}" type="slidenum">
              <a:rPr lang="en-US" smtClean="0"/>
              <a:t>10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Activity: Look at the ideal person you have created. How many of those attributes do you posses as an individual? (answer it for yourself). </a:t>
            </a:r>
          </a:p>
        </p:txBody>
      </p:sp>
      <p:sp>
        <p:nvSpPr>
          <p:cNvPr id="4" name="Slide Number Placeholder 3"/>
          <p:cNvSpPr>
            <a:spLocks noGrp="1"/>
          </p:cNvSpPr>
          <p:nvPr>
            <p:ph type="sldNum" sz="quarter" idx="10"/>
          </p:nvPr>
        </p:nvSpPr>
        <p:spPr/>
        <p:txBody>
          <a:bodyPr/>
          <a:lstStyle/>
          <a:p>
            <a:fld id="{ABB761E8-B556-2442-B9DB-91D007047673}" type="slidenum">
              <a:rPr lang="en-US" smtClean="0"/>
              <a:t>11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People say there is no perfect person</a:t>
            </a:r>
            <a:r>
              <a:rPr lang="is-IS"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sz="1200"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but God created a perfect person.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 where did it all go wrong?</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Humanity is from God himself.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God so loved the world that He gave his only begotten son, that whosoever believeth in Him should not perish, but have everlasting life.”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John 3:16)</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After sin came into the world God could have easily destroyed the world, He could have given up on us but He didn’t. Why? Because He was teaching us to do the same.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“Let us love one another for love is of God, everyone that loves is born of God and knows God, he who loves not does not know God, for God is love.” (1 John 4:7-8)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said that He and the father are one, so that means that they have the same character.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week 1 we looked at what</a:t>
            </a:r>
            <a:r>
              <a:rPr lang="en-US" baseline="0" dirty="0" smtClean="0"/>
              <a:t> the Word says about God.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On the other hand we were created by God, after His likeness (Gen:1:26-27) so this means we are like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So, if God is kind then this means that we are kind as well. Kindness is in our nature.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God made us human beings and not animals, so this means we have humanity. Humanity is in our DNA.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Why then do we discriminate? Treat others with animosity even though we are not animals? The answer is easy SIN. SIN is everything that is against God’s perfect design.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is a world filled with these opposites: Love - Hate, Good - Bad, Patient - Impatient, Kind - Unkind, Humanity - Animosity.</a:t>
            </a:r>
          </a:p>
        </p:txBody>
      </p:sp>
      <p:sp>
        <p:nvSpPr>
          <p:cNvPr id="4" name="Slide Number Placeholder 3"/>
          <p:cNvSpPr>
            <a:spLocks noGrp="1"/>
          </p:cNvSpPr>
          <p:nvPr>
            <p:ph type="sldNum" sz="quarter" idx="10"/>
          </p:nvPr>
        </p:nvSpPr>
        <p:spPr/>
        <p:txBody>
          <a:bodyPr/>
          <a:lstStyle/>
          <a:p>
            <a:fld id="{ABB761E8-B556-2442-B9DB-91D007047673}" type="slidenum">
              <a:rPr lang="en-US" smtClean="0"/>
              <a:t>24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Works of the Flesh:</a:t>
            </a:r>
            <a:r>
              <a:rPr lang="en-GB" sz="1200" kern="1200" baseline="0" dirty="0" smtClean="0">
                <a:solidFill>
                  <a:schemeClr val="tx1"/>
                </a:solidFill>
                <a:effectLst/>
                <a:latin typeface="+mn-lt"/>
                <a:ea typeface="+mn-ea"/>
                <a:cs typeface="+mn-cs"/>
              </a:rPr>
              <a:t> “</a:t>
            </a:r>
            <a:r>
              <a:rPr lang="en-GB" dirty="0" smtClean="0"/>
              <a:t>The acts of the flesh are obvious: sexual immorality, impurity and debauchery; idolatry and witchcraft; hatred, discord, jealousy, fits of rage, selfish ambition, dissensions, factions</a:t>
            </a:r>
            <a:r>
              <a:rPr lang="en-GB" baseline="0" dirty="0" smtClean="0"/>
              <a:t> a</a:t>
            </a:r>
            <a:r>
              <a:rPr lang="en-GB" dirty="0" smtClean="0"/>
              <a:t>nd envy; drunkenness, orgies, and the like.” (Galatians 5:19-20)</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Fruit of the Spirit: </a:t>
            </a:r>
            <a:r>
              <a:rPr lang="en-GB" i="1" dirty="0" smtClean="0"/>
              <a:t>But the fruit of the Spirit is love, joy, peace, forbearance, kindness, goodness, faithfulness, gentleness and self-control</a:t>
            </a:r>
            <a:r>
              <a:rPr lang="en-GB" sz="1200" i="1" kern="1200" baseline="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(Galatians 5:22-23)</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Humanity in Jesus - Jesus was born as a human</a:t>
            </a:r>
            <a:r>
              <a:rPr lang="en-GB" sz="1200" kern="1200" baseline="0" dirty="0" smtClean="0">
                <a:solidFill>
                  <a:schemeClr val="tx1"/>
                </a:solidFill>
                <a:effectLst/>
                <a:latin typeface="+mn-lt"/>
                <a:ea typeface="+mn-ea"/>
                <a:cs typeface="+mn-cs"/>
              </a:rPr>
              <a:t> being to his mother, Mary, and father, Joseph.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wept.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John 11:35)</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fed the 5000. (Mark 6:30-44)</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week we looked at what the Word says about Evolution.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went about doing good. “</a:t>
            </a:r>
            <a:r>
              <a:rPr lang="en-GB" dirty="0" smtClean="0"/>
              <a:t>God anointed Jesus of Nazareth with the Holy Spirit and with power. Then Jesus went around doing good and healing all who were oppressed by the devil, for God was with him.“ (Acts 10:38)</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agonised over going to cross to</a:t>
            </a:r>
            <a:r>
              <a:rPr lang="en-GB" sz="1200" kern="1200" baseline="0" dirty="0" smtClean="0">
                <a:solidFill>
                  <a:schemeClr val="tx1"/>
                </a:solidFill>
                <a:effectLst/>
                <a:latin typeface="+mn-lt"/>
                <a:ea typeface="+mn-ea"/>
                <a:cs typeface="+mn-cs"/>
              </a:rPr>
              <a:t> die for us</a:t>
            </a:r>
            <a:r>
              <a:rPr lang="is-IS" sz="1200" kern="1200" baseline="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Jesus died</a:t>
            </a:r>
            <a:r>
              <a:rPr lang="en-GB" sz="1200" kern="1200" baseline="0" dirty="0" smtClean="0">
                <a:solidFill>
                  <a:schemeClr val="tx1"/>
                </a:solidFill>
                <a:effectLst/>
                <a:latin typeface="+mn-lt"/>
                <a:ea typeface="+mn-ea"/>
                <a:cs typeface="+mn-cs"/>
              </a:rPr>
              <a:t> so that we could have life.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“For the Son of Man did not come to be served, but to serve and to give his life as a ransom for many.” (Mark 10:45)</a:t>
            </a:r>
          </a:p>
        </p:txBody>
      </p:sp>
      <p:sp>
        <p:nvSpPr>
          <p:cNvPr id="4" name="Slide Number Placeholder 3"/>
          <p:cNvSpPr>
            <a:spLocks noGrp="1"/>
          </p:cNvSpPr>
          <p:nvPr>
            <p:ph type="sldNum" sz="quarter" idx="10"/>
          </p:nvPr>
        </p:nvSpPr>
        <p:spPr/>
        <p:txBody>
          <a:bodyPr/>
          <a:lstStyle/>
          <a:p>
            <a:fld id="{ABB761E8-B556-2442-B9DB-91D007047673}" type="slidenum">
              <a:rPr lang="en-US" smtClean="0"/>
              <a:t>33</a:t>
            </a:fld>
            <a:endParaRPr lang="en-US"/>
          </a:p>
        </p:txBody>
      </p:sp>
    </p:spTree>
    <p:extLst>
      <p:ext uri="{BB962C8B-B14F-4D97-AF65-F5344CB8AC3E}">
        <p14:creationId xmlns:p14="http://schemas.microsoft.com/office/powerpoint/2010/main" val="397689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Good Samaritan is another example of a person with humanity. He helped a stranger who was not even from his own country. Not only that, he also spent money on him, and nursed his wounds without expecting anything in return.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UBUNTU is a South African term, we need to teach people how to have Ubuntu.</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Desmond Tutu</a:t>
            </a:r>
            <a:r>
              <a:rPr lang="en-GB" sz="1200" kern="1200" baseline="0" dirty="0" smtClean="0">
                <a:solidFill>
                  <a:schemeClr val="tx1"/>
                </a:solidFill>
                <a:effectLst/>
                <a:latin typeface="+mn-lt"/>
                <a:ea typeface="+mn-ea"/>
                <a:cs typeface="+mn-cs"/>
              </a:rPr>
              <a:t> said: </a:t>
            </a:r>
            <a:r>
              <a:rPr lang="en-GB" dirty="0" smtClean="0"/>
              <a:t>One of the sayings in our country is Ubuntu – the essence of being human. Ubuntu speaks particularly about the fact that you can't exist as a human being in isolation. It speaks about our interconnectedness. You can't be human all by yourself, and when you have this quality – Ubuntu – you are known for your generosity. We think of ourselves far too frequently as just individuals, separated from one another, whereas you are connected and what you do affects the whole World. When you do well, it spreads out; it is for the whole of humanity.</a:t>
            </a:r>
          </a:p>
          <a:p>
            <a:endParaRPr lang="en-ZA"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Nelson Mandela once said:</a:t>
            </a:r>
            <a:r>
              <a:rPr lang="en-GB" sz="1200" kern="1200" baseline="0" dirty="0" smtClean="0">
                <a:solidFill>
                  <a:schemeClr val="tx1"/>
                </a:solidFill>
                <a:effectLst/>
                <a:latin typeface="+mn-lt"/>
                <a:ea typeface="+mn-ea"/>
                <a:cs typeface="+mn-cs"/>
              </a:rPr>
              <a:t> </a:t>
            </a:r>
            <a:r>
              <a:rPr lang="en-GB" sz="1200" b="0" dirty="0" smtClean="0">
                <a:solidFill>
                  <a:srgbClr val="FFFFFF"/>
                </a:solidFill>
                <a:effectLst>
                  <a:glow rad="114300">
                    <a:schemeClr val="tx1">
                      <a:alpha val="91000"/>
                    </a:schemeClr>
                  </a:glow>
                </a:effectLst>
                <a:latin typeface="Candara"/>
                <a:cs typeface="Candara"/>
              </a:rPr>
              <a:t>A traveller through a country would stop at a village and he didn't have to ask for food or for water. Once he stops, the people give him food and attend him. That is one aspect of Ubuntu, but it will have various aspects. Ubuntu does not mean that people should not enrich themselves. The question therefore is: Are you going to do so in order to enable the community around you to be able to improve?</a:t>
            </a:r>
            <a:endParaRPr lang="en-ZA" sz="1200" b="0" dirty="0" smtClean="0"/>
          </a:p>
        </p:txBody>
      </p:sp>
      <p:sp>
        <p:nvSpPr>
          <p:cNvPr id="4" name="Slide Number Placeholder 3"/>
          <p:cNvSpPr>
            <a:spLocks noGrp="1"/>
          </p:cNvSpPr>
          <p:nvPr>
            <p:ph type="sldNum" sz="quarter" idx="10"/>
          </p:nvPr>
        </p:nvSpPr>
        <p:spPr/>
        <p:txBody>
          <a:bodyPr/>
          <a:lstStyle/>
          <a:p>
            <a:fld id="{ABB761E8-B556-2442-B9DB-91D007047673}" type="slidenum">
              <a:rPr lang="en-US" smtClean="0"/>
              <a:t>37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Between the year 2001 till 2009 I have been a member of the </a:t>
            </a:r>
            <a:r>
              <a:rPr lang="en-GB" sz="1200" kern="1200" dirty="0" err="1" smtClean="0">
                <a:solidFill>
                  <a:schemeClr val="tx1"/>
                </a:solidFill>
                <a:effectLst/>
                <a:latin typeface="+mn-lt"/>
                <a:ea typeface="+mn-ea"/>
                <a:cs typeface="+mn-cs"/>
              </a:rPr>
              <a:t>Regenbogen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Projekt</a:t>
            </a:r>
            <a:r>
              <a:rPr lang="en-GB" sz="1200" kern="1200" dirty="0" smtClean="0">
                <a:solidFill>
                  <a:schemeClr val="tx1"/>
                </a:solidFill>
                <a:effectLst/>
                <a:latin typeface="+mn-lt"/>
                <a:ea typeface="+mn-ea"/>
                <a:cs typeface="+mn-cs"/>
              </a:rPr>
              <a:t> (Rainbow Project). In this project young people from around the world came together to build rainbow playgrounds as a symbol of hope in places that have had it hard in the past. The first one was in Soweto in 1998 and the last one in Germany last year. We got to interact with deferent people and the aim was to show the love of Christ through our actions and not what we said.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Rainbow Project.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39</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week we are going to look</a:t>
            </a:r>
            <a:r>
              <a:rPr lang="en-US" baseline="0" dirty="0" smtClean="0"/>
              <a:t> </a:t>
            </a:r>
            <a:r>
              <a:rPr lang="en-US" dirty="0" smtClean="0"/>
              <a:t>at what the word says about HUMANITY.</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80000"/>
              </a:lnSpc>
              <a:spcBef>
                <a:spcPts val="0"/>
              </a:spcBef>
              <a:spcAft>
                <a:spcPts val="0"/>
              </a:spcAft>
              <a:buClrTx/>
              <a:buSzTx/>
              <a:buFontTx/>
              <a:buNone/>
              <a:tabLst/>
              <a:defRPr/>
            </a:pPr>
            <a:r>
              <a:rPr lang="en-US" sz="1200" kern="1200" dirty="0" smtClean="0">
                <a:solidFill>
                  <a:schemeClr val="tx1"/>
                </a:solidFill>
                <a:latin typeface="+mn-lt"/>
                <a:ea typeface="+mn-ea"/>
                <a:cs typeface="+mn-cs"/>
              </a:rPr>
              <a:t>Video: Kindness Boomerang. Get</a:t>
            </a:r>
            <a:r>
              <a:rPr lang="en-US" sz="1200" kern="1200" baseline="0" dirty="0" smtClean="0">
                <a:solidFill>
                  <a:schemeClr val="tx1"/>
                </a:solidFill>
                <a:latin typeface="+mn-lt"/>
                <a:ea typeface="+mn-ea"/>
                <a:cs typeface="+mn-cs"/>
              </a:rPr>
              <a:t> it on YouTube at: https://</a:t>
            </a:r>
            <a:r>
              <a:rPr lang="en-US" sz="1200" kern="1200" baseline="0" dirty="0" err="1" smtClean="0">
                <a:solidFill>
                  <a:schemeClr val="tx1"/>
                </a:solidFill>
                <a:latin typeface="+mn-lt"/>
                <a:ea typeface="+mn-ea"/>
                <a:cs typeface="+mn-cs"/>
              </a:rPr>
              <a:t>www.youtube.com</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watch?v</a:t>
            </a:r>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nwAYpLVyeFU</a:t>
            </a:r>
            <a:endParaRPr lang="en-US" sz="1200"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40</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Activity: Teaching Humanity. So here is a challenge: think of how you are going to teach people about humanity in this coming week through your actions. (silence) Now, right your thoughts down, so that you do not forget.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41</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Prayer</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42</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Sunday we are going to stay</a:t>
            </a:r>
            <a:r>
              <a:rPr lang="en-US" baseline="0" dirty="0" smtClean="0"/>
              <a:t> in the sanctuary after worship as the leaders have a training weekend to attend.</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43</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Sharing: Ask the person next to you to share with you</a:t>
            </a:r>
            <a:r>
              <a:rPr lang="is-IS" baseline="0" dirty="0" smtClean="0"/>
              <a:t> what it means to be human.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Definition of the word “Humanity”: the quality of being humane; benevolence.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Usage of the word</a:t>
            </a:r>
            <a:r>
              <a:rPr lang="en-GB" sz="1200" kern="1200" baseline="0" dirty="0" smtClean="0">
                <a:solidFill>
                  <a:schemeClr val="tx1"/>
                </a:solidFill>
                <a:effectLst/>
                <a:latin typeface="+mn-lt"/>
                <a:ea typeface="+mn-ea"/>
                <a:cs typeface="+mn-cs"/>
              </a:rPr>
              <a:t> “Humanity”</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“He praised them for their standards of humanity and care"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Synonyms of the word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Humanity”: Compassion, brotherly love, fellow feeling, humaneness, kindness, kind-heartedness, consideration, understanding, sympathy, tolerance, goodness, good-heartedness, gentleness, leniency, mercy, pity, tenderness, benevolence, charity, generosity.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a:t>
            </a:fld>
            <a:endParaRPr lang="en-US"/>
          </a:p>
        </p:txBody>
      </p:sp>
    </p:spTree>
    <p:extLst>
      <p:ext uri="{BB962C8B-B14F-4D97-AF65-F5344CB8AC3E}">
        <p14:creationId xmlns:p14="http://schemas.microsoft.com/office/powerpoint/2010/main" val="16424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Activity:</a:t>
            </a:r>
            <a:r>
              <a:rPr lang="en-GB" sz="1200" kern="1200" baseline="0" dirty="0" smtClean="0">
                <a:solidFill>
                  <a:schemeClr val="tx1"/>
                </a:solidFill>
                <a:effectLst/>
                <a:latin typeface="+mn-lt"/>
                <a:ea typeface="+mn-ea"/>
                <a:cs typeface="+mn-cs"/>
              </a:rPr>
              <a:t> The Word On Humanity</a:t>
            </a:r>
            <a:r>
              <a:rPr lang="en-GB" sz="1200" kern="1200" dirty="0" smtClean="0">
                <a:solidFill>
                  <a:schemeClr val="tx1"/>
                </a:solidFill>
                <a:effectLst/>
                <a:latin typeface="+mn-lt"/>
                <a:ea typeface="+mn-ea"/>
                <a:cs typeface="+mn-cs"/>
              </a:rPr>
              <a:t>: Each</a:t>
            </a:r>
            <a:r>
              <a:rPr lang="en-GB" sz="1200" kern="1200" baseline="0" dirty="0" smtClean="0">
                <a:solidFill>
                  <a:schemeClr val="tx1"/>
                </a:solidFill>
                <a:effectLst/>
                <a:latin typeface="+mn-lt"/>
                <a:ea typeface="+mn-ea"/>
                <a:cs typeface="+mn-cs"/>
              </a:rPr>
              <a:t> group has been given a age of Bible verses that describe some characteristics of what it means to be human or humane! Read the verses and make a list of the top 10 characteristics that humans should have.</a:t>
            </a:r>
          </a:p>
          <a:p>
            <a:r>
              <a:rPr lang="en-ZA" sz="1200" i="1" kern="1200" dirty="0" smtClean="0">
                <a:solidFill>
                  <a:schemeClr val="tx1"/>
                </a:solidFill>
                <a:effectLst/>
                <a:latin typeface="+mn-lt"/>
                <a:ea typeface="+mn-ea"/>
                <a:cs typeface="+mn-cs"/>
              </a:rPr>
              <a:t>The Lord has told you what is good, and this is what he requires of you: to do what is right, to love mercy, and to walk humbly with your God.</a:t>
            </a:r>
            <a:r>
              <a:rPr lang="en-ZA" sz="1200" kern="1200" dirty="0" smtClean="0">
                <a:solidFill>
                  <a:schemeClr val="tx1"/>
                </a:solidFill>
                <a:effectLst/>
                <a:latin typeface="+mn-lt"/>
                <a:ea typeface="+mn-ea"/>
                <a:cs typeface="+mn-cs"/>
              </a:rPr>
              <a:t> (Micah 6:8)</a:t>
            </a:r>
          </a:p>
          <a:p>
            <a:r>
              <a:rPr lang="en-ZA" sz="1200" i="1" kern="1200" dirty="0" smtClean="0">
                <a:solidFill>
                  <a:schemeClr val="tx1"/>
                </a:solidFill>
                <a:effectLst/>
                <a:latin typeface="+mn-lt"/>
                <a:ea typeface="+mn-ea"/>
                <a:cs typeface="+mn-cs"/>
              </a:rPr>
              <a:t>You must love the Lord your God with all your heart, and with all your soul, and with all your strength, and with all your mind. And you must love your neighbor just as much as you love yourself.</a:t>
            </a:r>
            <a:r>
              <a:rPr lang="en-ZA" sz="1200" kern="1200" dirty="0" smtClean="0">
                <a:solidFill>
                  <a:schemeClr val="tx1"/>
                </a:solidFill>
                <a:effectLst/>
                <a:latin typeface="+mn-lt"/>
                <a:ea typeface="+mn-ea"/>
                <a:cs typeface="+mn-cs"/>
              </a:rPr>
              <a:t> (Luke 10:27)</a:t>
            </a:r>
          </a:p>
          <a:p>
            <a:r>
              <a:rPr lang="en-ZA" sz="1200" i="1" kern="1200" dirty="0" smtClean="0">
                <a:solidFill>
                  <a:schemeClr val="tx1"/>
                </a:solidFill>
                <a:effectLst/>
                <a:latin typeface="+mn-lt"/>
                <a:ea typeface="+mn-ea"/>
                <a:cs typeface="+mn-cs"/>
              </a:rPr>
              <a:t>Honor your father and your mother, so that you may live long in the land the Lord your God is giving you. (Exodus 20:12)</a:t>
            </a:r>
            <a:endParaRPr lang="en-ZA" sz="1200" kern="1200" dirty="0" smtClean="0">
              <a:solidFill>
                <a:schemeClr val="tx1"/>
              </a:solidFill>
              <a:effectLst/>
              <a:latin typeface="+mn-lt"/>
              <a:ea typeface="+mn-ea"/>
              <a:cs typeface="+mn-cs"/>
            </a:endParaRPr>
          </a:p>
          <a:p>
            <a:r>
              <a:rPr lang="en-ZA" sz="1200" i="1" kern="1200" dirty="0" smtClean="0">
                <a:solidFill>
                  <a:schemeClr val="tx1"/>
                </a:solidFill>
                <a:effectLst/>
                <a:latin typeface="+mn-lt"/>
                <a:ea typeface="+mn-ea"/>
                <a:cs typeface="+mn-cs"/>
              </a:rPr>
              <a:t>But he who is gracious to the needy honors God.</a:t>
            </a:r>
            <a:r>
              <a:rPr lang="en-ZA" sz="1200" kern="1200" dirty="0" smtClean="0">
                <a:solidFill>
                  <a:schemeClr val="tx1"/>
                </a:solidFill>
                <a:effectLst/>
                <a:latin typeface="+mn-lt"/>
                <a:ea typeface="+mn-ea"/>
                <a:cs typeface="+mn-cs"/>
              </a:rPr>
              <a:t> (Proverbs 14:31)</a:t>
            </a:r>
          </a:p>
          <a:p>
            <a:r>
              <a:rPr lang="en-ZA" sz="1200" i="1" kern="1200" dirty="0" smtClean="0">
                <a:solidFill>
                  <a:schemeClr val="tx1"/>
                </a:solidFill>
                <a:effectLst/>
                <a:latin typeface="+mn-lt"/>
                <a:ea typeface="+mn-ea"/>
                <a:cs typeface="+mn-cs"/>
              </a:rPr>
              <a:t>Do not lie to one another. </a:t>
            </a:r>
            <a:r>
              <a:rPr lang="en-ZA" sz="1200" kern="1200" dirty="0" smtClean="0">
                <a:solidFill>
                  <a:schemeClr val="tx1"/>
                </a:solidFill>
                <a:effectLst/>
                <a:latin typeface="+mn-lt"/>
                <a:ea typeface="+mn-ea"/>
                <a:cs typeface="+mn-cs"/>
              </a:rPr>
              <a:t>(Colossians 3:9)</a:t>
            </a:r>
          </a:p>
          <a:p>
            <a:r>
              <a:rPr lang="en-ZA" sz="1200" i="1" kern="1200" dirty="0" smtClean="0">
                <a:solidFill>
                  <a:schemeClr val="tx1"/>
                </a:solidFill>
                <a:effectLst/>
                <a:latin typeface="+mn-lt"/>
                <a:ea typeface="+mn-ea"/>
                <a:cs typeface="+mn-cs"/>
              </a:rPr>
              <a:t>You shall not follow the masses in doing evil.</a:t>
            </a:r>
            <a:r>
              <a:rPr lang="en-ZA" sz="1200" kern="1200" dirty="0" smtClean="0">
                <a:solidFill>
                  <a:schemeClr val="tx1"/>
                </a:solidFill>
                <a:effectLst/>
                <a:latin typeface="+mn-lt"/>
                <a:ea typeface="+mn-ea"/>
                <a:cs typeface="+mn-cs"/>
              </a:rPr>
              <a:t> (Exodus 23:2)</a:t>
            </a:r>
          </a:p>
          <a:p>
            <a:r>
              <a:rPr lang="en-ZA" sz="1200" i="1" kern="1200" dirty="0" smtClean="0">
                <a:solidFill>
                  <a:schemeClr val="tx1"/>
                </a:solidFill>
                <a:effectLst/>
                <a:latin typeface="+mn-lt"/>
                <a:ea typeface="+mn-ea"/>
                <a:cs typeface="+mn-cs"/>
              </a:rPr>
              <a:t>Honor all people, love the brotherhood, fear God, honor the king</a:t>
            </a:r>
            <a:r>
              <a:rPr lang="en-ZA" sz="1200" kern="1200" dirty="0" smtClean="0">
                <a:solidFill>
                  <a:schemeClr val="tx1"/>
                </a:solidFill>
                <a:effectLst/>
                <a:latin typeface="+mn-lt"/>
                <a:ea typeface="+mn-ea"/>
                <a:cs typeface="+mn-cs"/>
              </a:rPr>
              <a:t>. (1 Peter 2:17)</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a:t>
            </a:fld>
            <a:endParaRPr lang="en-US"/>
          </a:p>
        </p:txBody>
      </p:sp>
    </p:spTree>
    <p:extLst>
      <p:ext uri="{BB962C8B-B14F-4D97-AF65-F5344CB8AC3E}">
        <p14:creationId xmlns:p14="http://schemas.microsoft.com/office/powerpoint/2010/main" val="164247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16/04/22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16/04/22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16/04/22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16/04/22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16/04/22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16/04/22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16/04/22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16/04/22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47385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25397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77364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98906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65084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86430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75730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42139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73913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1015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1454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68591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52584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33172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94603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14228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598982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94854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64473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21891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50797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5294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2294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32530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5252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28940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484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60353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90009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54493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28222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98220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17261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61662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1035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03015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73327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19870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4257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760429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65596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81237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99059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11015</TotalTime>
  <Words>1549</Words>
  <Application>Microsoft Macintosh PowerPoint</Application>
  <PresentationFormat>On-screen Show (4:3)</PresentationFormat>
  <Paragraphs>93</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583</cp:revision>
  <dcterms:created xsi:type="dcterms:W3CDTF">2013-10-02T18:06:33Z</dcterms:created>
  <dcterms:modified xsi:type="dcterms:W3CDTF">2016-04-22T08:04:38Z</dcterms:modified>
</cp:coreProperties>
</file>