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1001" r:id="rId2"/>
    <p:sldId id="1002" r:id="rId3"/>
    <p:sldId id="1003" r:id="rId4"/>
    <p:sldId id="1230" r:id="rId5"/>
    <p:sldId id="1279" r:id="rId6"/>
    <p:sldId id="1323" r:id="rId7"/>
    <p:sldId id="1324" r:id="rId8"/>
    <p:sldId id="1269" r:id="rId9"/>
    <p:sldId id="1318" r:id="rId10"/>
    <p:sldId id="1388" r:id="rId11"/>
    <p:sldId id="1370" r:id="rId12"/>
    <p:sldId id="1390" r:id="rId13"/>
    <p:sldId id="1389" r:id="rId14"/>
    <p:sldId id="1391" r:id="rId15"/>
    <p:sldId id="1435" r:id="rId16"/>
    <p:sldId id="1392" r:id="rId17"/>
    <p:sldId id="1412" r:id="rId18"/>
    <p:sldId id="1400" r:id="rId19"/>
    <p:sldId id="1414" r:id="rId20"/>
    <p:sldId id="1394" r:id="rId21"/>
    <p:sldId id="1372" r:id="rId22"/>
    <p:sldId id="1397" r:id="rId23"/>
    <p:sldId id="1410" r:id="rId24"/>
    <p:sldId id="1398" r:id="rId25"/>
    <p:sldId id="1418" r:id="rId26"/>
    <p:sldId id="1417" r:id="rId27"/>
    <p:sldId id="1399" r:id="rId28"/>
    <p:sldId id="1402" r:id="rId29"/>
    <p:sldId id="1374" r:id="rId30"/>
    <p:sldId id="1377" r:id="rId31"/>
    <p:sldId id="1383" r:id="rId32"/>
    <p:sldId id="1431" r:id="rId33"/>
    <p:sldId id="1430" r:id="rId34"/>
    <p:sldId id="1432" r:id="rId35"/>
    <p:sldId id="1384" r:id="rId36"/>
    <p:sldId id="1433" r:id="rId37"/>
    <p:sldId id="1248" r:id="rId38"/>
    <p:sldId id="1434"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C4FE"/>
    <a:srgbClr val="EED80D"/>
    <a:srgbClr val="FFCC66"/>
    <a:srgbClr val="FFFFFF"/>
    <a:srgbClr val="FFFF00"/>
    <a:srgbClr val="D29703"/>
    <a:srgbClr val="C40806"/>
    <a:srgbClr val="D10014"/>
    <a:srgbClr val="93000F"/>
    <a:srgbClr val="A71C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67" autoAdjust="0"/>
    <p:restoredTop sz="79960" autoAdjust="0"/>
  </p:normalViewPr>
  <p:slideViewPr>
    <p:cSldViewPr snapToGrid="0" snapToObjects="1" showGuides="1">
      <p:cViewPr varScale="1">
        <p:scale>
          <a:sx n="77" d="100"/>
          <a:sy n="77" d="100"/>
        </p:scale>
        <p:origin x="-176" y="-104"/>
      </p:cViewPr>
      <p:guideLst>
        <p:guide orient="horz" pos="367"/>
        <p:guide pos="288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3D2349-956C-E94D-BDF5-9F5F8C952267}" type="datetimeFigureOut">
              <a:rPr lang="en-US" smtClean="0"/>
              <a:t>16/05/14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B761E8-B556-2442-B9DB-91D007047673}" type="slidenum">
              <a:rPr lang="en-US" smtClean="0"/>
              <a:t>‹#›</a:t>
            </a:fld>
            <a:endParaRPr lang="en-US"/>
          </a:p>
        </p:txBody>
      </p:sp>
    </p:spTree>
    <p:extLst>
      <p:ext uri="{BB962C8B-B14F-4D97-AF65-F5344CB8AC3E}">
        <p14:creationId xmlns:p14="http://schemas.microsoft.com/office/powerpoint/2010/main" val="31259072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Welcome to week 5 of the Word-On series where each week we are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looking at what the Bible says about different topics.</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8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What is Media?</a:t>
            </a:r>
            <a:r>
              <a:rPr lang="en-US"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Media is popular culture that we watch, hear or interact with for entertainment or education.</a:t>
            </a:r>
            <a:endParaRPr lang="en-ZA" sz="1200" kern="1200" dirty="0" smtClean="0">
              <a:solidFill>
                <a:schemeClr val="tx1"/>
              </a:solidFill>
              <a:effectLst/>
              <a:latin typeface="+mn-lt"/>
              <a:ea typeface="+mn-ea"/>
              <a:cs typeface="+mn-cs"/>
            </a:endParaRPr>
          </a:p>
          <a:p>
            <a:pPr>
              <a:lnSpc>
                <a:spcPct val="80000"/>
              </a:lnSpc>
            </a:pPr>
            <a:endParaRPr lang="en-US" b="0" dirty="0"/>
          </a:p>
        </p:txBody>
      </p:sp>
      <p:sp>
        <p:nvSpPr>
          <p:cNvPr id="4" name="Slide Number Placeholder 3"/>
          <p:cNvSpPr>
            <a:spLocks noGrp="1"/>
          </p:cNvSpPr>
          <p:nvPr>
            <p:ph type="sldNum" sz="quarter" idx="10"/>
          </p:nvPr>
        </p:nvSpPr>
        <p:spPr/>
        <p:txBody>
          <a:bodyPr/>
          <a:lstStyle/>
          <a:p>
            <a:fld id="{ABB761E8-B556-2442-B9DB-91D007047673}" type="slidenum">
              <a:rPr lang="en-US" smtClean="0"/>
              <a:t>10</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Before we really do get into the deep stuff, I’d like to first start off by making it clear that this isn't the “roast of media”.  I would rather like to compare media to fire. Fire can be used to do great things, or it can be a force of destruction. This all depends on how you allow yourself to be influenced by it and how you choose to use it. The same with media.</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There are always</a:t>
            </a:r>
            <a:r>
              <a:rPr lang="en-ZA" sz="1200" kern="1200" baseline="0" dirty="0" smtClean="0">
                <a:solidFill>
                  <a:schemeClr val="tx1"/>
                </a:solidFill>
                <a:effectLst/>
                <a:latin typeface="+mn-lt"/>
                <a:ea typeface="+mn-ea"/>
                <a:cs typeface="+mn-cs"/>
              </a:rPr>
              <a:t> two sides to things: the dark side and the light side!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begin by talking about the negative influences of media.</a:t>
            </a:r>
          </a:p>
        </p:txBody>
      </p:sp>
      <p:sp>
        <p:nvSpPr>
          <p:cNvPr id="4" name="Slide Number Placeholder 3"/>
          <p:cNvSpPr>
            <a:spLocks noGrp="1"/>
          </p:cNvSpPr>
          <p:nvPr>
            <p:ph type="sldNum" sz="quarter" idx="10"/>
          </p:nvPr>
        </p:nvSpPr>
        <p:spPr/>
        <p:txBody>
          <a:bodyPr/>
          <a:lstStyle/>
          <a:p>
            <a:fld id="{ABB761E8-B556-2442-B9DB-91D007047673}" type="slidenum">
              <a:rPr lang="en-US" smtClean="0"/>
              <a:t>13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Media Can Make Us Cheat on God. </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Media can consume us and become the biggest part of our daily routine or our lives - this is like an idol.</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Exodus 2:3, God says “You shall not have other gods before me.” Many times we read this scripture and think that it doesn’t really apply to us because we’re not craving idols out of wood or worshipping golden calves. This then raises the question what actually is a god and what is idolatry. Whenever you have love or devotion towards something or someone, that is essentially idolatry. And with Media, you don’t have to dig too deep or search too far and wide to find something just like that. The core of all idolatry is the god of self. This means that we do, say and obsess over things so that we may feed our ego. Instagram is a prime example. Now please, don’t misunderstand me. There isn’t anything particularly wrong with </a:t>
            </a:r>
            <a:r>
              <a:rPr lang="en-US" sz="1200" kern="1200" dirty="0" err="1" smtClean="0">
                <a:solidFill>
                  <a:schemeClr val="tx1"/>
                </a:solidFill>
                <a:effectLst/>
                <a:latin typeface="+mn-lt"/>
                <a:ea typeface="+mn-ea"/>
                <a:cs typeface="+mn-cs"/>
              </a:rPr>
              <a:t>selfies</a:t>
            </a:r>
            <a:r>
              <a:rPr lang="en-US" sz="1200" kern="1200" dirty="0" smtClean="0">
                <a:solidFill>
                  <a:schemeClr val="tx1"/>
                </a:solidFill>
                <a:effectLst/>
                <a:latin typeface="+mn-lt"/>
                <a:ea typeface="+mn-ea"/>
                <a:cs typeface="+mn-cs"/>
              </a:rPr>
              <a:t>. However, it becomes a problem when you spend so much time on social media sites like Instagram, making yourself look good just so you can get “likes” and “followers” but spend very little time in comparison with God. Things easily become “gods” in our lives according to how much time we spend worshipping them. And worship is not just songs and dance. Worship is devotion and the continuous thought and focus on that object we wish to concentrate on. How often have we been left looking at the clock, wondering where the time went while we were typing a message on our phones or scrolling through our news feed? How often have we let the latest tweets and newest YouTube videos come first before the latest word that God has for your life? Part of the reason why idolatry is so bad is because it opens doors for the next point.</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2. </a:t>
            </a:r>
            <a:r>
              <a:rPr lang="en-US" dirty="0" smtClean="0"/>
              <a:t>Media Can Make Us </a:t>
            </a:r>
            <a:r>
              <a:rPr lang="en-ZA" sz="1200" kern="1200" dirty="0" smtClean="0">
                <a:solidFill>
                  <a:schemeClr val="tx1"/>
                </a:solidFill>
                <a:effectLst/>
                <a:latin typeface="+mn-lt"/>
                <a:ea typeface="+mn-ea"/>
                <a:cs typeface="+mn-cs"/>
              </a:rPr>
              <a:t>Flirt</a:t>
            </a:r>
            <a:r>
              <a:rPr lang="en-ZA" sz="1200" kern="1200" baseline="0" dirty="0" smtClean="0">
                <a:solidFill>
                  <a:schemeClr val="tx1"/>
                </a:solidFill>
                <a:effectLst/>
                <a:latin typeface="+mn-lt"/>
                <a:ea typeface="+mn-ea"/>
                <a:cs typeface="+mn-cs"/>
              </a:rPr>
              <a:t> with Sin. </a:t>
            </a:r>
            <a:r>
              <a:rPr lang="en-ZA" sz="1200" kern="1200" dirty="0" smtClean="0">
                <a:solidFill>
                  <a:schemeClr val="tx1"/>
                </a:solidFill>
                <a:effectLst/>
                <a:latin typeface="+mn-lt"/>
                <a:ea typeface="+mn-ea"/>
                <a:cs typeface="+mn-cs"/>
              </a:rPr>
              <a:t>The media can give us disinformation that corrupts our minds and our hearts. There are overt or obvious negative impacts in the media but often the Devil doesn’t like to make his presence known but uses the most covert methods available to enter to our minds and begin planting the seeds of sin that germinate with time. </a:t>
            </a:r>
            <a:endParaRPr lang="is-I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Matthew 5:30 says that “if your right hand causes you to sin, cut it off. For it is better to lose one of your members than that your whole body goes into hell.” This scripture was intended to tackle adultery, yes. However, it can also be applied here as well. This then raises another question. Since I do use my hands to post some pics on snapchat, play candy crush on my phone or whatever, is the bible then saying that I should chop off my hands? Obviously not! Else if that were true, none of us here would have hands. I think a good number of you wouldn’t have tongues too. What Jesus is saying here is that if something is influencing in a negative way, we need to let it go. We need to eradicate that “something” from our lives and we need to do it quickly. And please understand, this isn’t me telling you that you need to now completely deprive yourself of any interaction with the media. This me is actually me telling you that if you let it, the media can and most like will impact you negatively. The music you are listening to, tweets you are reading. Even the movies that you are watching on television or in the cinema or on your computer because you downloaded them illegally. It can all stick. As Christians, we shouldn’t assume our invincibility over these matters. So long as we are off our guard, we too can be influenced. And it doesn’t require any effort, you just need to let it wash over you repeatedly time and time again. Negative influences can lead to point number three.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17</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3. Media Can Make Us Sleep With Satan - We can easily move from flirting with sin to sleeping with Satan.</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18</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We are warned in Romans 13:13 to “behave decently as in the daytime, not in orgies and drunkenness, not in sexual immorality and debauchery, not in dissension and jealousy.” These are things that are shown in movies and heard in music all the time. And if we flirt with the negative influences</a:t>
            </a:r>
            <a:r>
              <a:rPr lang="en-ZA" sz="1200" kern="1200" baseline="0" dirty="0" smtClean="0">
                <a:solidFill>
                  <a:schemeClr val="tx1"/>
                </a:solidFill>
                <a:effectLst/>
                <a:latin typeface="+mn-lt"/>
                <a:ea typeface="+mn-ea"/>
                <a:cs typeface="+mn-cs"/>
              </a:rPr>
              <a:t> in the media we consume we will soon find ourselvs doing these thing</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And </a:t>
            </a:r>
            <a:r>
              <a:rPr lang="en-ZA" sz="1200" kern="1200" dirty="0" smtClean="0">
                <a:solidFill>
                  <a:schemeClr val="tx1"/>
                </a:solidFill>
                <a:effectLst/>
                <a:latin typeface="+mn-lt"/>
                <a:ea typeface="+mn-ea"/>
                <a:cs typeface="+mn-cs"/>
              </a:rPr>
              <a:t>so ungodly character spurs from both a negligence of God, as well as the assimilation of </a:t>
            </a:r>
            <a:r>
              <a:rPr lang="en-ZA" sz="1200" kern="1200" dirty="0" smtClean="0">
                <a:solidFill>
                  <a:schemeClr val="tx1"/>
                </a:solidFill>
                <a:effectLst/>
                <a:latin typeface="+mn-lt"/>
                <a:ea typeface="+mn-ea"/>
                <a:cs typeface="+mn-cs"/>
              </a:rPr>
              <a:t>negative </a:t>
            </a:r>
            <a:r>
              <a:rPr lang="en-ZA" sz="1200" kern="1200" dirty="0" smtClean="0">
                <a:solidFill>
                  <a:schemeClr val="tx1"/>
                </a:solidFill>
                <a:effectLst/>
                <a:latin typeface="+mn-lt"/>
                <a:ea typeface="+mn-ea"/>
                <a:cs typeface="+mn-cs"/>
              </a:rPr>
              <a:t>influences. In other words, both idolatry and negative influences inevitably lead you towards ungodly character. And there is very little that you can stop that unless you do actually spend a lot of time with God. Else you are not going to really know what is ungodly. Either that or you are not going to really </a:t>
            </a:r>
            <a:r>
              <a:rPr lang="en-ZA" sz="1200" kern="1200" dirty="0" smtClean="0">
                <a:solidFill>
                  <a:schemeClr val="tx1"/>
                </a:solidFill>
                <a:effectLst/>
                <a:latin typeface="+mn-lt"/>
                <a:ea typeface="+mn-ea"/>
                <a:cs typeface="+mn-cs"/>
              </a:rPr>
              <a:t>care.</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The </a:t>
            </a:r>
            <a:r>
              <a:rPr lang="en-ZA" sz="1200" kern="1200" dirty="0" smtClean="0">
                <a:solidFill>
                  <a:schemeClr val="tx1"/>
                </a:solidFill>
                <a:effectLst/>
                <a:latin typeface="+mn-lt"/>
                <a:ea typeface="+mn-ea"/>
                <a:cs typeface="+mn-cs"/>
              </a:rPr>
              <a:t>hardest thing about avoiding ungodly character is that we live in a world where it is acceptable. It is, in fact, thriving and flourishing in modern society. And media can ultimately promote its acceptability. Just watch 50 shades of grey. That’s just a joke obviously, you shouldn’t be doing that. But if I’m real with you, you don’t even have to watch a movie. In media, you see the promotion of ungodly character everywhere</a:t>
            </a:r>
            <a:r>
              <a:rPr lang="en-ZA" sz="1200" kern="1200" dirty="0" smtClean="0">
                <a:solidFill>
                  <a:schemeClr val="tx1"/>
                </a:solidFill>
                <a:effectLst/>
                <a:latin typeface="+mn-lt"/>
                <a:ea typeface="+mn-ea"/>
                <a:cs typeface="+mn-cs"/>
              </a:rPr>
              <a:t>. And </a:t>
            </a:r>
            <a:r>
              <a:rPr lang="en-ZA" sz="1200" kern="1200" dirty="0" smtClean="0">
                <a:solidFill>
                  <a:schemeClr val="tx1"/>
                </a:solidFill>
                <a:effectLst/>
                <a:latin typeface="+mn-lt"/>
                <a:ea typeface="+mn-ea"/>
                <a:cs typeface="+mn-cs"/>
              </a:rPr>
              <a:t>again, it doesn’t require effort. You just need to think for the slightest moment that…it’s okay. “It’s fine, it’s chilled. I’m just flirting, it’s not like I’m doing anything wrong. I mean James Bond does it all the time, and look at him. He’s practically a magnet for the females.</a:t>
            </a:r>
            <a:r>
              <a:rPr lang="en-ZA" sz="1200" kern="1200" dirty="0" smtClean="0">
                <a:solidFill>
                  <a:schemeClr val="tx1"/>
                </a:solidFill>
                <a:effectLst/>
                <a:latin typeface="+mn-lt"/>
                <a:ea typeface="+mn-ea"/>
                <a:cs typeface="+mn-cs"/>
              </a:rPr>
              <a:t>” All </a:t>
            </a:r>
            <a:r>
              <a:rPr lang="en-ZA" sz="1200" kern="1200" dirty="0" smtClean="0">
                <a:solidFill>
                  <a:schemeClr val="tx1"/>
                </a:solidFill>
                <a:effectLst/>
                <a:latin typeface="+mn-lt"/>
                <a:ea typeface="+mn-ea"/>
                <a:cs typeface="+mn-cs"/>
              </a:rPr>
              <a:t>it takes is for you not even to be willing, but to even be indifferent. To be hesitant, to be stagnant. We’re like sharks, us Christians. We just need to stop moving, and already we’re on the descent to death</a:t>
            </a:r>
            <a:r>
              <a:rPr lang="en-ZA" sz="1200" kern="1200" dirty="0" smtClean="0">
                <a:solidFill>
                  <a:schemeClr val="tx1"/>
                </a:solidFill>
                <a:effectLst/>
                <a:latin typeface="+mn-lt"/>
                <a:ea typeface="+mn-ea"/>
                <a:cs typeface="+mn-cs"/>
              </a:rPr>
              <a:t>.</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19</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week 1 we looked at what</a:t>
            </a:r>
            <a:r>
              <a:rPr lang="en-US" baseline="0" dirty="0" smtClean="0"/>
              <a:t> the Word says about God.</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Sharing: These are the ways in which media can draw us away from God. Let’s talk about some of the things that we have done or said because of the negative influences in</a:t>
            </a:r>
            <a:r>
              <a:rPr lang="en-ZA" sz="1200" kern="1200" baseline="0" dirty="0" smtClean="0">
                <a:solidFill>
                  <a:schemeClr val="tx1"/>
                </a:solidFill>
                <a:effectLst/>
                <a:latin typeface="+mn-lt"/>
                <a:ea typeface="+mn-ea"/>
                <a:cs typeface="+mn-cs"/>
              </a:rPr>
              <a:t> the media that have </a:t>
            </a:r>
            <a:r>
              <a:rPr lang="en-ZA" sz="1200" kern="1200" dirty="0" smtClean="0">
                <a:solidFill>
                  <a:schemeClr val="tx1"/>
                </a:solidFill>
                <a:effectLst/>
                <a:latin typeface="+mn-lt"/>
                <a:ea typeface="+mn-ea"/>
                <a:cs typeface="+mn-cs"/>
              </a:rPr>
              <a:t>drawn away from God and his ways.</a:t>
            </a: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20</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There are positive media influences and they are the oppositve of the negative</a:t>
            </a:r>
            <a:r>
              <a:rPr lang="en-ZA" sz="1200" kern="1200" baseline="0" dirty="0" smtClean="0">
                <a:solidFill>
                  <a:schemeClr val="tx1"/>
                </a:solidFill>
                <a:effectLst/>
                <a:latin typeface="+mn-lt"/>
                <a:ea typeface="+mn-ea"/>
                <a:cs typeface="+mn-cs"/>
              </a:rPr>
              <a:t> influences.</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1. Media Can Help Us Fall for God.</a:t>
            </a:r>
            <a:r>
              <a:rPr lang="en-ZA" sz="1200" kern="1200" baseline="0" dirty="0" smtClean="0">
                <a:solidFill>
                  <a:schemeClr val="tx1"/>
                </a:solidFill>
                <a:effectLst/>
                <a:latin typeface="+mn-lt"/>
                <a:ea typeface="+mn-ea"/>
                <a:cs typeface="+mn-cs"/>
              </a:rPr>
              <a:t> We can actually be drawn closer to God as we g</a:t>
            </a:r>
            <a:r>
              <a:rPr lang="en-ZA" u="none" strike="noStrike" dirty="0" smtClean="0">
                <a:effectLst/>
              </a:rPr>
              <a:t>lorify God with media.</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1 Corinthians 10:31 says: “</a:t>
            </a:r>
            <a:r>
              <a:rPr lang="en-ZA" sz="1200" i="1" kern="1200" dirty="0" smtClean="0">
                <a:solidFill>
                  <a:schemeClr val="tx1"/>
                </a:solidFill>
                <a:effectLst/>
                <a:latin typeface="+mn-lt"/>
                <a:ea typeface="+mn-ea"/>
                <a:cs typeface="+mn-cs"/>
              </a:rPr>
              <a:t>So whether you eat or drink, or whatever you do, do it for the glory of God</a:t>
            </a:r>
            <a:r>
              <a:rPr lang="en-ZA" sz="1200" kern="1200" dirty="0" smtClean="0">
                <a:solidFill>
                  <a:schemeClr val="tx1"/>
                </a:solidFill>
                <a:effectLst/>
                <a:latin typeface="+mn-lt"/>
                <a:ea typeface="+mn-ea"/>
                <a:cs typeface="+mn-cs"/>
              </a:rPr>
              <a:t>.” This is something that even I struggle to practice. But the truth is that we are in a new technological age where information is as easily accessible as it is sharable. And if we are loving God with all that we are, we should also be praising Him as well. For example, when a man marries a woman he doesn’t do it in private so that no one will know. Generally, he has many bare witness to his commitment to this woman whom he loves. How much more so should the same be true for our relationship with God?</a:t>
            </a:r>
          </a:p>
          <a:p>
            <a:pPr marL="0" indent="0">
              <a:buNone/>
            </a:pP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2. Media Can Help Us Flee from Sin.</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We show that we love God when we run away from negative media influences.</a:t>
            </a:r>
            <a:r>
              <a:rPr lang="en-ZA" sz="1200" kern="1200" baseline="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The apostle Paul in 2 Timothy 2:22 instructs us to “Flee from youthful lusts.” We should stay away from anything (including media) that inflames our lust. Paul also goes on to say that in addition to fleeing from these things, we should also “pursue righteousness, faith, love and peace.” We should replace negative influences in our life with those things which are positive.</a:t>
            </a:r>
            <a:endParaRPr lang="en-ZA"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Paul tells us in Philippians 4:8, “Finally, brothers, whatever is true, whatever is noble, whatever is right, whatever is pure, whatever is lovely, whatever is admirable—if anything is excellent or praiseworthy—think about such things.” Paul calls the Philippians to spend time thinking carefully and deeply about the best things – things that are true, noble, right, pure, lovely and so on. We should focus on what is positive and helpful to our Christian walk.</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3. Media Can Help Us Partner with Jesus</a:t>
            </a:r>
            <a:r>
              <a:rPr lang="en-ZA" sz="1200" kern="1200" baseline="0" dirty="0" smtClean="0">
                <a:solidFill>
                  <a:schemeClr val="tx1"/>
                </a:solidFill>
                <a:effectLst/>
                <a:latin typeface="+mn-lt"/>
                <a:ea typeface="+mn-ea"/>
                <a:cs typeface="+mn-cs"/>
              </a:rPr>
              <a:t>. Finally media can help us develop </a:t>
            </a:r>
            <a:r>
              <a:rPr lang="en-ZA" u="none" strike="noStrike" dirty="0" smtClean="0">
                <a:effectLst/>
              </a:rPr>
              <a:t>godly character as we allow ourselves to be </a:t>
            </a:r>
            <a:r>
              <a:rPr lang="en-ZA" sz="1200" kern="1200" dirty="0" smtClean="0">
                <a:solidFill>
                  <a:schemeClr val="tx1"/>
                </a:solidFill>
                <a:effectLst/>
                <a:latin typeface="+mn-lt"/>
                <a:ea typeface="+mn-ea"/>
                <a:cs typeface="+mn-cs"/>
              </a:rPr>
              <a:t>positively edified by positive media influences</a:t>
            </a:r>
            <a:r>
              <a:rPr lang="en-ZA" sz="1200" kern="1200" dirty="0" smtClean="0">
                <a:solidFill>
                  <a:schemeClr val="tx1"/>
                </a:solidFill>
                <a:effectLst/>
                <a:latin typeface="+mn-lt"/>
                <a:ea typeface="+mn-ea"/>
                <a:cs typeface="+mn-cs"/>
              </a:rPr>
              <a:t>.</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27</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Media can help us change the world and make it a better place. The bible is the ultimate source of positive influences in our lifestyle, but in the media there are plenty of things that we can find that can make us better global citizens as well as better heavenly citizens.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28</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you heard about the boy who did not Stop, Look and Listen</a:t>
            </a:r>
            <a:r>
              <a:rPr lang="en-US" dirty="0" smtClean="0"/>
              <a:t>? “The boy who didn’t stop, look and listen.</a:t>
            </a:r>
            <a:r>
              <a:rPr lang="en-US" baseline="0" dirty="0" smtClean="0"/>
              <a:t> Before his leg was bent backwards, he loved to play football all day. But the boy didn’t cross in a safe place, where he could see cars come his way. He then didn’t stop, look and listen. A car hit him at quite a pace and now he cannot play football ‘</a:t>
            </a:r>
            <a:r>
              <a:rPr lang="en-US" baseline="0" dirty="0" err="1" smtClean="0"/>
              <a:t>cos</a:t>
            </a:r>
            <a:r>
              <a:rPr lang="en-US" baseline="0" dirty="0" smtClean="0"/>
              <a:t> his leg broke in more than one place.”</a:t>
            </a:r>
          </a:p>
        </p:txBody>
      </p:sp>
      <p:sp>
        <p:nvSpPr>
          <p:cNvPr id="4" name="Slide Number Placeholder 3"/>
          <p:cNvSpPr>
            <a:spLocks noGrp="1"/>
          </p:cNvSpPr>
          <p:nvPr>
            <p:ph type="sldNum" sz="quarter" idx="10"/>
          </p:nvPr>
        </p:nvSpPr>
        <p:spPr/>
        <p:txBody>
          <a:bodyPr/>
          <a:lstStyle/>
          <a:p>
            <a:fld id="{ABB761E8-B556-2442-B9DB-91D007047673}" type="slidenum">
              <a:rPr lang="en-US" smtClean="0"/>
              <a:t>29</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week 2 we looked at what the Word says about Evolution.</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The Boy Who Didn’t Stop,</a:t>
            </a:r>
            <a:r>
              <a:rPr lang="en-US" baseline="0" dirty="0" smtClean="0"/>
              <a:t> Look and Listen. Get it from: </a:t>
            </a:r>
            <a:r>
              <a:rPr lang="en-US" dirty="0" smtClean="0"/>
              <a:t>http://</a:t>
            </a:r>
            <a:r>
              <a:rPr lang="en-US" dirty="0" err="1" smtClean="0"/>
              <a:t>dekku.nofatclips.com</a:t>
            </a:r>
            <a:r>
              <a:rPr lang="en-US" dirty="0" smtClean="0"/>
              <a:t>/2009/01/tales-of-road-boy-who-</a:t>
            </a:r>
            <a:r>
              <a:rPr lang="en-US" dirty="0" err="1" smtClean="0"/>
              <a:t>didnt</a:t>
            </a:r>
            <a:r>
              <a:rPr lang="en-US" dirty="0" smtClean="0"/>
              <a:t>-stop-</a:t>
            </a:r>
            <a:r>
              <a:rPr lang="en-US" dirty="0" err="1" smtClean="0"/>
              <a:t>look.html</a:t>
            </a:r>
            <a:endParaRPr lang="en-US" dirty="0" smtClean="0"/>
          </a:p>
        </p:txBody>
      </p:sp>
      <p:sp>
        <p:nvSpPr>
          <p:cNvPr id="4" name="Slide Number Placeholder 3"/>
          <p:cNvSpPr>
            <a:spLocks noGrp="1"/>
          </p:cNvSpPr>
          <p:nvPr>
            <p:ph type="sldNum" sz="quarter" idx="10"/>
          </p:nvPr>
        </p:nvSpPr>
        <p:spPr/>
        <p:txBody>
          <a:bodyPr/>
          <a:lstStyle/>
          <a:p>
            <a:fld id="{ABB761E8-B556-2442-B9DB-91D007047673}" type="slidenum">
              <a:rPr lang="en-US" smtClean="0"/>
              <a:t>30</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 what can you do practically</a:t>
            </a:r>
            <a:r>
              <a:rPr lang="en-US" baseline="0" dirty="0" smtClean="0"/>
              <a:t> during the coming weeks? We </a:t>
            </a:r>
            <a:r>
              <a:rPr lang="en-US" baseline="0" dirty="0" smtClean="0"/>
              <a:t>need to </a:t>
            </a:r>
            <a:r>
              <a:rPr lang="en-US" dirty="0" smtClean="0"/>
              <a:t>Stop</a:t>
            </a:r>
            <a:r>
              <a:rPr lang="en-US" dirty="0" smtClean="0"/>
              <a:t>, Listen and </a:t>
            </a:r>
            <a:r>
              <a:rPr lang="en-US" dirty="0" smtClean="0"/>
              <a:t>Look at media in our lives. </a:t>
            </a:r>
            <a:endParaRPr lang="en-US" dirty="0" smtClean="0"/>
          </a:p>
        </p:txBody>
      </p:sp>
      <p:sp>
        <p:nvSpPr>
          <p:cNvPr id="4" name="Slide Number Placeholder 3"/>
          <p:cNvSpPr>
            <a:spLocks noGrp="1"/>
          </p:cNvSpPr>
          <p:nvPr>
            <p:ph type="sldNum" sz="quarter" idx="10"/>
          </p:nvPr>
        </p:nvSpPr>
        <p:spPr/>
        <p:txBody>
          <a:bodyPr/>
          <a:lstStyle/>
          <a:p>
            <a:fld id="{ABB761E8-B556-2442-B9DB-91D007047673}" type="slidenum">
              <a:rPr lang="en-US" smtClean="0"/>
              <a:t>31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Stop. Firstly, we should stop what we are doing long enough to evaluate the media exposure in our life. Most of us just allow media to wash over us everyday without considering the impact it is having on us.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32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2. Look. Secondly, we should look at the consequences of media in our lives. We should rid ourselves of influences that are negative and think on those things that are positive.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33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Listen. Thirdly</a:t>
            </a:r>
            <a:r>
              <a:rPr lang="en-US" dirty="0" smtClean="0"/>
              <a:t>, we should listen. That is, we should give attention to what is</a:t>
            </a:r>
            <a:r>
              <a:rPr lang="en-US" baseline="0" dirty="0" smtClean="0"/>
              <a:t> b</a:t>
            </a:r>
            <a:r>
              <a:rPr lang="en-US" dirty="0" smtClean="0"/>
              <a:t>eing said. Is it true or false? And what is the message various media</a:t>
            </a:r>
            <a:r>
              <a:rPr lang="en-US" baseline="0" dirty="0" smtClean="0"/>
              <a:t> a</a:t>
            </a:r>
            <a:r>
              <a:rPr lang="en-US" dirty="0" smtClean="0"/>
              <a:t>re bringing into our lives?</a:t>
            </a:r>
          </a:p>
        </p:txBody>
      </p:sp>
      <p:sp>
        <p:nvSpPr>
          <p:cNvPr id="4" name="Slide Number Placeholder 3"/>
          <p:cNvSpPr>
            <a:spLocks noGrp="1"/>
          </p:cNvSpPr>
          <p:nvPr>
            <p:ph type="sldNum" sz="quarter" idx="10"/>
          </p:nvPr>
        </p:nvSpPr>
        <p:spPr/>
        <p:txBody>
          <a:bodyPr/>
          <a:lstStyle/>
          <a:p>
            <a:fld id="{ABB761E8-B556-2442-B9DB-91D007047673}" type="slidenum">
              <a:rPr lang="en-US" smtClean="0"/>
              <a:t>34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be like the little boy!!!</a:t>
            </a:r>
          </a:p>
        </p:txBody>
      </p:sp>
      <p:sp>
        <p:nvSpPr>
          <p:cNvPr id="4" name="Slide Number Placeholder 3"/>
          <p:cNvSpPr>
            <a:spLocks noGrp="1"/>
          </p:cNvSpPr>
          <p:nvPr>
            <p:ph type="sldNum" sz="quarter" idx="10"/>
          </p:nvPr>
        </p:nvSpPr>
        <p:spPr/>
        <p:txBody>
          <a:bodyPr/>
          <a:lstStyle/>
          <a:p>
            <a:fld id="{ABB761E8-B556-2442-B9DB-91D007047673}" type="slidenum">
              <a:rPr lang="en-US" smtClean="0"/>
              <a:t>35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Rather Stop,</a:t>
            </a:r>
            <a:r>
              <a:rPr lang="en-US" baseline="0" dirty="0" smtClean="0"/>
              <a:t> Look and Listen!</a:t>
            </a:r>
            <a:endParaRPr lang="en-US" dirty="0" smtClean="0"/>
          </a:p>
        </p:txBody>
      </p:sp>
      <p:sp>
        <p:nvSpPr>
          <p:cNvPr id="4" name="Slide Number Placeholder 3"/>
          <p:cNvSpPr>
            <a:spLocks noGrp="1"/>
          </p:cNvSpPr>
          <p:nvPr>
            <p:ph type="sldNum" sz="quarter" idx="10"/>
          </p:nvPr>
        </p:nvSpPr>
        <p:spPr/>
        <p:txBody>
          <a:bodyPr/>
          <a:lstStyle/>
          <a:p>
            <a:fld id="{ABB761E8-B556-2442-B9DB-91D007047673}" type="slidenum">
              <a:rPr lang="en-US" smtClean="0"/>
              <a:t>36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Prayer</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37</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Sunday we are going to look at what the Word says about Prophecy.</a:t>
            </a:r>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38</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week 3 we look</a:t>
            </a:r>
            <a:r>
              <a:rPr lang="en-US" baseline="0" dirty="0" smtClean="0"/>
              <a:t>ed </a:t>
            </a:r>
            <a:r>
              <a:rPr lang="en-US" dirty="0" smtClean="0"/>
              <a:t>at what the Word says about HUMANITY.</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week we looked</a:t>
            </a:r>
            <a:r>
              <a:rPr lang="en-US" baseline="0" dirty="0" smtClean="0"/>
              <a:t> </a:t>
            </a:r>
            <a:r>
              <a:rPr lang="en-US" dirty="0" smtClean="0"/>
              <a:t>at what the Word says about Spiritual Warfare.</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week we are going to look</a:t>
            </a:r>
            <a:r>
              <a:rPr lang="en-US" baseline="0" dirty="0" smtClean="0"/>
              <a:t> </a:t>
            </a:r>
            <a:r>
              <a:rPr lang="en-US" dirty="0" smtClean="0"/>
              <a:t>at what the Word says about Media.</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Prayer: We are going to start this morning by praying</a:t>
            </a:r>
            <a:r>
              <a:rPr lang="en-US" sz="1200" kern="1200" baseline="0" dirty="0" smtClean="0">
                <a:solidFill>
                  <a:schemeClr val="tx1"/>
                </a:solidFill>
                <a:effectLst/>
                <a:latin typeface="+mn-lt"/>
                <a:ea typeface="+mn-ea"/>
                <a:cs typeface="+mn-cs"/>
              </a:rPr>
              <a:t> using the outline based on the Lord’s Prayer that we learnt about last Sunday</a:t>
            </a:r>
            <a:r>
              <a:rPr lang="en-US" sz="1200" kern="120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 Praise:  “Our Father in heaven, hallowed be your Name.”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2. Request:  “Your kingdom come, your will be done, on earth as it is done in heaven. Give us this day our daily bread.”</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3. Admit:  “Forgive us our sins, as we forgive those who have sinned against us.”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4. Yield: “Lead us not into temptation, but deliver us from the evil one.”</a:t>
            </a:r>
            <a:endParaRPr lang="en-US" dirty="0" smtClean="0"/>
          </a:p>
        </p:txBody>
      </p:sp>
      <p:sp>
        <p:nvSpPr>
          <p:cNvPr id="4" name="Slide Number Placeholder 3"/>
          <p:cNvSpPr>
            <a:spLocks noGrp="1"/>
          </p:cNvSpPr>
          <p:nvPr>
            <p:ph type="sldNum" sz="quarter" idx="10"/>
          </p:nvPr>
        </p:nvSpPr>
        <p:spPr/>
        <p:txBody>
          <a:bodyPr/>
          <a:lstStyle/>
          <a:p>
            <a:fld id="{ABB761E8-B556-2442-B9DB-91D007047673}" type="slidenum">
              <a:rPr lang="en-US" smtClean="0"/>
              <a:t>7</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Sharing: Ask the person next to you to tell you what they think the word Media refers to.</a:t>
            </a:r>
          </a:p>
        </p:txBody>
      </p:sp>
      <p:sp>
        <p:nvSpPr>
          <p:cNvPr id="4" name="Slide Number Placeholder 3"/>
          <p:cNvSpPr>
            <a:spLocks noGrp="1"/>
          </p:cNvSpPr>
          <p:nvPr>
            <p:ph type="sldNum" sz="quarter" idx="10"/>
          </p:nvPr>
        </p:nvSpPr>
        <p:spPr/>
        <p:txBody>
          <a:bodyPr/>
          <a:lstStyle/>
          <a:p>
            <a:fld id="{ABB761E8-B556-2442-B9DB-91D007047673}" type="slidenum">
              <a:rPr lang="en-US" smtClean="0"/>
              <a:t>8</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8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What is Media?</a:t>
            </a:r>
            <a:r>
              <a:rPr lang="en-US" sz="1200" b="0" kern="1200" baseline="0" dirty="0" smtClean="0">
                <a:solidFill>
                  <a:schemeClr val="tx1"/>
                </a:solidFill>
                <a:effectLst/>
                <a:latin typeface="+mn-lt"/>
                <a:ea typeface="+mn-ea"/>
                <a:cs typeface="+mn-cs"/>
              </a:rPr>
              <a:t> </a:t>
            </a:r>
            <a:endParaRPr lang="en-US" b="0" dirty="0"/>
          </a:p>
        </p:txBody>
      </p:sp>
      <p:sp>
        <p:nvSpPr>
          <p:cNvPr id="4" name="Slide Number Placeholder 3"/>
          <p:cNvSpPr>
            <a:spLocks noGrp="1"/>
          </p:cNvSpPr>
          <p:nvPr>
            <p:ph type="sldNum" sz="quarter" idx="10"/>
          </p:nvPr>
        </p:nvSpPr>
        <p:spPr/>
        <p:txBody>
          <a:bodyPr/>
          <a:lstStyle/>
          <a:p>
            <a:fld id="{ABB761E8-B556-2442-B9DB-91D007047673}" type="slidenum">
              <a:rPr lang="en-US" smtClean="0"/>
              <a:t>9</a:t>
            </a:fld>
            <a:endParaRPr lang="en-US"/>
          </a:p>
        </p:txBody>
      </p:sp>
    </p:spTree>
    <p:extLst>
      <p:ext uri="{BB962C8B-B14F-4D97-AF65-F5344CB8AC3E}">
        <p14:creationId xmlns:p14="http://schemas.microsoft.com/office/powerpoint/2010/main" val="164247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570702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548041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182055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50928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1C3725-5453-3542-A19C-130A3E12A89D}" type="datetimeFigureOut">
              <a:rPr lang="en-US" smtClean="0"/>
              <a:t>16/05/14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977499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1C3725-5453-3542-A19C-130A3E12A89D}" type="datetimeFigureOut">
              <a:rPr lang="en-US" smtClean="0"/>
              <a:t>16/05/14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78095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1C3725-5453-3542-A19C-130A3E12A89D}" type="datetimeFigureOut">
              <a:rPr lang="en-US" smtClean="0"/>
              <a:t>16/05/14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982785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1C3725-5453-3542-A19C-130A3E12A89D}" type="datetimeFigureOut">
              <a:rPr lang="en-US" smtClean="0"/>
              <a:t>16/05/14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4127298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C3725-5453-3542-A19C-130A3E12A89D}" type="datetimeFigureOut">
              <a:rPr lang="en-US" smtClean="0"/>
              <a:t>16/05/14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84072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16/05/14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67949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16/05/14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902117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C3725-5453-3542-A19C-130A3E12A89D}" type="datetimeFigureOut">
              <a:rPr lang="en-US" smtClean="0"/>
              <a:t>16/05/14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77164D-674C-2F41-B1F2-272353E1E02B}" type="slidenum">
              <a:rPr lang="en-US" smtClean="0"/>
              <a:t>‹#›</a:t>
            </a:fld>
            <a:endParaRPr lang="en-US"/>
          </a:p>
        </p:txBody>
      </p:sp>
    </p:spTree>
    <p:extLst>
      <p:ext uri="{BB962C8B-B14F-4D97-AF65-F5344CB8AC3E}">
        <p14:creationId xmlns:p14="http://schemas.microsoft.com/office/powerpoint/2010/main" val="4282310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473859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3870100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9267835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0277076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513773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4414404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9627475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4399461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65223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7312392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3930712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2685913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9798243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35689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5119513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2343496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9504803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2328198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6926448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666993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74690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548317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0722949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27369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137158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7470799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8294826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4807194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lide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3988781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7732239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8733275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562133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361662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97205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83310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769120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24257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7560118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12415</TotalTime>
  <Words>2348</Words>
  <Application>Microsoft Macintosh PowerPoint</Application>
  <PresentationFormat>On-screen Show (4:3)</PresentationFormat>
  <Paragraphs>81</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674</cp:revision>
  <dcterms:created xsi:type="dcterms:W3CDTF">2013-10-02T18:06:33Z</dcterms:created>
  <dcterms:modified xsi:type="dcterms:W3CDTF">2016-05-14T13:55:20Z</dcterms:modified>
</cp:coreProperties>
</file>