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1001" r:id="rId2"/>
    <p:sldId id="1002" r:id="rId3"/>
    <p:sldId id="1003" r:id="rId4"/>
    <p:sldId id="1230" r:id="rId5"/>
    <p:sldId id="1279" r:id="rId6"/>
    <p:sldId id="1323" r:id="rId7"/>
    <p:sldId id="1436" r:id="rId8"/>
    <p:sldId id="1269" r:id="rId9"/>
    <p:sldId id="1318" r:id="rId10"/>
    <p:sldId id="1551" r:id="rId11"/>
    <p:sldId id="1552" r:id="rId12"/>
    <p:sldId id="1437" r:id="rId13"/>
    <p:sldId id="1440" r:id="rId14"/>
    <p:sldId id="1540" r:id="rId15"/>
    <p:sldId id="1438" r:id="rId16"/>
    <p:sldId id="1439" r:id="rId17"/>
    <p:sldId id="1541" r:id="rId18"/>
    <p:sldId id="1441" r:id="rId19"/>
    <p:sldId id="1443" r:id="rId20"/>
    <p:sldId id="1442" r:id="rId21"/>
    <p:sldId id="1550" r:id="rId22"/>
    <p:sldId id="1444" r:id="rId23"/>
    <p:sldId id="1535" r:id="rId24"/>
    <p:sldId id="1536" r:id="rId25"/>
    <p:sldId id="1475" r:id="rId26"/>
    <p:sldId id="1537" r:id="rId27"/>
    <p:sldId id="1445" r:id="rId28"/>
    <p:sldId id="1448" r:id="rId29"/>
    <p:sldId id="1534" r:id="rId30"/>
    <p:sldId id="1469" r:id="rId31"/>
    <p:sldId id="1449" r:id="rId32"/>
    <p:sldId id="1446" r:id="rId33"/>
    <p:sldId id="1447" r:id="rId34"/>
    <p:sldId id="1532" r:id="rId35"/>
    <p:sldId id="1543" r:id="rId36"/>
    <p:sldId id="1544" r:id="rId37"/>
    <p:sldId id="1545" r:id="rId38"/>
    <p:sldId id="1546" r:id="rId39"/>
    <p:sldId id="1547" r:id="rId40"/>
    <p:sldId id="1542" r:id="rId41"/>
    <p:sldId id="1451" r:id="rId42"/>
    <p:sldId id="1391" r:id="rId43"/>
    <p:sldId id="1452" r:id="rId44"/>
    <p:sldId id="1453" r:id="rId45"/>
    <p:sldId id="1454" r:id="rId46"/>
    <p:sldId id="1554" r:id="rId47"/>
    <p:sldId id="1555" r:id="rId48"/>
    <p:sldId id="1462" r:id="rId49"/>
    <p:sldId id="1463" r:id="rId50"/>
    <p:sldId id="1465" r:id="rId51"/>
    <p:sldId id="1466" r:id="rId52"/>
    <p:sldId id="1548" r:id="rId53"/>
    <p:sldId id="1467" r:id="rId54"/>
    <p:sldId id="1538" r:id="rId55"/>
    <p:sldId id="1549" r:id="rId56"/>
    <p:sldId id="1470" r:id="rId57"/>
    <p:sldId id="1553" r:id="rId58"/>
    <p:sldId id="1539" r:id="rId59"/>
    <p:sldId id="1434"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C4FE"/>
    <a:srgbClr val="EED80D"/>
    <a:srgbClr val="FFCC66"/>
    <a:srgbClr val="FFFFFF"/>
    <a:srgbClr val="FFFF00"/>
    <a:srgbClr val="D29703"/>
    <a:srgbClr val="C40806"/>
    <a:srgbClr val="D10014"/>
    <a:srgbClr val="93000F"/>
    <a:srgbClr val="A71C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82021" autoAdjust="0"/>
  </p:normalViewPr>
  <p:slideViewPr>
    <p:cSldViewPr snapToGrid="0" snapToObjects="1" showGuides="1">
      <p:cViewPr varScale="1">
        <p:scale>
          <a:sx n="72" d="100"/>
          <a:sy n="72" d="100"/>
        </p:scale>
        <p:origin x="-888" y="-104"/>
      </p:cViewPr>
      <p:guideLst>
        <p:guide orient="horz" pos="1793"/>
        <p:guide pos="2325"/>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16/05/22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Welcome to week 6 of the Word-On series where each week we are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looking at what the Bible says about different topics.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a:t>
            </a:r>
            <a:r>
              <a:rPr lang="en-ZA" sz="1200" kern="1200" baseline="0" dirty="0" smtClean="0">
                <a:solidFill>
                  <a:schemeClr val="tx1"/>
                </a:solidFill>
                <a:effectLst/>
                <a:latin typeface="+mn-lt"/>
                <a:ea typeface="+mn-ea"/>
                <a:cs typeface="+mn-cs"/>
              </a:rPr>
              <a:t> love looking at the weather predictons for the next week using an App on my phone called AccuWeather.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The disaster movie “2012” is about the near-total destruction of planet Earth based on prophecies made by the Ancient Mayans, thousands of years ago.</a:t>
            </a:r>
            <a:endParaRPr lang="en-Z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So today I will be answering some questions about </a:t>
            </a:r>
            <a:r>
              <a:rPr lang="en-ZA" baseline="0" dirty="0" smtClean="0"/>
              <a:t>prophesy that you may had!</a:t>
            </a:r>
            <a:endParaRPr lang="en-ZA" dirty="0"/>
          </a:p>
        </p:txBody>
      </p:sp>
      <p:sp>
        <p:nvSpPr>
          <p:cNvPr id="4" name="Slide Number Placeholder 3"/>
          <p:cNvSpPr>
            <a:spLocks noGrp="1"/>
          </p:cNvSpPr>
          <p:nvPr>
            <p:ph type="sldNum" sz="quarter" idx="10"/>
          </p:nvPr>
        </p:nvSpPr>
        <p:spPr/>
        <p:txBody>
          <a:bodyPr/>
          <a:lstStyle/>
          <a:p>
            <a:fld id="{ABB761E8-B556-2442-B9DB-91D007047673}" type="slidenum">
              <a:rPr lang="en-US" smtClean="0"/>
              <a:t>12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What is Prophecy?</a:t>
            </a:r>
            <a:endParaRPr lang="en-US"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Prophecy is a sense that God has something to say to a person or a group at a specific time.</a:t>
            </a:r>
          </a:p>
          <a:p>
            <a:pPr marL="0" marR="0" indent="0" algn="l" defTabSz="457200" rtl="0" eaLnBrk="1" fontAlgn="auto" latinLnBrk="0" hangingPunct="1">
              <a:lnSpc>
                <a:spcPct val="8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ABB761E8-B556-2442-B9DB-91D007047673}" type="slidenum">
              <a:rPr lang="en-US" smtClean="0"/>
              <a:t>14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US" b="0" dirty="0" smtClean="0"/>
              <a:t>What Does The Word Say About Prophecy?</a:t>
            </a:r>
          </a:p>
          <a:p>
            <a:pPr marL="0" marR="0" indent="0" algn="l" defTabSz="457200" rtl="0" eaLnBrk="1" fontAlgn="auto" latinLnBrk="0" hangingPunct="1">
              <a:lnSpc>
                <a:spcPct val="8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ABB761E8-B556-2442-B9DB-91D007047673}" type="slidenum">
              <a:rPr lang="en-US" smtClean="0"/>
              <a:t>15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ZA" sz="1200" b="0" dirty="0" smtClean="0">
                <a:solidFill>
                  <a:srgbClr val="FFFFFF"/>
                </a:solidFill>
                <a:effectLst>
                  <a:glow rad="114300">
                    <a:schemeClr val="tx1">
                      <a:alpha val="91000"/>
                    </a:schemeClr>
                  </a:glow>
                </a:effectLst>
                <a:latin typeface="Candara"/>
                <a:ea typeface="+mn-ea"/>
                <a:cs typeface="Candara"/>
              </a:rPr>
              <a:t>Prophecy in the Old Testament.</a:t>
            </a:r>
            <a:r>
              <a:rPr lang="en-ZA" sz="1200" b="0" baseline="0" dirty="0" smtClean="0">
                <a:solidFill>
                  <a:srgbClr val="FFFFFF"/>
                </a:solidFill>
                <a:effectLst>
                  <a:glow rad="114300">
                    <a:schemeClr val="tx1">
                      <a:alpha val="91000"/>
                    </a:schemeClr>
                  </a:glow>
                </a:effectLst>
                <a:latin typeface="Candara"/>
                <a:ea typeface="+mn-ea"/>
                <a:cs typeface="Candara"/>
              </a:rPr>
              <a:t> </a:t>
            </a:r>
            <a:r>
              <a:rPr lang="en-ZA" sz="1200" b="0" dirty="0" smtClean="0">
                <a:solidFill>
                  <a:srgbClr val="FFFFFF"/>
                </a:solidFill>
                <a:effectLst>
                  <a:glow rad="114300">
                    <a:schemeClr val="tx1">
                      <a:alpha val="91000"/>
                    </a:schemeClr>
                  </a:glow>
                </a:effectLst>
                <a:latin typeface="Candara"/>
                <a:ea typeface="+mn-ea"/>
                <a:cs typeface="Candara"/>
              </a:rPr>
              <a:t>Prophets were appointed by God to speak on his behalf to people.</a:t>
            </a:r>
            <a:endParaRPr lang="en-US" b="0" dirty="0"/>
          </a:p>
        </p:txBody>
      </p:sp>
      <p:sp>
        <p:nvSpPr>
          <p:cNvPr id="4" name="Slide Number Placeholder 3"/>
          <p:cNvSpPr>
            <a:spLocks noGrp="1"/>
          </p:cNvSpPr>
          <p:nvPr>
            <p:ph type="sldNum" sz="quarter" idx="10"/>
          </p:nvPr>
        </p:nvSpPr>
        <p:spPr/>
        <p:txBody>
          <a:bodyPr/>
          <a:lstStyle/>
          <a:p>
            <a:fld id="{ABB761E8-B556-2442-B9DB-91D007047673}" type="slidenum">
              <a:rPr lang="en-US" smtClean="0"/>
              <a:t>16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ZA" sz="1200" b="0" dirty="0" smtClean="0">
                <a:solidFill>
                  <a:srgbClr val="FFFFFF"/>
                </a:solidFill>
                <a:effectLst>
                  <a:glow rad="114300">
                    <a:schemeClr val="tx1">
                      <a:alpha val="91000"/>
                    </a:schemeClr>
                  </a:glow>
                </a:effectLst>
                <a:latin typeface="Candara"/>
                <a:cs typeface="Candara"/>
              </a:rPr>
              <a:t>Prophets were often whistle-blowers on a tribe or nation who had turned away from God.</a:t>
            </a:r>
          </a:p>
          <a:p>
            <a:pPr marL="0" marR="0" indent="0" algn="l" defTabSz="457200" rtl="0" eaLnBrk="1" fontAlgn="auto" latinLnBrk="0" hangingPunct="1">
              <a:lnSpc>
                <a:spcPct val="80000"/>
              </a:lnSpc>
              <a:spcBef>
                <a:spcPts val="0"/>
              </a:spcBef>
              <a:spcAft>
                <a:spcPts val="0"/>
              </a:spcAft>
              <a:buClrTx/>
              <a:buSzTx/>
              <a:buFontTx/>
              <a:buNone/>
              <a:tabLst/>
              <a:defRPr/>
            </a:pPr>
            <a:endParaRPr lang="en-US" b="0" dirty="0" smtClean="0"/>
          </a:p>
          <a:p>
            <a:pPr marL="0" marR="0" indent="0" algn="l" defTabSz="457200" rtl="0" eaLnBrk="1" fontAlgn="auto" latinLnBrk="0" hangingPunct="1">
              <a:lnSpc>
                <a:spcPct val="8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ABB761E8-B556-2442-B9DB-91D007047673}" type="slidenum">
              <a:rPr lang="en-US" smtClean="0"/>
              <a:t>17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smtClean="0"/>
              <a:t>Moses was a prophet who God used to Free the Hebrews from slavery at the hands of the Egyptians, he lead them to the promise land. Again and again, these people turned away from God; Moses was God's mouthpiece to call them to repentance.</a:t>
            </a:r>
            <a:endParaRPr lang="en-ZA" sz="1200" dirty="0"/>
          </a:p>
        </p:txBody>
      </p:sp>
      <p:sp>
        <p:nvSpPr>
          <p:cNvPr id="4" name="Slide Number Placeholder 3"/>
          <p:cNvSpPr>
            <a:spLocks noGrp="1"/>
          </p:cNvSpPr>
          <p:nvPr>
            <p:ph type="sldNum" sz="quarter" idx="10"/>
          </p:nvPr>
        </p:nvSpPr>
        <p:spPr/>
        <p:txBody>
          <a:bodyPr/>
          <a:lstStyle/>
          <a:p>
            <a:fld id="{ABB761E8-B556-2442-B9DB-91D007047673}" type="slidenum">
              <a:rPr lang="en-US" smtClean="0"/>
              <a:t>18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Deborah was a judge who prophesied:</a:t>
            </a:r>
            <a:r>
              <a:rPr lang="en-ZA" baseline="0" dirty="0" smtClean="0"/>
              <a:t> </a:t>
            </a:r>
            <a:r>
              <a:rPr lang="en-ZA" dirty="0" smtClean="0"/>
              <a:t>She called for Barak to lead Israel in a war against the mighty armies of Jabin and his general Sisera, by utilizing only a very small army of Israelites to do so. God was planning to defeat these foreign armies and deliver Israel.</a:t>
            </a:r>
            <a:endParaRPr lang="en-ZA" dirty="0"/>
          </a:p>
        </p:txBody>
      </p:sp>
      <p:sp>
        <p:nvSpPr>
          <p:cNvPr id="4" name="Slide Number Placeholder 3"/>
          <p:cNvSpPr>
            <a:spLocks noGrp="1"/>
          </p:cNvSpPr>
          <p:nvPr>
            <p:ph type="sldNum" sz="quarter" idx="10"/>
          </p:nvPr>
        </p:nvSpPr>
        <p:spPr/>
        <p:txBody>
          <a:bodyPr/>
          <a:lstStyle/>
          <a:p>
            <a:fld id="{ABB761E8-B556-2442-B9DB-91D007047673}" type="slidenum">
              <a:rPr lang="en-US" smtClean="0"/>
              <a:t>19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Week 1 we looked at what</a:t>
            </a:r>
            <a:r>
              <a:rPr lang="en-US" baseline="0" dirty="0" smtClean="0"/>
              <a:t> the Word says about God.</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Ezekiel spoke about the restoration of Israel and the destruction of empires that sought to destroy Israel.</a:t>
            </a:r>
            <a:endParaRPr lang="en-ZA" dirty="0"/>
          </a:p>
        </p:txBody>
      </p:sp>
      <p:sp>
        <p:nvSpPr>
          <p:cNvPr id="4" name="Slide Number Placeholder 3"/>
          <p:cNvSpPr>
            <a:spLocks noGrp="1"/>
          </p:cNvSpPr>
          <p:nvPr>
            <p:ph type="sldNum" sz="quarter" idx="10"/>
          </p:nvPr>
        </p:nvSpPr>
        <p:spPr/>
        <p:txBody>
          <a:bodyPr/>
          <a:lstStyle/>
          <a:p>
            <a:fld id="{ABB761E8-B556-2442-B9DB-91D007047673}" type="slidenum">
              <a:rPr lang="en-US" smtClean="0"/>
              <a:t>20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ZA" dirty="0" smtClean="0"/>
              <a:t>If you didn’t know what to do about a situation you'd go to a prophet and he’d pray and ask God what you should do.</a:t>
            </a:r>
          </a:p>
        </p:txBody>
      </p:sp>
      <p:sp>
        <p:nvSpPr>
          <p:cNvPr id="4" name="Slide Number Placeholder 3"/>
          <p:cNvSpPr>
            <a:spLocks noGrp="1"/>
          </p:cNvSpPr>
          <p:nvPr>
            <p:ph type="sldNum" sz="quarter" idx="10"/>
          </p:nvPr>
        </p:nvSpPr>
        <p:spPr/>
        <p:txBody>
          <a:bodyPr/>
          <a:lstStyle/>
          <a:p>
            <a:fld id="{ABB761E8-B556-2442-B9DB-91D007047673}" type="slidenum">
              <a:rPr lang="en-US" smtClean="0"/>
              <a:t>21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ZA" dirty="0" smtClean="0"/>
              <a:t>Prophecies about Jesus. Throughout scripture there are prophecies of a messiah – someone who God will send to save the world. 127 Messianic predictions involving more than 3,000 Bible verses, with a remarkable 574 verses referring directly to a personal Messiah! These incredible promises formed one of the most central themes of the Old Testament: the coming Messiah.</a:t>
            </a:r>
          </a:p>
          <a:p>
            <a:pPr marL="0" indent="0">
              <a:buNone/>
            </a:pPr>
            <a:endParaRPr lang="en-ZA" dirty="0"/>
          </a:p>
        </p:txBody>
      </p:sp>
      <p:sp>
        <p:nvSpPr>
          <p:cNvPr id="4" name="Slide Number Placeholder 3"/>
          <p:cNvSpPr>
            <a:spLocks noGrp="1"/>
          </p:cNvSpPr>
          <p:nvPr>
            <p:ph type="sldNum" sz="quarter" idx="10"/>
          </p:nvPr>
        </p:nvSpPr>
        <p:spPr/>
        <p:txBody>
          <a:bodyPr/>
          <a:lstStyle/>
          <a:p>
            <a:fld id="{ABB761E8-B556-2442-B9DB-91D007047673}" type="slidenum">
              <a:rPr lang="en-US" smtClean="0"/>
              <a:t>22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ZA" dirty="0" smtClean="0"/>
              <a:t>Here are some examples of a passage in the </a:t>
            </a:r>
            <a:r>
              <a:rPr lang="en-ZA" baseline="0" dirty="0" smtClean="0"/>
              <a:t>Old Testament in which a prophecy was made and the reference in the New Testament where it was fulfilled:</a:t>
            </a:r>
          </a:p>
          <a:p>
            <a:pPr marL="0" indent="0">
              <a:buNone/>
            </a:pPr>
            <a:r>
              <a:rPr lang="en-ZA" baseline="0" dirty="0" smtClean="0"/>
              <a:t>Genesis 22:18 - A Child of Abraham - Matthew 1:2</a:t>
            </a:r>
          </a:p>
          <a:p>
            <a:pPr marL="0" indent="0">
              <a:buNone/>
            </a:pPr>
            <a:r>
              <a:rPr lang="en-ZA" baseline="0" dirty="0" smtClean="0"/>
              <a:t>Genesis 49:10 - The Tibe of Judah - Matthew 1:3</a:t>
            </a:r>
          </a:p>
          <a:p>
            <a:pPr marL="0" indent="0">
              <a:buNone/>
            </a:pPr>
            <a:r>
              <a:rPr lang="en-ZA" baseline="0" dirty="0" smtClean="0"/>
              <a:t>Jeremiah 23:5 - The Son of David - Matthew 1:6</a:t>
            </a:r>
          </a:p>
          <a:p>
            <a:pPr marL="0" indent="0">
              <a:buNone/>
            </a:pPr>
            <a:r>
              <a:rPr lang="en-ZA" baseline="0" dirty="0" smtClean="0"/>
              <a:t>Micah 5:2 - Born in Bethlehem - Matthew 2:1</a:t>
            </a:r>
          </a:p>
          <a:p>
            <a:pPr marL="0" indent="0">
              <a:buNone/>
            </a:pPr>
            <a:r>
              <a:rPr lang="en-ZA" baseline="0" dirty="0" smtClean="0"/>
              <a:t>Isaiah 7:14 - The Virgin Birth - Matthew 1:23</a:t>
            </a:r>
          </a:p>
          <a:p>
            <a:pPr marL="0" indent="0">
              <a:buNone/>
            </a:pPr>
            <a:r>
              <a:rPr lang="en-ZA" baseline="0" dirty="0" smtClean="0"/>
              <a:t>Psalm 72:10 - Given Gifts - Matthew 2:11</a:t>
            </a:r>
          </a:p>
          <a:p>
            <a:pPr marL="0" indent="0">
              <a:buNone/>
            </a:pPr>
            <a:r>
              <a:rPr lang="en-ZA" baseline="0" dirty="0" smtClean="0"/>
              <a:t>Hosea 11:1 - Fled to Egypt - Matthew 2:14</a:t>
            </a:r>
          </a:p>
          <a:p>
            <a:pPr marL="0" indent="0">
              <a:buNone/>
            </a:pPr>
            <a:r>
              <a:rPr lang="en-ZA" baseline="0" dirty="0" smtClean="0"/>
              <a:t>Jeremiah 31:15 - Baby Masacre - Matthew 2:16</a:t>
            </a:r>
          </a:p>
          <a:p>
            <a:pPr marL="0" indent="0">
              <a:buNone/>
            </a:pPr>
            <a:endParaRPr lang="en-ZA" dirty="0"/>
          </a:p>
        </p:txBody>
      </p:sp>
      <p:sp>
        <p:nvSpPr>
          <p:cNvPr id="4" name="Slide Number Placeholder 3"/>
          <p:cNvSpPr>
            <a:spLocks noGrp="1"/>
          </p:cNvSpPr>
          <p:nvPr>
            <p:ph type="sldNum" sz="quarter" idx="10"/>
          </p:nvPr>
        </p:nvSpPr>
        <p:spPr/>
        <p:txBody>
          <a:bodyPr/>
          <a:lstStyle/>
          <a:p>
            <a:fld id="{ABB761E8-B556-2442-B9DB-91D007047673}" type="slidenum">
              <a:rPr lang="en-US" smtClean="0"/>
              <a:t>23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ZA" dirty="0" smtClean="0"/>
              <a:t>Isaiah,</a:t>
            </a:r>
            <a:r>
              <a:rPr lang="en-ZA" baseline="0" dirty="0" smtClean="0"/>
              <a:t> like Micah, told of Jesus 700 yearsbefore He was born - he prophesied that a son will be born, it would be a special birth, and he would die a horrible death that would bring forgiveness.</a:t>
            </a:r>
            <a:endParaRPr lang="en-ZA" dirty="0"/>
          </a:p>
        </p:txBody>
      </p:sp>
      <p:sp>
        <p:nvSpPr>
          <p:cNvPr id="4" name="Slide Number Placeholder 3"/>
          <p:cNvSpPr>
            <a:spLocks noGrp="1"/>
          </p:cNvSpPr>
          <p:nvPr>
            <p:ph type="sldNum" sz="quarter" idx="10"/>
          </p:nvPr>
        </p:nvSpPr>
        <p:spPr/>
        <p:txBody>
          <a:bodyPr/>
          <a:lstStyle/>
          <a:p>
            <a:fld id="{ABB761E8-B556-2442-B9DB-91D007047673}" type="slidenum">
              <a:rPr lang="en-US" smtClean="0"/>
              <a:t>24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How was it possible that the prophets were able to predict the future about Jesus? TheBible says: “No prophecy in Scripture ever came from the prophet’s own understanding, or from human initiative. No, those prophets were moved by the Holy Spirit and they spoke from God.” (2 Peter 1:20-21)</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dirty="0" smtClean="0">
                <a:solidFill>
                  <a:srgbClr val="FFFFFF"/>
                </a:solidFill>
                <a:effectLst>
                  <a:glow rad="114300">
                    <a:schemeClr val="tx1">
                      <a:alpha val="91000"/>
                    </a:schemeClr>
                  </a:glow>
                </a:effectLst>
                <a:latin typeface="Candara"/>
                <a:ea typeface="+mn-ea"/>
                <a:cs typeface="Candara"/>
              </a:rPr>
              <a:t>In fact, we read that God did nothing that</a:t>
            </a:r>
            <a:r>
              <a:rPr lang="en-ZA" sz="1200" b="0" baseline="0" dirty="0" smtClean="0">
                <a:solidFill>
                  <a:srgbClr val="FFFFFF"/>
                </a:solidFill>
                <a:effectLst>
                  <a:glow rad="114300">
                    <a:schemeClr val="tx1">
                      <a:alpha val="91000"/>
                    </a:schemeClr>
                  </a:glow>
                </a:effectLst>
                <a:latin typeface="Candara"/>
                <a:ea typeface="+mn-ea"/>
                <a:cs typeface="Candara"/>
              </a:rPr>
              <a:t> was not revealed to a prophet</a:t>
            </a:r>
            <a:r>
              <a:rPr lang="en-ZA" sz="1200" b="0" dirty="0" smtClean="0">
                <a:solidFill>
                  <a:srgbClr val="FFFFFF"/>
                </a:solidFill>
                <a:effectLst>
                  <a:glow rad="114300">
                    <a:schemeClr val="tx1">
                      <a:alpha val="91000"/>
                    </a:schemeClr>
                  </a:glow>
                </a:effectLst>
                <a:latin typeface="Candara"/>
                <a:ea typeface="+mn-ea"/>
                <a:cs typeface="Candara"/>
              </a:rPr>
              <a:t>: “Surely the Sovereign Lord does nothing without revealing his plan to his servants the prophets”. (Amos 3:7)</a:t>
            </a:r>
            <a:endParaRPr lang="en-US" b="0" dirty="0"/>
          </a:p>
        </p:txBody>
      </p:sp>
      <p:sp>
        <p:nvSpPr>
          <p:cNvPr id="4" name="Slide Number Placeholder 3"/>
          <p:cNvSpPr>
            <a:spLocks noGrp="1"/>
          </p:cNvSpPr>
          <p:nvPr>
            <p:ph type="sldNum" sz="quarter" idx="10"/>
          </p:nvPr>
        </p:nvSpPr>
        <p:spPr/>
        <p:txBody>
          <a:bodyPr/>
          <a:lstStyle/>
          <a:p>
            <a:fld id="{ABB761E8-B556-2442-B9DB-91D007047673}" type="slidenum">
              <a:rPr lang="en-US" smtClean="0"/>
              <a:t>26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Prophecy in The New Testament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ZA" sz="1200" b="0" dirty="0" smtClean="0">
                <a:solidFill>
                  <a:srgbClr val="FFFFFF"/>
                </a:solidFill>
                <a:effectLst>
                  <a:glow rad="114300">
                    <a:schemeClr val="tx1">
                      <a:alpha val="91000"/>
                    </a:schemeClr>
                  </a:glow>
                </a:effectLst>
                <a:latin typeface="Candara"/>
                <a:ea typeface="+mn-ea"/>
                <a:cs typeface="Candara"/>
              </a:rPr>
              <a:t>The Day Of Pentecost.</a:t>
            </a:r>
            <a:r>
              <a:rPr lang="en-ZA" sz="1200" b="0" baseline="0" dirty="0" smtClean="0">
                <a:solidFill>
                  <a:srgbClr val="FFFFFF"/>
                </a:solidFill>
                <a:effectLst>
                  <a:glow rad="114300">
                    <a:schemeClr val="tx1">
                      <a:alpha val="91000"/>
                    </a:schemeClr>
                  </a:glow>
                </a:effectLst>
                <a:latin typeface="Candara"/>
                <a:ea typeface="+mn-ea"/>
                <a:cs typeface="Candara"/>
              </a:rPr>
              <a:t> </a:t>
            </a:r>
            <a:r>
              <a:rPr lang="en-ZA" sz="1200" b="0" dirty="0" smtClean="0">
                <a:solidFill>
                  <a:srgbClr val="FFFFFF"/>
                </a:solidFill>
                <a:effectLst>
                  <a:glow rad="114300">
                    <a:schemeClr val="tx1">
                      <a:alpha val="91000"/>
                    </a:schemeClr>
                  </a:glow>
                </a:effectLst>
                <a:latin typeface="Candara"/>
                <a:ea typeface="+mn-ea"/>
                <a:cs typeface="Candara"/>
              </a:rPr>
              <a:t>When the Holy Spirit was poured out on the day of Pentecost</a:t>
            </a:r>
            <a:r>
              <a:rPr lang="en-ZA" sz="1200" b="0" baseline="0" dirty="0" smtClean="0">
                <a:solidFill>
                  <a:srgbClr val="FFFFFF"/>
                </a:solidFill>
                <a:effectLst>
                  <a:glow rad="114300">
                    <a:schemeClr val="tx1">
                      <a:alpha val="91000"/>
                    </a:schemeClr>
                  </a:glow>
                </a:effectLst>
                <a:latin typeface="Candara"/>
                <a:ea typeface="+mn-ea"/>
                <a:cs typeface="Candara"/>
              </a:rPr>
              <a:t> people began to prophesy. “</a:t>
            </a:r>
            <a:r>
              <a:rPr lang="en-ZA" sz="1200" b="0" dirty="0" smtClean="0">
                <a:solidFill>
                  <a:srgbClr val="FFFFFF"/>
                </a:solidFill>
                <a:effectLst>
                  <a:glow rad="114300">
                    <a:schemeClr val="tx1">
                      <a:alpha val="91000"/>
                    </a:schemeClr>
                  </a:glow>
                </a:effectLst>
                <a:latin typeface="Candara"/>
                <a:ea typeface="+mn-ea"/>
                <a:cs typeface="Candara"/>
              </a:rPr>
              <a:t>n the last days, I will pour out my Spirit on all people. Your sons and daughters will prophesy, your young men will see visions, your old men will dream dreams.” (Acts 2:17)</a:t>
            </a:r>
            <a:endParaRPr lang="en-US" b="0" dirty="0"/>
          </a:p>
        </p:txBody>
      </p:sp>
      <p:sp>
        <p:nvSpPr>
          <p:cNvPr id="4" name="Slide Number Placeholder 3"/>
          <p:cNvSpPr>
            <a:spLocks noGrp="1"/>
          </p:cNvSpPr>
          <p:nvPr>
            <p:ph type="sldNum" sz="quarter" idx="10"/>
          </p:nvPr>
        </p:nvSpPr>
        <p:spPr/>
        <p:txBody>
          <a:bodyPr/>
          <a:lstStyle/>
          <a:p>
            <a:fld id="{ABB761E8-B556-2442-B9DB-91D007047673}" type="slidenum">
              <a:rPr lang="en-US" smtClean="0"/>
              <a:t>28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US" dirty="0" smtClean="0"/>
              <a:t>The Church Leaders: Now these are the gifts Christ gave to the church: the apostles, the prophets, the evangelists, and the pastors and teachers. Their responsibility is to equip God’s people to do his work and build up the church, the body of Christ. </a:t>
            </a:r>
            <a:r>
              <a:rPr lang="en-ZA" dirty="0" smtClean="0"/>
              <a:t>(Ephesians 4:11-12)</a:t>
            </a:r>
            <a:endParaRPr lang="en-US" b="0" dirty="0"/>
          </a:p>
        </p:txBody>
      </p:sp>
      <p:sp>
        <p:nvSpPr>
          <p:cNvPr id="4" name="Slide Number Placeholder 3"/>
          <p:cNvSpPr>
            <a:spLocks noGrp="1"/>
          </p:cNvSpPr>
          <p:nvPr>
            <p:ph type="sldNum" sz="quarter" idx="10"/>
          </p:nvPr>
        </p:nvSpPr>
        <p:spPr/>
        <p:txBody>
          <a:bodyPr/>
          <a:lstStyle/>
          <a:p>
            <a:fld id="{ABB761E8-B556-2442-B9DB-91D007047673}" type="slidenum">
              <a:rPr lang="en-US" smtClean="0"/>
              <a:t>29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Week 2 we looked at what the Word says about Evolution.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ZA" dirty="0" smtClean="0"/>
              <a:t>The</a:t>
            </a:r>
            <a:r>
              <a:rPr lang="en-ZA" baseline="0" dirty="0" smtClean="0"/>
              <a:t> Spiritual Gift: </a:t>
            </a:r>
            <a:r>
              <a:rPr lang="en-ZA" dirty="0" smtClean="0"/>
              <a:t>Prophecy is a gift of the Holy Spirit</a:t>
            </a:r>
            <a:r>
              <a:rPr lang="en-ZA" baseline="0" dirty="0" smtClean="0"/>
              <a:t> and he </a:t>
            </a:r>
            <a:r>
              <a:rPr lang="en-ZA" dirty="0" smtClean="0"/>
              <a:t>gives gifts of prophecy at his own discretion. “He gives one person the power to perform miracles, and another the ability to prophesy. He gives someone else the ability to discern whether a message is from the Spirit of God or from another spirit. Still another person is given the ability to speak in unknown languages, while another is given the ability to interpret what is being said.” (1 Corinthians 12:10)</a:t>
            </a:r>
            <a:endParaRPr lang="en-US" b="0" dirty="0"/>
          </a:p>
        </p:txBody>
      </p:sp>
      <p:sp>
        <p:nvSpPr>
          <p:cNvPr id="4" name="Slide Number Placeholder 3"/>
          <p:cNvSpPr>
            <a:spLocks noGrp="1"/>
          </p:cNvSpPr>
          <p:nvPr>
            <p:ph type="sldNum" sz="quarter" idx="10"/>
          </p:nvPr>
        </p:nvSpPr>
        <p:spPr/>
        <p:txBody>
          <a:bodyPr/>
          <a:lstStyle/>
          <a:p>
            <a:fld id="{ABB761E8-B556-2442-B9DB-91D007047673}" type="slidenum">
              <a:rPr lang="en-US" smtClean="0"/>
              <a:t>30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200" dirty="0" smtClean="0"/>
              <a:t>We are actually encouraged to Pursue love, desire earnestly spiritual gifts especially that you may prophecy. (1 Corinthians 14:1)</a:t>
            </a:r>
            <a:endParaRPr lang="en-ZA" sz="1200" dirty="0"/>
          </a:p>
        </p:txBody>
      </p:sp>
      <p:sp>
        <p:nvSpPr>
          <p:cNvPr id="4" name="Slide Number Placeholder 3"/>
          <p:cNvSpPr>
            <a:spLocks noGrp="1"/>
          </p:cNvSpPr>
          <p:nvPr>
            <p:ph type="sldNum" sz="quarter" idx="10"/>
          </p:nvPr>
        </p:nvSpPr>
        <p:spPr/>
        <p:txBody>
          <a:bodyPr/>
          <a:lstStyle/>
          <a:p>
            <a:fld id="{ABB761E8-B556-2442-B9DB-91D007047673}" type="slidenum">
              <a:rPr lang="en-US" smtClean="0"/>
              <a:t>31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ZA" dirty="0" smtClean="0"/>
              <a:t>The Book of Revelation: Prophecy about the future but relevant for today.</a:t>
            </a:r>
            <a:endParaRPr lang="en-US" b="0" dirty="0"/>
          </a:p>
        </p:txBody>
      </p:sp>
      <p:sp>
        <p:nvSpPr>
          <p:cNvPr id="4" name="Slide Number Placeholder 3"/>
          <p:cNvSpPr>
            <a:spLocks noGrp="1"/>
          </p:cNvSpPr>
          <p:nvPr>
            <p:ph type="sldNum" sz="quarter" idx="10"/>
          </p:nvPr>
        </p:nvSpPr>
        <p:spPr/>
        <p:txBody>
          <a:bodyPr/>
          <a:lstStyle/>
          <a:p>
            <a:fld id="{ABB761E8-B556-2442-B9DB-91D007047673}" type="slidenum">
              <a:rPr lang="en-US" smtClean="0"/>
              <a:t>32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Is</a:t>
            </a:r>
            <a:r>
              <a:rPr lang="en-ZA" baseline="0" dirty="0" smtClean="0"/>
              <a:t> </a:t>
            </a:r>
            <a:r>
              <a:rPr lang="en-ZA" dirty="0" smtClean="0"/>
              <a:t>Prophecy For Today?</a:t>
            </a:r>
            <a:endParaRPr lang="en-ZA" dirty="0"/>
          </a:p>
        </p:txBody>
      </p:sp>
      <p:sp>
        <p:nvSpPr>
          <p:cNvPr id="4" name="Slide Number Placeholder 3"/>
          <p:cNvSpPr>
            <a:spLocks noGrp="1"/>
          </p:cNvSpPr>
          <p:nvPr>
            <p:ph type="sldNum" sz="quarter" idx="10"/>
          </p:nvPr>
        </p:nvSpPr>
        <p:spPr/>
        <p:txBody>
          <a:bodyPr/>
          <a:lstStyle/>
          <a:p>
            <a:fld id="{ABB761E8-B556-2442-B9DB-91D007047673}" type="slidenum">
              <a:rPr lang="en-US" smtClean="0"/>
              <a:t>33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book of Joel says that prophecy will be big in the last days: “I will pour out my Spirit on all people. Your sons and daughters will prophesy</a:t>
            </a:r>
            <a:r>
              <a:rPr lang="is-IS" sz="1200" kern="1200" dirty="0" smtClean="0">
                <a:solidFill>
                  <a:schemeClr val="tx1"/>
                </a:solidFill>
                <a:effectLst/>
                <a:latin typeface="+mn-lt"/>
                <a:ea typeface="+mn-ea"/>
                <a:cs typeface="+mn-cs"/>
              </a:rPr>
              <a:t>…” (Joel 2:28)</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Why Do We Prophesy? The one who prophesies strengthens, encourages and comforts people. (1 Corinthians 14:3)</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1. Strengthen People. Strengthening others using prophecy is the instruction or improvement of a person morally or intellectually.</a:t>
            </a:r>
            <a:endParaRPr lang="en-ZA" dirty="0"/>
          </a:p>
        </p:txBody>
      </p:sp>
      <p:sp>
        <p:nvSpPr>
          <p:cNvPr id="4" name="Slide Number Placeholder 3"/>
          <p:cNvSpPr>
            <a:spLocks noGrp="1"/>
          </p:cNvSpPr>
          <p:nvPr>
            <p:ph type="sldNum" sz="quarter" idx="10"/>
          </p:nvPr>
        </p:nvSpPr>
        <p:spPr/>
        <p:txBody>
          <a:bodyPr/>
          <a:lstStyle/>
          <a:p>
            <a:fld id="{ABB761E8-B556-2442-B9DB-91D007047673}" type="slidenum">
              <a:rPr lang="en-US" smtClean="0"/>
              <a:t>36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2. Encourage People. Encouraging others using prophecy urges someone to do something, give support, to inspire or gives hope to someone.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3. Comfort People. Comforting others using prophecy is to sooth, console, reassure or bring cheer to those in need.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So in summary, we prophesy to strengthen, encourage and comfort people.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Week 3 we looked at what the Word says about Humanity.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Who Can Prophesy? Since Pentecost the Holy Spirit lives in us and guides us to do what He wants and speaks through us. So you can prophesy if you are: (1) Born again, (2) Filled with the Holy Spirit and (3) Reading His word. So, if you are a christian and you speak to God and He speaks to you then are prophetic.</a:t>
            </a:r>
          </a:p>
          <a:p>
            <a:r>
              <a:rPr lang="en-ZA"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How</a:t>
            </a:r>
            <a:r>
              <a:rPr lang="en-ZA" baseline="0" dirty="0" smtClean="0"/>
              <a:t> Do </a:t>
            </a:r>
            <a:r>
              <a:rPr lang="en-ZA" baseline="0" smtClean="0"/>
              <a:t>We Get Prophecies?</a:t>
            </a:r>
            <a:endParaRPr lang="en-ZA" dirty="0"/>
          </a:p>
        </p:txBody>
      </p:sp>
      <p:sp>
        <p:nvSpPr>
          <p:cNvPr id="4" name="Slide Number Placeholder 3"/>
          <p:cNvSpPr>
            <a:spLocks noGrp="1"/>
          </p:cNvSpPr>
          <p:nvPr>
            <p:ph type="sldNum" sz="quarter" idx="10"/>
          </p:nvPr>
        </p:nvSpPr>
        <p:spPr/>
        <p:txBody>
          <a:bodyPr/>
          <a:lstStyle/>
          <a:p>
            <a:fld id="{ABB761E8-B556-2442-B9DB-91D007047673}" type="slidenum">
              <a:rPr lang="en-US" smtClean="0"/>
              <a:t>41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dirty="0" smtClean="0">
                <a:solidFill>
                  <a:prstClr val="black"/>
                </a:solidFill>
              </a:rPr>
              <a:t>1. Visions: Sometimes you will see an image or a “video” of a person or situation that contains a message to share.</a:t>
            </a:r>
            <a:endParaRPr lang="en-ZA"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42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smtClean="0">
                <a:solidFill>
                  <a:prstClr val="black"/>
                </a:solidFill>
              </a:rPr>
              <a:t>2. Dreams: Sometimes God gives you</a:t>
            </a:r>
            <a:r>
              <a:rPr lang="en-ZA" sz="1200" baseline="0" dirty="0" smtClean="0">
                <a:solidFill>
                  <a:prstClr val="black"/>
                </a:solidFill>
              </a:rPr>
              <a:t> a dream about a person or a situation while you are </a:t>
            </a:r>
            <a:r>
              <a:rPr lang="en-ZA" sz="1200" dirty="0" smtClean="0">
                <a:solidFill>
                  <a:prstClr val="black"/>
                </a:solidFill>
              </a:rPr>
              <a:t>asleep.</a:t>
            </a:r>
            <a:endParaRPr lang="en-ZA" dirty="0"/>
          </a:p>
        </p:txBody>
      </p:sp>
      <p:sp>
        <p:nvSpPr>
          <p:cNvPr id="4" name="Slide Number Placeholder 3"/>
          <p:cNvSpPr>
            <a:spLocks noGrp="1"/>
          </p:cNvSpPr>
          <p:nvPr>
            <p:ph type="sldNum" sz="quarter" idx="10"/>
          </p:nvPr>
        </p:nvSpPr>
        <p:spPr/>
        <p:txBody>
          <a:bodyPr/>
          <a:lstStyle/>
          <a:p>
            <a:fld id="{ABB761E8-B556-2442-B9DB-91D007047673}" type="slidenum">
              <a:rPr lang="en-US" smtClean="0"/>
              <a:t>43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dirty="0" smtClean="0"/>
              <a:t>3. Impressions: Sometimes you get an inner conviction –</a:t>
            </a:r>
            <a:r>
              <a:rPr lang="en-ZA" sz="1200" baseline="0" dirty="0" smtClean="0"/>
              <a:t> a </a:t>
            </a:r>
            <a:r>
              <a:rPr lang="en-ZA" sz="1200" dirty="0" smtClean="0"/>
              <a:t>strong or a faint feeling about a situation.</a:t>
            </a:r>
          </a:p>
          <a:p>
            <a:endParaRPr lang="en-ZA" dirty="0"/>
          </a:p>
        </p:txBody>
      </p:sp>
      <p:sp>
        <p:nvSpPr>
          <p:cNvPr id="4" name="Slide Number Placeholder 3"/>
          <p:cNvSpPr>
            <a:spLocks noGrp="1"/>
          </p:cNvSpPr>
          <p:nvPr>
            <p:ph type="sldNum" sz="quarter" idx="10"/>
          </p:nvPr>
        </p:nvSpPr>
        <p:spPr/>
        <p:txBody>
          <a:bodyPr/>
          <a:lstStyle/>
          <a:p>
            <a:fld id="{ABB761E8-B556-2442-B9DB-91D007047673}" type="slidenum">
              <a:rPr lang="en-US" smtClean="0"/>
              <a:t>44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dirty="0" smtClean="0"/>
              <a:t>4.</a:t>
            </a:r>
            <a:r>
              <a:rPr lang="en-ZA" sz="1200" baseline="0" dirty="0" smtClean="0"/>
              <a:t> </a:t>
            </a:r>
            <a:r>
              <a:rPr lang="en-ZA" sz="1200" dirty="0" smtClean="0"/>
              <a:t>Words: Sometimes you will see a word (like cancer or depression) that relates to someones situation.</a:t>
            </a:r>
          </a:p>
          <a:p>
            <a:endParaRPr lang="en-ZA" dirty="0"/>
          </a:p>
        </p:txBody>
      </p:sp>
      <p:sp>
        <p:nvSpPr>
          <p:cNvPr id="4" name="Slide Number Placeholder 3"/>
          <p:cNvSpPr>
            <a:spLocks noGrp="1"/>
          </p:cNvSpPr>
          <p:nvPr>
            <p:ph type="sldNum" sz="quarter" idx="10"/>
          </p:nvPr>
        </p:nvSpPr>
        <p:spPr/>
        <p:txBody>
          <a:bodyPr/>
          <a:lstStyle/>
          <a:p>
            <a:fld id="{ABB761E8-B556-2442-B9DB-91D007047673}" type="slidenum">
              <a:rPr lang="en-US" smtClean="0"/>
              <a:t>45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dirty="0" smtClean="0"/>
              <a:t>5.</a:t>
            </a:r>
            <a:r>
              <a:rPr lang="en-ZA" sz="1200" baseline="0" dirty="0" smtClean="0"/>
              <a:t> </a:t>
            </a:r>
            <a:r>
              <a:rPr lang="en-ZA" sz="1200" dirty="0" smtClean="0"/>
              <a:t>Scriipture: Sometimes you will receive a verse or</a:t>
            </a:r>
            <a:r>
              <a:rPr lang="en-ZA" sz="1200" baseline="0" dirty="0" smtClean="0"/>
              <a:t> passage from the Bible that </a:t>
            </a:r>
            <a:r>
              <a:rPr lang="en-ZA" sz="1200" dirty="0" smtClean="0"/>
              <a:t>relates to someones situation.</a:t>
            </a:r>
          </a:p>
          <a:p>
            <a:endParaRPr lang="en-ZA" dirty="0"/>
          </a:p>
        </p:txBody>
      </p:sp>
      <p:sp>
        <p:nvSpPr>
          <p:cNvPr id="4" name="Slide Number Placeholder 3"/>
          <p:cNvSpPr>
            <a:spLocks noGrp="1"/>
          </p:cNvSpPr>
          <p:nvPr>
            <p:ph type="sldNum" sz="quarter" idx="10"/>
          </p:nvPr>
        </p:nvSpPr>
        <p:spPr/>
        <p:txBody>
          <a:bodyPr/>
          <a:lstStyle/>
          <a:p>
            <a:fld id="{ABB761E8-B556-2442-B9DB-91D007047673}" type="slidenum">
              <a:rPr lang="en-US" smtClean="0"/>
              <a:t>46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smtClean="0">
                <a:solidFill>
                  <a:schemeClr val="tx1"/>
                </a:solidFill>
                <a:effectLst/>
                <a:latin typeface="+mn-lt"/>
                <a:ea typeface="+mn-ea"/>
                <a:cs typeface="+mn-cs"/>
              </a:rPr>
              <a:t>Challenge: During your day ask God to reveal to you his heart for someone: “Lord, who do you want me to speak to in my class, at the shops or on the street today?” Then ask God to give you a word thought a vision, a dream, an impression or words or a Scripture.</a:t>
            </a:r>
            <a:r>
              <a:rPr lang="en-ZA" smtClean="0">
                <a:effectLst/>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t>What Should</a:t>
            </a:r>
            <a:r>
              <a:rPr lang="en-ZA" baseline="0" dirty="0" smtClean="0"/>
              <a:t> We Avoid When Prophesying?</a:t>
            </a:r>
            <a:endParaRPr lang="en-ZA"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48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1. Judgment. Don’t correct the person.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Week 4 we looked</a:t>
            </a:r>
            <a:r>
              <a:rPr lang="en-US" baseline="0" dirty="0" smtClean="0"/>
              <a:t> </a:t>
            </a:r>
            <a:r>
              <a:rPr lang="en-US" dirty="0" smtClean="0"/>
              <a:t>at what the Word says about Spiritual Warfare.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2. Negativity. Don’t say negative things, rather ocus on the positive of who they are and are becoming.</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3. Fear. Don’t share any scary stuff - remember that youy aim is to encourage, strengthen and comfort.</a:t>
            </a:r>
          </a:p>
        </p:txBody>
      </p:sp>
      <p:sp>
        <p:nvSpPr>
          <p:cNvPr id="4" name="Slide Number Placeholder 3"/>
          <p:cNvSpPr>
            <a:spLocks noGrp="1"/>
          </p:cNvSpPr>
          <p:nvPr>
            <p:ph type="sldNum" sz="quarter" idx="10"/>
          </p:nvPr>
        </p:nvSpPr>
        <p:spPr/>
        <p:txBody>
          <a:bodyPr/>
          <a:lstStyle/>
          <a:p>
            <a:fld id="{ABB761E8-B556-2442-B9DB-91D007047673}" type="slidenum">
              <a:rPr lang="en-US" smtClean="0"/>
              <a:t>51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Practise</a:t>
            </a:r>
            <a:r>
              <a:rPr lang="en-US" dirty="0" smtClean="0"/>
              <a:t>: </a:t>
            </a:r>
            <a:r>
              <a:rPr lang="en-ZA" dirty="0" smtClean="0">
                <a:solidFill>
                  <a:srgbClr val="FFFFFF"/>
                </a:solidFill>
              </a:rPr>
              <a:t>Find a partner. Ask God to give you a word for them. Share it with them. Ask them for feedback.</a:t>
            </a:r>
          </a:p>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ZA" dirty="0" smtClean="0"/>
              <a:t>How Do I Handle Prophecy?</a:t>
            </a:r>
            <a:r>
              <a:rPr lang="en-ZA" b="0" dirty="0" smtClean="0"/>
              <a:t> So what do you do when you receive a prophetic word? </a:t>
            </a:r>
            <a:r>
              <a:rPr lang="en-US" sz="1200" b="0" dirty="0" smtClean="0">
                <a:solidFill>
                  <a:srgbClr val="FFFFFF"/>
                </a:solidFill>
                <a:effectLst>
                  <a:glow rad="114300">
                    <a:schemeClr val="tx1">
                      <a:alpha val="91000"/>
                    </a:schemeClr>
                  </a:glow>
                </a:effectLst>
                <a:latin typeface="Candara"/>
                <a:cs typeface="Candara"/>
              </a:rPr>
              <a:t>(1) Write the prophetic word out. (2) Take note of promises God has given you. (3) See where you</a:t>
            </a:r>
            <a:r>
              <a:rPr lang="en-US" sz="1200" b="0" baseline="0" dirty="0" smtClean="0">
                <a:solidFill>
                  <a:srgbClr val="FFFFFF"/>
                </a:solidFill>
                <a:effectLst>
                  <a:glow rad="114300">
                    <a:schemeClr val="tx1">
                      <a:alpha val="91000"/>
                    </a:schemeClr>
                  </a:glow>
                </a:effectLst>
                <a:latin typeface="Candara"/>
                <a:cs typeface="Candara"/>
              </a:rPr>
              <a:t> are living below the word.</a:t>
            </a:r>
            <a:r>
              <a:rPr lang="en-US" sz="1200" b="0" dirty="0" smtClean="0">
                <a:solidFill>
                  <a:srgbClr val="FFFFFF"/>
                </a:solidFill>
                <a:effectLst>
                  <a:glow rad="114300">
                    <a:schemeClr val="tx1">
                      <a:alpha val="91000"/>
                    </a:schemeClr>
                  </a:glow>
                </a:effectLst>
                <a:latin typeface="Candara"/>
                <a:cs typeface="Candara"/>
              </a:rPr>
              <a:t> (4) Repent if you are missing the mark. (5) Ask a leader to help you understand it.</a:t>
            </a:r>
            <a:endParaRPr lang="en-US" sz="1200" b="0" dirty="0">
              <a:solidFill>
                <a:srgbClr val="FFFFFF"/>
              </a:solidFill>
              <a:effectLst>
                <a:glow rad="114300">
                  <a:schemeClr val="tx1">
                    <a:alpha val="91000"/>
                  </a:schemeClr>
                </a:glow>
              </a:effectLst>
              <a:latin typeface="Candara"/>
              <a:cs typeface="Candara"/>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ZA" baseline="0" dirty="0" smtClean="0"/>
              <a:t>How Do I Test </a:t>
            </a:r>
            <a:r>
              <a:rPr lang="en-ZA" dirty="0" smtClean="0"/>
              <a:t>Prophecy? </a:t>
            </a:r>
            <a:r>
              <a:rPr lang="en-US" sz="1200" b="0" dirty="0" smtClean="0">
                <a:solidFill>
                  <a:srgbClr val="FFFFFF"/>
                </a:solidFill>
                <a:effectLst>
                  <a:glow rad="114300">
                    <a:schemeClr val="tx1">
                      <a:alpha val="91000"/>
                    </a:schemeClr>
                  </a:glow>
                </a:effectLst>
                <a:latin typeface="Candara"/>
                <a:cs typeface="Candara"/>
              </a:rPr>
              <a:t>The Bible tells us to test prophetic words: “Do not stifle the Holy Spirit. Do not scoff at prophecies, but test everything that is said. Hold on to what is good.” (1 Thessalonians 5:10-20)</a:t>
            </a:r>
          </a:p>
          <a:p>
            <a:pPr>
              <a:lnSpc>
                <a:spcPct val="90000"/>
              </a:lnSpc>
            </a:pPr>
            <a:endParaRPr lang="en-US" sz="1200" b="0" dirty="0" smtClean="0">
              <a:solidFill>
                <a:srgbClr val="FFFFFF"/>
              </a:solidFill>
              <a:effectLst>
                <a:glow rad="114300">
                  <a:schemeClr val="tx1">
                    <a:alpha val="91000"/>
                  </a:schemeClr>
                </a:glow>
              </a:effectLst>
              <a:latin typeface="Candara"/>
              <a:cs typeface="Candara"/>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ZA" dirty="0" smtClean="0"/>
              <a:t>Here are some questions you can ask to test a prophecy</a:t>
            </a:r>
            <a:r>
              <a:rPr lang="en-ZA" baseline="0" dirty="0" smtClean="0"/>
              <a:t> you are giving or receiving: </a:t>
            </a:r>
            <a:r>
              <a:rPr lang="en-US" sz="1200" b="0" dirty="0" smtClean="0">
                <a:solidFill>
                  <a:srgbClr val="FFFFFF"/>
                </a:solidFill>
                <a:effectLst>
                  <a:glow rad="114300">
                    <a:schemeClr val="tx1">
                      <a:alpha val="91000"/>
                    </a:schemeClr>
                  </a:glow>
                </a:effectLst>
                <a:latin typeface="Candara"/>
                <a:cs typeface="Candara"/>
              </a:rPr>
              <a:t>(1) Does it glorify God? (2) Is it scriptural?</a:t>
            </a:r>
            <a:r>
              <a:rPr lang="en-US" sz="1200" b="0" baseline="0" dirty="0" smtClean="0">
                <a:solidFill>
                  <a:srgbClr val="FFFFFF"/>
                </a:solidFill>
                <a:effectLst>
                  <a:glow rad="114300">
                    <a:schemeClr val="tx1">
                      <a:alpha val="91000"/>
                    </a:schemeClr>
                  </a:glow>
                </a:effectLst>
                <a:latin typeface="Candara"/>
                <a:cs typeface="Candara"/>
              </a:rPr>
              <a:t> </a:t>
            </a:r>
            <a:r>
              <a:rPr lang="en-US" sz="1200" b="0" dirty="0" smtClean="0">
                <a:solidFill>
                  <a:srgbClr val="FFFFFF"/>
                </a:solidFill>
                <a:effectLst>
                  <a:glow rad="114300">
                    <a:schemeClr val="tx1">
                      <a:alpha val="91000"/>
                    </a:schemeClr>
                  </a:glow>
                </a:effectLst>
                <a:latin typeface="Candara"/>
                <a:cs typeface="Candara"/>
              </a:rPr>
              <a:t>(3) Does it produce hope? (4) Does it strengthen, encourage or</a:t>
            </a:r>
            <a:r>
              <a:rPr lang="en-US" sz="1200" b="0" baseline="0" dirty="0" smtClean="0">
                <a:solidFill>
                  <a:srgbClr val="FFFFFF"/>
                </a:solidFill>
                <a:effectLst>
                  <a:glow rad="114300">
                    <a:schemeClr val="tx1">
                      <a:alpha val="91000"/>
                    </a:schemeClr>
                  </a:glow>
                </a:effectLst>
                <a:latin typeface="Candara"/>
                <a:cs typeface="Candara"/>
              </a:rPr>
              <a:t> </a:t>
            </a:r>
            <a:r>
              <a:rPr lang="en-US" sz="1200" b="0" dirty="0" smtClean="0">
                <a:solidFill>
                  <a:srgbClr val="FFFFFF"/>
                </a:solidFill>
                <a:effectLst>
                  <a:glow rad="114300">
                    <a:schemeClr val="tx1">
                      <a:alpha val="91000"/>
                    </a:schemeClr>
                  </a:glow>
                </a:effectLst>
                <a:latin typeface="Candara"/>
                <a:cs typeface="Candara"/>
              </a:rPr>
              <a:t>comfort?</a:t>
            </a:r>
          </a:p>
        </p:txBody>
      </p:sp>
      <p:sp>
        <p:nvSpPr>
          <p:cNvPr id="4" name="Slide Number Placeholder 3"/>
          <p:cNvSpPr>
            <a:spLocks noGrp="1"/>
          </p:cNvSpPr>
          <p:nvPr>
            <p:ph type="sldNum" sz="quarter" idx="10"/>
          </p:nvPr>
        </p:nvSpPr>
        <p:spPr/>
        <p:txBody>
          <a:bodyPr/>
          <a:lstStyle/>
          <a:p>
            <a:fld id="{ABB761E8-B556-2442-B9DB-91D007047673}" type="slidenum">
              <a:rPr lang="en-US" smtClean="0"/>
              <a:t>55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What? “</a:t>
            </a:r>
            <a:r>
              <a:rPr lang="en-US" dirty="0" smtClean="0"/>
              <a:t>In his grace, God has given us different gifts for doing certain things well. So if God has given you the ability to prophesy, speak out with as much faith as God has given you.” </a:t>
            </a:r>
            <a:r>
              <a:rPr lang="en-US" b="0" dirty="0" smtClean="0"/>
              <a:t>(Romans 12:6).</a:t>
            </a:r>
          </a:p>
        </p:txBody>
      </p:sp>
      <p:sp>
        <p:nvSpPr>
          <p:cNvPr id="4" name="Slide Number Placeholder 3"/>
          <p:cNvSpPr>
            <a:spLocks noGrp="1"/>
          </p:cNvSpPr>
          <p:nvPr>
            <p:ph type="sldNum" sz="quarter" idx="10"/>
          </p:nvPr>
        </p:nvSpPr>
        <p:spPr/>
        <p:txBody>
          <a:bodyPr/>
          <a:lstStyle/>
          <a:p>
            <a:fld id="{ABB761E8-B556-2442-B9DB-91D007047673}" type="slidenum">
              <a:rPr lang="en-US" smtClean="0"/>
              <a:t>56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So: (1) Ask God for the gift of prophecy, (2) Wait on God for a Word</a:t>
            </a:r>
            <a:r>
              <a:rPr lang="en-US" b="0" baseline="0" dirty="0" smtClean="0"/>
              <a:t> and (3) </a:t>
            </a:r>
            <a:r>
              <a:rPr lang="en-US" b="0" dirty="0" smtClean="0"/>
              <a:t>Speak with faith.</a:t>
            </a:r>
          </a:p>
        </p:txBody>
      </p:sp>
      <p:sp>
        <p:nvSpPr>
          <p:cNvPr id="4" name="Slide Number Placeholder 3"/>
          <p:cNvSpPr>
            <a:spLocks noGrp="1"/>
          </p:cNvSpPr>
          <p:nvPr>
            <p:ph type="sldNum" sz="quarter" idx="10"/>
          </p:nvPr>
        </p:nvSpPr>
        <p:spPr/>
        <p:txBody>
          <a:bodyPr/>
          <a:lstStyle/>
          <a:p>
            <a:fld id="{ABB761E8-B556-2442-B9DB-91D007047673}" type="slidenum">
              <a:rPr lang="en-US" smtClean="0"/>
              <a:t>57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Prayer</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Sunday we are going to look at what the Word says about Lifestyle.</a:t>
            </a:r>
          </a:p>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Week we looked at what the Word says about Media.</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Week we are looking at what the Word says about Prophecy.</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Sharing: </a:t>
            </a:r>
            <a:r>
              <a:rPr lang="en-US" sz="1200" dirty="0" smtClean="0">
                <a:solidFill>
                  <a:srgbClr val="FFFF00"/>
                </a:solidFill>
                <a:effectLst>
                  <a:glow rad="127000">
                    <a:schemeClr val="tx1">
                      <a:alpha val="91000"/>
                    </a:schemeClr>
                  </a:glow>
                  <a:innerShdw blurRad="63500" dist="50800" dir="13500000">
                    <a:prstClr val="black">
                      <a:alpha val="50000"/>
                    </a:prstClr>
                  </a:innerShdw>
                </a:effectLst>
                <a:latin typeface="Kabel Ultra BT"/>
                <a:cs typeface="Kabel Ultra BT"/>
              </a:rPr>
              <a:t>Would you buy a device that could help you see your own future? Why or why not? </a:t>
            </a:r>
            <a:r>
              <a:rPr lang="en-US" dirty="0" smtClean="0"/>
              <a:t>Imagine being able to know what career or careers you will have in your lifetime, who you will marry, how many children you will have and what they will be like, where you will travel to, how will you die, etc. </a:t>
            </a:r>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We are surrounded by predictions about the future: In business ot forecast stock prices, the weather, there are books and movies about the future.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164247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16/05/22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16/05/22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16/05/22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16/05/22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16/05/22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t>16/05/22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47385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963"/>
          <a:stretch/>
        </p:blipFill>
        <p:spPr>
          <a:xfrm>
            <a:off x="2591602" y="0"/>
            <a:ext cx="3973428" cy="6858000"/>
          </a:xfrm>
          <a:prstGeom prst="rect">
            <a:avLst/>
          </a:prstGeom>
        </p:spPr>
      </p:pic>
    </p:spTree>
    <p:extLst>
      <p:ext uri="{BB962C8B-B14F-4D97-AF65-F5344CB8AC3E}">
        <p14:creationId xmlns:p14="http://schemas.microsoft.com/office/powerpoint/2010/main" val="34415676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6" name="Rectangle 5"/>
          <p:cNvSpPr/>
          <p:nvPr/>
        </p:nvSpPr>
        <p:spPr>
          <a:xfrm>
            <a:off x="474133" y="5884612"/>
            <a:ext cx="8195734" cy="875111"/>
          </a:xfrm>
          <a:prstGeom prst="rect">
            <a:avLst/>
          </a:prstGeom>
        </p:spPr>
        <p:txBody>
          <a:bodyPr wrap="square">
            <a:spAutoFit/>
          </a:bodyPr>
          <a:lstStyle/>
          <a:p>
            <a:pPr algn="ctr">
              <a:lnSpc>
                <a:spcPct val="90000"/>
              </a:lnSpc>
            </a:pPr>
            <a:r>
              <a:rPr lang="en-US" sz="2800" b="1" dirty="0" smtClean="0">
                <a:solidFill>
                  <a:srgbClr val="FFFFFF"/>
                </a:solidFill>
                <a:effectLst>
                  <a:glow rad="114300">
                    <a:schemeClr val="tx1">
                      <a:alpha val="91000"/>
                    </a:schemeClr>
                  </a:glow>
                </a:effectLst>
                <a:latin typeface="Candara"/>
                <a:cs typeface="Candara"/>
              </a:rPr>
              <a:t>A movie about the destruction of Earth prophesied thousands of years ago by the Mayans.</a:t>
            </a:r>
            <a:endParaRPr lang="en-US" sz="2800" b="1" dirty="0">
              <a:solidFill>
                <a:srgbClr val="FFFFFF"/>
              </a:solidFill>
              <a:effectLst>
                <a:glow rad="114300">
                  <a:schemeClr val="tx1">
                    <a:alpha val="91000"/>
                  </a:schemeClr>
                </a:glow>
              </a:effectLst>
              <a:latin typeface="Candara"/>
              <a:cs typeface="Candara"/>
            </a:endParaRPr>
          </a:p>
        </p:txBody>
      </p:sp>
    </p:spTree>
    <p:extLst>
      <p:ext uri="{BB962C8B-B14F-4D97-AF65-F5344CB8AC3E}">
        <p14:creationId xmlns:p14="http://schemas.microsoft.com/office/powerpoint/2010/main" val="6277795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24941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92762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08586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35611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64079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20093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26305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43938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68591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68662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86958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06742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43187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59316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08545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256518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40692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22089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0151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72294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47276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813646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55977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556247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13977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398807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141036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500611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234161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99034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616622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492367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900438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414404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865146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073916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524212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023584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601258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543458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8653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972054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964119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868254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309227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916670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857227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898884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076903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89133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742312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62133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33105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83381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4257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56011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12928</TotalTime>
  <Words>1938</Words>
  <Application>Microsoft Macintosh PowerPoint</Application>
  <PresentationFormat>On-screen Show (4:3)</PresentationFormat>
  <Paragraphs>128</Paragraphs>
  <Slides>59</Slides>
  <Notes>59</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727</cp:revision>
  <dcterms:created xsi:type="dcterms:W3CDTF">2013-10-02T18:06:33Z</dcterms:created>
  <dcterms:modified xsi:type="dcterms:W3CDTF">2016-05-22T11:12:27Z</dcterms:modified>
</cp:coreProperties>
</file>