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1001" r:id="rId2"/>
    <p:sldId id="1002" r:id="rId3"/>
    <p:sldId id="1003" r:id="rId4"/>
    <p:sldId id="1230" r:id="rId5"/>
    <p:sldId id="1279" r:id="rId6"/>
    <p:sldId id="1323" r:id="rId7"/>
    <p:sldId id="1436" r:id="rId8"/>
    <p:sldId id="1558" r:id="rId9"/>
    <p:sldId id="1269" r:id="rId10"/>
    <p:sldId id="1634" r:id="rId11"/>
    <p:sldId id="1629" r:id="rId12"/>
    <p:sldId id="1561" r:id="rId13"/>
    <p:sldId id="1562" r:id="rId14"/>
    <p:sldId id="1563" r:id="rId15"/>
    <p:sldId id="1564" r:id="rId16"/>
    <p:sldId id="1565" r:id="rId17"/>
    <p:sldId id="1566" r:id="rId18"/>
    <p:sldId id="1567" r:id="rId19"/>
    <p:sldId id="1569" r:id="rId20"/>
    <p:sldId id="1570" r:id="rId21"/>
    <p:sldId id="1571" r:id="rId22"/>
    <p:sldId id="1572" r:id="rId23"/>
    <p:sldId id="1573" r:id="rId24"/>
    <p:sldId id="1630" r:id="rId25"/>
    <p:sldId id="1575" r:id="rId26"/>
    <p:sldId id="1576" r:id="rId27"/>
    <p:sldId id="1642" r:id="rId28"/>
    <p:sldId id="1644" r:id="rId29"/>
    <p:sldId id="1614" r:id="rId30"/>
    <p:sldId id="1441" r:id="rId31"/>
    <p:sldId id="1599" r:id="rId32"/>
    <p:sldId id="1600" r:id="rId33"/>
    <p:sldId id="1601" r:id="rId34"/>
    <p:sldId id="1603" r:id="rId35"/>
    <p:sldId id="1604" r:id="rId36"/>
    <p:sldId id="1605" r:id="rId37"/>
    <p:sldId id="1611" r:id="rId38"/>
    <p:sldId id="1631" r:id="rId39"/>
    <p:sldId id="1609" r:id="rId40"/>
    <p:sldId id="1610" r:id="rId41"/>
    <p:sldId id="1539" r:id="rId42"/>
    <p:sldId id="143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C4FE"/>
    <a:srgbClr val="EED80D"/>
    <a:srgbClr val="FFCC66"/>
    <a:srgbClr val="FFFFFF"/>
    <a:srgbClr val="FFFF00"/>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5" autoAdjust="0"/>
    <p:restoredTop sz="86022" autoAdjust="0"/>
  </p:normalViewPr>
  <p:slideViewPr>
    <p:cSldViewPr snapToGrid="0" snapToObjects="1" showGuides="1">
      <p:cViewPr>
        <p:scale>
          <a:sx n="63" d="100"/>
          <a:sy n="63" d="100"/>
        </p:scale>
        <p:origin x="-1688" y="-360"/>
      </p:cViewPr>
      <p:guideLst>
        <p:guide orient="horz" pos="1793"/>
        <p:guide pos="232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16/05/29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Word-On series where each week we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looking at what the Bible says about different topics.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What is Lifestyle?</a:t>
            </a:r>
            <a:r>
              <a:rPr lang="en-US" sz="1200" b="0" kern="1200" baseline="0" dirty="0" smtClean="0">
                <a:solidFill>
                  <a:schemeClr val="tx1"/>
                </a:solidFill>
                <a:effectLst/>
                <a:latin typeface="+mn-lt"/>
                <a:ea typeface="+mn-ea"/>
                <a:cs typeface="+mn-cs"/>
              </a:rPr>
              <a:t> </a:t>
            </a:r>
            <a:r>
              <a:rPr lang="en-US" sz="1200" b="0" dirty="0" smtClean="0">
                <a:solidFill>
                  <a:srgbClr val="FFFFFF"/>
                </a:solidFill>
                <a:effectLst>
                  <a:glow rad="114300">
                    <a:schemeClr val="tx1">
                      <a:alpha val="91000"/>
                    </a:schemeClr>
                  </a:glow>
                </a:effectLst>
                <a:latin typeface="Candara"/>
                <a:cs typeface="Candara"/>
              </a:rPr>
              <a:t>Lifestyle is the way in which a person, family, household or society lives.</a:t>
            </a:r>
          </a:p>
          <a:p>
            <a:pPr marL="0" marR="0" indent="0" algn="l" defTabSz="457200" rtl="0" eaLnBrk="1" fontAlgn="auto" latinLnBrk="0" hangingPunct="1">
              <a:lnSpc>
                <a:spcPct val="8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Key scripture: I am the way, the truth and the life. (John 14:6)</a:t>
            </a:r>
          </a:p>
          <a:p>
            <a:pPr marL="0" marR="0" indent="0" algn="l" defTabSz="457200" rtl="0" eaLnBrk="1" fontAlgn="auto" latinLnBrk="0" hangingPunct="1">
              <a:lnSpc>
                <a:spcPct val="8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What</a:t>
            </a:r>
            <a:r>
              <a:rPr lang="en-US" sz="1200" b="1" baseline="0" dirty="0" smtClean="0">
                <a:solidFill>
                  <a:srgbClr val="FFFFFF"/>
                </a:solidFill>
                <a:effectLst>
                  <a:glow rad="114300">
                    <a:schemeClr val="tx1">
                      <a:alpha val="91000"/>
                    </a:schemeClr>
                  </a:glow>
                </a:effectLst>
                <a:latin typeface="Candara"/>
                <a:cs typeface="Candara"/>
              </a:rPr>
              <a:t> Makes Up Lifestyle?</a:t>
            </a:r>
            <a:endParaRPr lang="en-US" sz="1200" b="1" dirty="0" smtClean="0">
              <a:solidFill>
                <a:srgbClr val="FFFFFF"/>
              </a:solidFill>
              <a:effectLst>
                <a:glow rad="114300">
                  <a:schemeClr val="tx1">
                    <a:alpha val="91000"/>
                  </a:schemeClr>
                </a:glow>
              </a:effectLst>
              <a:latin typeface="Candara"/>
              <a:cs typeface="Candara"/>
            </a:endParaRPr>
          </a:p>
          <a:p>
            <a:pPr marL="0" marR="0" indent="0" algn="l" defTabSz="457200" rtl="0" eaLnBrk="1" fontAlgn="auto" latinLnBrk="0" hangingPunct="1">
              <a:lnSpc>
                <a:spcPct val="8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1. </a:t>
            </a:r>
            <a:r>
              <a:rPr lang="en-US" sz="1200" b="1" kern="1200" dirty="0" smtClean="0">
                <a:solidFill>
                  <a:schemeClr val="tx1"/>
                </a:solidFill>
                <a:latin typeface="+mn-lt"/>
                <a:ea typeface="+mn-ea"/>
                <a:cs typeface="+mn-cs"/>
              </a:rPr>
              <a:t>Opinions.</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What you think about various topics e.g. boys, girls, race, the world, </a:t>
            </a:r>
            <a:r>
              <a:rPr lang="en-US" sz="1200" b="0" kern="1200" dirty="0" err="1" smtClean="0">
                <a:solidFill>
                  <a:schemeClr val="tx1"/>
                </a:solidFill>
                <a:latin typeface="+mn-lt"/>
                <a:ea typeface="+mn-ea"/>
                <a:cs typeface="+mn-cs"/>
              </a:rPr>
              <a:t>etc</a:t>
            </a: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2. </a:t>
            </a:r>
            <a:r>
              <a:rPr lang="en-US" sz="1200" b="1" kern="1200" dirty="0" smtClean="0">
                <a:solidFill>
                  <a:schemeClr val="tx1"/>
                </a:solidFill>
                <a:latin typeface="+mn-lt"/>
                <a:ea typeface="+mn-ea"/>
                <a:cs typeface="+mn-cs"/>
              </a:rPr>
              <a:t>Values. </a:t>
            </a:r>
            <a:r>
              <a:rPr lang="en-US" sz="1200" b="0" kern="1200" dirty="0" smtClean="0">
                <a:solidFill>
                  <a:schemeClr val="tx1"/>
                </a:solidFill>
                <a:latin typeface="+mn-lt"/>
                <a:ea typeface="+mn-ea"/>
                <a:cs typeface="+mn-cs"/>
              </a:rPr>
              <a:t>What you value</a:t>
            </a:r>
            <a:r>
              <a:rPr lang="en-US" sz="1200" b="0" kern="1200" baseline="0" dirty="0" smtClean="0">
                <a:solidFill>
                  <a:schemeClr val="tx1"/>
                </a:solidFill>
                <a:latin typeface="+mn-lt"/>
                <a:ea typeface="+mn-ea"/>
                <a:cs typeface="+mn-cs"/>
              </a:rPr>
              <a:t> because of your upbringing. Like M</a:t>
            </a:r>
            <a:r>
              <a:rPr lang="en-US" sz="1200" b="0" kern="1200" dirty="0" smtClean="0">
                <a:solidFill>
                  <a:schemeClr val="tx1"/>
                </a:solidFill>
                <a:latin typeface="+mn-lt"/>
                <a:ea typeface="+mn-ea"/>
                <a:cs typeface="+mn-cs"/>
              </a:rPr>
              <a:t>orals, Ethics, Beliefs, etc.</a:t>
            </a: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3. </a:t>
            </a:r>
            <a:r>
              <a:rPr lang="en-US" sz="1200" b="1" kern="1200" dirty="0" smtClean="0">
                <a:solidFill>
                  <a:schemeClr val="tx1"/>
                </a:solidFill>
                <a:latin typeface="+mn-lt"/>
                <a:ea typeface="+mn-ea"/>
                <a:cs typeface="+mn-cs"/>
              </a:rPr>
              <a:t>Activities. </a:t>
            </a:r>
            <a:r>
              <a:rPr lang="en-US" sz="1200" b="0" kern="1200" dirty="0" smtClean="0">
                <a:solidFill>
                  <a:schemeClr val="tx1"/>
                </a:solidFill>
                <a:latin typeface="+mn-lt"/>
                <a:ea typeface="+mn-ea"/>
                <a:cs typeface="+mn-cs"/>
              </a:rPr>
              <a:t>What you do at school or in your</a:t>
            </a:r>
            <a:r>
              <a:rPr lang="en-US" sz="1200" b="0" kern="1200" baseline="0" dirty="0" smtClean="0">
                <a:solidFill>
                  <a:schemeClr val="tx1"/>
                </a:solidFill>
                <a:latin typeface="+mn-lt"/>
                <a:ea typeface="+mn-ea"/>
                <a:cs typeface="+mn-cs"/>
              </a:rPr>
              <a:t> free time. Like D</a:t>
            </a:r>
            <a:r>
              <a:rPr lang="en-US" sz="1200" b="0" kern="1200" dirty="0" smtClean="0">
                <a:solidFill>
                  <a:schemeClr val="tx1"/>
                </a:solidFill>
                <a:latin typeface="+mn-lt"/>
                <a:ea typeface="+mn-ea"/>
                <a:cs typeface="+mn-cs"/>
              </a:rPr>
              <a:t>ebate, Chess, Choir, Sports, etc.</a:t>
            </a:r>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4. </a:t>
            </a:r>
            <a:r>
              <a:rPr lang="en-US" sz="1200" b="1" kern="1200" dirty="0" smtClean="0">
                <a:solidFill>
                  <a:schemeClr val="tx1"/>
                </a:solidFill>
                <a:latin typeface="+mn-lt"/>
                <a:ea typeface="+mn-ea"/>
                <a:cs typeface="+mn-cs"/>
              </a:rPr>
              <a:t>Interests. </a:t>
            </a:r>
            <a:r>
              <a:rPr lang="en-US" sz="1200" b="0" kern="1200" dirty="0" smtClean="0">
                <a:solidFill>
                  <a:schemeClr val="tx1"/>
                </a:solidFill>
                <a:latin typeface="+mn-lt"/>
                <a:ea typeface="+mn-ea"/>
                <a:cs typeface="+mn-cs"/>
              </a:rPr>
              <a:t>What you do at school or in your</a:t>
            </a:r>
            <a:r>
              <a:rPr lang="en-US" sz="1200" b="0" kern="1200" baseline="0" dirty="0" smtClean="0">
                <a:solidFill>
                  <a:schemeClr val="tx1"/>
                </a:solidFill>
                <a:latin typeface="+mn-lt"/>
                <a:ea typeface="+mn-ea"/>
                <a:cs typeface="+mn-cs"/>
              </a:rPr>
              <a:t> free time. Music, Movies, Politics, Fashion, etc.</a:t>
            </a: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How is Lifestyle Expressed</a:t>
            </a:r>
            <a:r>
              <a:rPr lang="en-US" sz="1200" b="1" kern="1200" dirty="0" smtClean="0">
                <a:solidFill>
                  <a:schemeClr val="tx1"/>
                </a:solidFill>
                <a:effectLst/>
                <a:latin typeface="+mn-lt"/>
                <a:ea typeface="+mn-ea"/>
                <a:cs typeface="+mn-cs"/>
              </a:rPr>
              <a:t>?</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1. </a:t>
            </a:r>
            <a:r>
              <a:rPr lang="en-US" sz="1200" b="1" kern="1200" dirty="0" smtClean="0">
                <a:solidFill>
                  <a:schemeClr val="tx1"/>
                </a:solidFill>
                <a:latin typeface="+mn-lt"/>
                <a:ea typeface="+mn-ea"/>
                <a:cs typeface="+mn-cs"/>
              </a:rPr>
              <a:t>Behaviour. </a:t>
            </a:r>
            <a:r>
              <a:rPr lang="en-US" sz="1200" b="0" kern="1200" dirty="0" smtClean="0">
                <a:solidFill>
                  <a:schemeClr val="tx1"/>
                </a:solidFill>
                <a:latin typeface="+mn-lt"/>
                <a:ea typeface="+mn-ea"/>
                <a:cs typeface="+mn-cs"/>
              </a:rPr>
              <a:t>Speech (positive </a:t>
            </a:r>
            <a:r>
              <a:rPr lang="en-US" sz="1200" b="0" kern="1200" dirty="0" err="1" smtClean="0">
                <a:solidFill>
                  <a:schemeClr val="tx1"/>
                </a:solidFill>
                <a:latin typeface="+mn-lt"/>
                <a:ea typeface="+mn-ea"/>
                <a:cs typeface="+mn-cs"/>
              </a:rPr>
              <a:t>vs</a:t>
            </a:r>
            <a:r>
              <a:rPr lang="en-US" sz="1200" b="0" kern="1200" dirty="0" smtClean="0">
                <a:solidFill>
                  <a:schemeClr val="tx1"/>
                </a:solidFill>
                <a:latin typeface="+mn-lt"/>
                <a:ea typeface="+mn-ea"/>
                <a:cs typeface="+mn-cs"/>
              </a:rPr>
              <a:t> negative – Lying, Swearing), Stressing, Worry, Anxiety, Tantrums, etc.</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2. </a:t>
            </a:r>
            <a:r>
              <a:rPr lang="en-US" sz="1200" b="1" kern="1200" dirty="0" smtClean="0">
                <a:solidFill>
                  <a:schemeClr val="tx1"/>
                </a:solidFill>
                <a:latin typeface="+mn-lt"/>
                <a:ea typeface="+mn-ea"/>
                <a:cs typeface="+mn-cs"/>
              </a:rPr>
              <a:t>Habits. </a:t>
            </a:r>
            <a:r>
              <a:rPr lang="en-US" sz="1200" b="0" kern="1200" dirty="0" smtClean="0">
                <a:solidFill>
                  <a:schemeClr val="tx1"/>
                </a:solidFill>
                <a:latin typeface="+mn-lt"/>
                <a:ea typeface="+mn-ea"/>
                <a:cs typeface="+mn-cs"/>
              </a:rPr>
              <a:t>Drinking, Smoking, Gossiping,</a:t>
            </a:r>
            <a:r>
              <a:rPr lang="en-US" sz="1200" b="0" kern="1200" baseline="0" dirty="0" smtClean="0">
                <a:solidFill>
                  <a:schemeClr val="tx1"/>
                </a:solidFill>
                <a:latin typeface="+mn-lt"/>
                <a:ea typeface="+mn-ea"/>
                <a:cs typeface="+mn-cs"/>
              </a:rPr>
              <a:t> etc.</a:t>
            </a: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1 we looked at what</a:t>
            </a:r>
            <a:r>
              <a:rPr lang="en-US" baseline="0" dirty="0" smtClean="0"/>
              <a:t> the Word says about God.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3. </a:t>
            </a:r>
            <a:r>
              <a:rPr lang="en-US" sz="1200" b="1" kern="1200" dirty="0" smtClean="0">
                <a:solidFill>
                  <a:schemeClr val="tx1"/>
                </a:solidFill>
                <a:latin typeface="+mn-lt"/>
                <a:ea typeface="+mn-ea"/>
                <a:cs typeface="+mn-cs"/>
              </a:rPr>
              <a:t>Dress. </a:t>
            </a:r>
            <a:r>
              <a:rPr lang="en-US" sz="1200" b="0" kern="1200" dirty="0" smtClean="0">
                <a:solidFill>
                  <a:schemeClr val="tx1"/>
                </a:solidFill>
                <a:latin typeface="+mn-lt"/>
                <a:ea typeface="+mn-ea"/>
                <a:cs typeface="+mn-cs"/>
              </a:rPr>
              <a:t>Fashion, Style, Looks, etc.</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4. </a:t>
            </a:r>
            <a:r>
              <a:rPr lang="en-US" sz="1200" b="1" kern="1200" dirty="0" smtClean="0">
                <a:solidFill>
                  <a:schemeClr val="tx1"/>
                </a:solidFill>
                <a:latin typeface="+mn-lt"/>
                <a:ea typeface="+mn-ea"/>
                <a:cs typeface="+mn-cs"/>
              </a:rPr>
              <a:t>Entertainment. </a:t>
            </a:r>
            <a:r>
              <a:rPr lang="en-US" sz="1200" b="0" kern="1200" dirty="0" smtClean="0">
                <a:solidFill>
                  <a:schemeClr val="tx1"/>
                </a:solidFill>
                <a:latin typeface="+mn-lt"/>
                <a:ea typeface="+mn-ea"/>
                <a:cs typeface="+mn-cs"/>
              </a:rPr>
              <a:t>Movies, Parties, Youth Group, Amusement Parks,</a:t>
            </a:r>
            <a:r>
              <a:rPr lang="en-US" sz="1200" b="0" kern="1200" baseline="0" dirty="0" smtClean="0">
                <a:solidFill>
                  <a:schemeClr val="tx1"/>
                </a:solidFill>
                <a:latin typeface="+mn-lt"/>
                <a:ea typeface="+mn-ea"/>
                <a:cs typeface="+mn-cs"/>
              </a:rPr>
              <a:t> etc.</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5. </a:t>
            </a:r>
            <a:r>
              <a:rPr lang="en-US" sz="1200" b="1" kern="1200" dirty="0" smtClean="0">
                <a:solidFill>
                  <a:schemeClr val="tx1"/>
                </a:solidFill>
                <a:latin typeface="+mn-lt"/>
                <a:ea typeface="+mn-ea"/>
                <a:cs typeface="+mn-cs"/>
              </a:rPr>
              <a:t>Cultural Practices. </a:t>
            </a:r>
            <a:r>
              <a:rPr lang="en-US" sz="1200" b="0" kern="1200" dirty="0" smtClean="0">
                <a:solidFill>
                  <a:schemeClr val="tx1"/>
                </a:solidFill>
                <a:latin typeface="+mn-lt"/>
                <a:ea typeface="+mn-ea"/>
                <a:cs typeface="+mn-cs"/>
              </a:rPr>
              <a:t>Weddings, Funerals, </a:t>
            </a:r>
            <a:r>
              <a:rPr lang="en-US" sz="1200" b="0" kern="1200" dirty="0" err="1" smtClean="0">
                <a:solidFill>
                  <a:schemeClr val="tx1"/>
                </a:solidFill>
                <a:latin typeface="+mn-lt"/>
                <a:ea typeface="+mn-ea"/>
                <a:cs typeface="+mn-cs"/>
              </a:rPr>
              <a:t>Lobola</a:t>
            </a:r>
            <a:r>
              <a:rPr lang="en-US" sz="1200" b="0" kern="1200" dirty="0" smtClean="0">
                <a:solidFill>
                  <a:schemeClr val="tx1"/>
                </a:solidFill>
                <a:latin typeface="+mn-lt"/>
                <a:ea typeface="+mn-ea"/>
                <a:cs typeface="+mn-cs"/>
              </a:rPr>
              <a:t>, etc.</a:t>
            </a:r>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6. </a:t>
            </a:r>
            <a:r>
              <a:rPr lang="en-US" sz="1200" b="1" kern="1200" dirty="0" smtClean="0">
                <a:solidFill>
                  <a:schemeClr val="tx1"/>
                </a:solidFill>
                <a:latin typeface="+mn-lt"/>
                <a:ea typeface="+mn-ea"/>
                <a:cs typeface="+mn-cs"/>
              </a:rPr>
              <a:t>Diet. </a:t>
            </a:r>
            <a:r>
              <a:rPr lang="en-US" sz="1200" b="0" kern="1200" dirty="0" smtClean="0">
                <a:solidFill>
                  <a:schemeClr val="tx1"/>
                </a:solidFill>
                <a:latin typeface="+mn-lt"/>
                <a:ea typeface="+mn-ea"/>
                <a:cs typeface="+mn-cs"/>
              </a:rPr>
              <a:t>Health fanatic, Vegetarian, Vegan, Unhealthy (Bulimia, Anorexia, </a:t>
            </a:r>
            <a:r>
              <a:rPr lang="en-US" sz="1200" b="0" kern="1200" dirty="0" err="1" smtClean="0">
                <a:solidFill>
                  <a:schemeClr val="tx1"/>
                </a:solidFill>
                <a:latin typeface="+mn-lt"/>
                <a:ea typeface="+mn-ea"/>
                <a:cs typeface="+mn-cs"/>
              </a:rPr>
              <a:t>etc</a:t>
            </a:r>
            <a:r>
              <a:rPr lang="en-US" sz="1200" b="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1" dirty="0" smtClean="0">
                <a:solidFill>
                  <a:srgbClr val="FFFFFF"/>
                </a:solidFill>
                <a:effectLst>
                  <a:glow rad="114300">
                    <a:schemeClr val="tx1">
                      <a:alpha val="91000"/>
                    </a:schemeClr>
                  </a:glow>
                </a:effectLst>
                <a:latin typeface="Candara"/>
                <a:cs typeface="Candara"/>
              </a:rPr>
              <a:t>7. Relationships</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Choice</a:t>
            </a:r>
            <a:r>
              <a:rPr lang="en-US" sz="1200" b="0" kern="1200" baseline="0" dirty="0" smtClean="0">
                <a:solidFill>
                  <a:schemeClr val="tx1"/>
                </a:solidFill>
                <a:latin typeface="+mn-lt"/>
                <a:ea typeface="+mn-ea"/>
                <a:cs typeface="+mn-cs"/>
              </a:rPr>
              <a:t> o</a:t>
            </a:r>
            <a:r>
              <a:rPr lang="en-US" sz="1200" b="0" kern="1200" dirty="0" smtClean="0">
                <a:solidFill>
                  <a:schemeClr val="tx1"/>
                </a:solidFill>
                <a:latin typeface="+mn-lt"/>
                <a:ea typeface="+mn-ea"/>
                <a:cs typeface="+mn-cs"/>
              </a:rPr>
              <a:t>f Friends, Boyfriends, Girlfriends, etc.</a:t>
            </a: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200" b="0" dirty="0" smtClean="0">
                <a:solidFill>
                  <a:srgbClr val="FFFFFF"/>
                </a:solidFill>
                <a:effectLst>
                  <a:glow rad="114300">
                    <a:schemeClr val="tx1">
                      <a:alpha val="91000"/>
                    </a:schemeClr>
                  </a:glow>
                </a:effectLst>
                <a:latin typeface="Candara"/>
                <a:cs typeface="Candara"/>
              </a:rPr>
              <a:t>Sharing: What is Christian Lifestyle?</a:t>
            </a:r>
          </a:p>
          <a:p>
            <a:pPr marL="0" marR="0" indent="0" algn="l" defTabSz="457200" rtl="0" eaLnBrk="1" fontAlgn="auto" latinLnBrk="0" hangingPunct="1">
              <a:lnSpc>
                <a:spcPct val="8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Christian Lifestyle is life that is motivated by the life of Christ. </a:t>
            </a:r>
            <a:endParaRPr lang="en-US" sz="1200" b="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smtClean="0">
                <a:solidFill>
                  <a:srgbClr val="FFFFFF"/>
                </a:solidFill>
                <a:effectLst>
                  <a:glow rad="114300">
                    <a:schemeClr val="tx1">
                      <a:alpha val="91000"/>
                    </a:schemeClr>
                  </a:glow>
                </a:effectLst>
                <a:latin typeface="Candara"/>
                <a:ea typeface="+mn-ea"/>
                <a:cs typeface="Candara"/>
              </a:rPr>
              <a:t>Christian lifestyle is the character of Christ being developed and perfected in the character of the Christian on a daily basis. </a:t>
            </a:r>
            <a:endParaRPr lang="en-US" sz="1200" b="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As we grow spiritually</a:t>
            </a:r>
            <a:r>
              <a:rPr lang="en-US" sz="1200" b="0" u="none" kern="1200" dirty="0" smtClean="0">
                <a:solidFill>
                  <a:schemeClr val="tx1"/>
                </a:solidFill>
                <a:latin typeface="+mn-lt"/>
                <a:ea typeface="+mn-ea"/>
                <a:cs typeface="+mn-cs"/>
              </a:rPr>
              <a:t>, </a:t>
            </a:r>
            <a:r>
              <a:rPr lang="en-US" sz="1200" b="0" u="none" kern="1200" dirty="0" err="1" smtClean="0">
                <a:solidFill>
                  <a:schemeClr val="tx1"/>
                </a:solidFill>
                <a:latin typeface="+mn-lt"/>
                <a:ea typeface="+mn-ea"/>
                <a:cs typeface="+mn-cs"/>
              </a:rPr>
              <a:t>behaviours</a:t>
            </a:r>
            <a:r>
              <a:rPr lang="en-US" sz="1200" b="0" u="none" kern="1200" dirty="0" smtClean="0">
                <a:solidFill>
                  <a:schemeClr val="tx1"/>
                </a:solidFill>
                <a:latin typeface="+mn-lt"/>
                <a:ea typeface="+mn-ea"/>
                <a:cs typeface="+mn-cs"/>
              </a:rPr>
              <a:t>, mindsets</a:t>
            </a:r>
            <a:r>
              <a:rPr lang="en-US" sz="1200" b="0" u="none" kern="1200" baseline="0" dirty="0" smtClean="0">
                <a:solidFill>
                  <a:schemeClr val="tx1"/>
                </a:solidFill>
                <a:latin typeface="+mn-lt"/>
                <a:ea typeface="+mn-ea"/>
                <a:cs typeface="+mn-cs"/>
              </a:rPr>
              <a:t> and </a:t>
            </a:r>
            <a:r>
              <a:rPr lang="en-US" sz="1200" b="0" u="none" kern="1200" dirty="0" smtClean="0">
                <a:solidFill>
                  <a:schemeClr val="tx1"/>
                </a:solidFill>
                <a:latin typeface="+mn-lt"/>
                <a:ea typeface="+mn-ea"/>
                <a:cs typeface="+mn-cs"/>
              </a:rPr>
              <a:t>interests will change because of the work of the Holy Spirit. (See Romans 12:2)</a:t>
            </a:r>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Christian Lifestyle Myths:</a:t>
            </a:r>
            <a:r>
              <a:rPr lang="en-ZA" sz="1200" kern="1200" dirty="0" smtClean="0">
                <a:solidFill>
                  <a:schemeClr val="tx1"/>
                </a:solidFill>
                <a:effectLst/>
                <a:latin typeface="+mn-lt"/>
                <a:ea typeface="+mn-ea"/>
                <a:cs typeface="+mn-cs"/>
              </a:rPr>
              <a:t> There are some myths about what Christian Lifestyle is: (1) Christianity is a list of do’s and don’ts. (2) You are not allowed to have any fun. (3) All you do is go to church. (4) As long as you are saved, you can do whatever you want and God will forgive you.</a:t>
            </a:r>
            <a:r>
              <a:rPr lang="en-ZA" dirty="0" smtClean="0">
                <a:effectLst/>
              </a:rPr>
              <a:t> </a:t>
            </a: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 we looked at what the Word says about Evolution.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smtClean="0">
                <a:solidFill>
                  <a:schemeClr val="tx1"/>
                </a:solidFill>
                <a:latin typeface="+mn-lt"/>
                <a:ea typeface="+mn-ea"/>
                <a:cs typeface="+mn-cs"/>
              </a:rPr>
              <a:t>The Lifestyle of Jesus.</a:t>
            </a:r>
            <a:r>
              <a:rPr lang="en-US" sz="1200" b="0" u="none" kern="1200" baseline="0" dirty="0" smtClean="0">
                <a:solidFill>
                  <a:schemeClr val="tx1"/>
                </a:solidFill>
                <a:latin typeface="+mn-lt"/>
                <a:ea typeface="+mn-ea"/>
                <a:cs typeface="+mn-cs"/>
              </a:rPr>
              <a:t> Here are some things that were a part of Jesus’ lifestyle: (1) </a:t>
            </a:r>
            <a:r>
              <a:rPr lang="en-US" sz="1200" b="0" u="none" kern="1200" dirty="0" smtClean="0">
                <a:solidFill>
                  <a:schemeClr val="tx1"/>
                </a:solidFill>
                <a:latin typeface="+mn-lt"/>
                <a:ea typeface="+mn-ea"/>
                <a:cs typeface="+mn-cs"/>
              </a:rPr>
              <a:t>Communicated continually with God (Matthew 11:25-26; Mark 6:46; 14:32). (2) Acknowledged the significance of the Holy Spirit (John 14:16-17,26). (3) Obeyed the will of His Heavenly Father (Luke 22:42; John 6:38-39). (4) Resisted temptation by steadfastness to the Word of God (Luke 4:1-13). (5) Reached out to those considered hopeless and sinners (Mark 2:15-16; Luke 19:5-9). (6) Served others, humbling Himself before His Heavenly Father (John 13:3-5, 12-15). (7) Persevered in faith and love (John 4:34, John 9:4; John 17:23).</a:t>
            </a:r>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smtClean="0">
                <a:solidFill>
                  <a:schemeClr val="tx1"/>
                </a:solidFill>
                <a:latin typeface="+mn-lt"/>
                <a:ea typeface="+mn-ea"/>
                <a:cs typeface="+mn-cs"/>
              </a:rPr>
              <a:t>How do we live a Christian Lifestyle?</a:t>
            </a:r>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smtClean="0">
                <a:solidFill>
                  <a:schemeClr val="tx1"/>
                </a:solidFill>
                <a:latin typeface="+mn-lt"/>
                <a:ea typeface="+mn-ea"/>
                <a:cs typeface="+mn-cs"/>
              </a:rPr>
              <a:t>1. Read the Bible Daily</a:t>
            </a:r>
            <a:r>
              <a:rPr lang="en-US" sz="1200" b="0" kern="1200" baseline="0" dirty="0" smtClean="0">
                <a:solidFill>
                  <a:schemeClr val="tx1"/>
                </a:solidFill>
                <a:latin typeface="+mn-lt"/>
                <a:ea typeface="+mn-ea"/>
                <a:cs typeface="+mn-cs"/>
              </a:rPr>
              <a:t>. </a:t>
            </a:r>
            <a:r>
              <a:rPr lang="en-US" sz="1200" b="0" i="1" kern="1200" baseline="0" dirty="0" smtClean="0">
                <a:solidFill>
                  <a:schemeClr val="tx1"/>
                </a:solidFill>
                <a:latin typeface="+mn-lt"/>
                <a:ea typeface="+mn-ea"/>
                <a:cs typeface="+mn-cs"/>
              </a:rPr>
              <a:t>Keep this Book of the Law always on your lips; meditate on it day and night, so that you may be careful to do everything written in it. Then you will be prosperous and successful. </a:t>
            </a:r>
            <a:r>
              <a:rPr lang="en-US" sz="1200" b="0" kern="1200" baseline="0" dirty="0" smtClean="0">
                <a:solidFill>
                  <a:schemeClr val="tx1"/>
                </a:solidFill>
                <a:latin typeface="+mn-lt"/>
                <a:ea typeface="+mn-ea"/>
                <a:cs typeface="+mn-cs"/>
              </a:rPr>
              <a:t>(Joshua 1:8 also </a:t>
            </a:r>
            <a:r>
              <a:rPr lang="en-US" sz="1200" b="0" kern="1200" dirty="0" smtClean="0">
                <a:solidFill>
                  <a:schemeClr val="tx1"/>
                </a:solidFill>
                <a:latin typeface="+mn-lt"/>
                <a:ea typeface="+mn-ea"/>
                <a:cs typeface="+mn-cs"/>
              </a:rPr>
              <a:t>Hebrews 4:12</a:t>
            </a:r>
            <a:r>
              <a:rPr lang="en-US" sz="1200" b="0" kern="1200" baseline="0" dirty="0" smtClean="0">
                <a:solidFill>
                  <a:schemeClr val="tx1"/>
                </a:solidFill>
                <a:latin typeface="+mn-lt"/>
                <a:ea typeface="+mn-ea"/>
                <a:cs typeface="+mn-cs"/>
              </a:rPr>
              <a:t> and</a:t>
            </a:r>
            <a:r>
              <a:rPr lang="en-US" sz="1200" b="0" kern="1200" dirty="0" smtClean="0">
                <a:solidFill>
                  <a:schemeClr val="tx1"/>
                </a:solidFill>
                <a:latin typeface="+mn-lt"/>
                <a:ea typeface="+mn-ea"/>
                <a:cs typeface="+mn-cs"/>
              </a:rPr>
              <a:t> </a:t>
            </a:r>
            <a:r>
              <a:rPr lang="pt-BR" sz="1200" b="0" kern="1200" dirty="0" err="1" smtClean="0">
                <a:solidFill>
                  <a:schemeClr val="tx1"/>
                </a:solidFill>
                <a:latin typeface="+mn-lt"/>
                <a:ea typeface="+mn-ea"/>
                <a:cs typeface="+mn-cs"/>
              </a:rPr>
              <a:t>Psalm</a:t>
            </a:r>
            <a:r>
              <a:rPr lang="pt-BR" sz="1200" b="0" kern="1200" dirty="0" smtClean="0">
                <a:solidFill>
                  <a:schemeClr val="tx1"/>
                </a:solidFill>
                <a:latin typeface="+mn-lt"/>
                <a:ea typeface="+mn-ea"/>
                <a:cs typeface="+mn-cs"/>
              </a:rPr>
              <a:t> 119:18).</a:t>
            </a:r>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2. Pray and Worship God Daily</a:t>
            </a:r>
            <a:r>
              <a:rPr lang="en-US" sz="1200" b="0" kern="1200" dirty="0" smtClean="0">
                <a:solidFill>
                  <a:schemeClr val="tx1"/>
                </a:solidFill>
                <a:latin typeface="+mn-lt"/>
                <a:ea typeface="+mn-ea"/>
                <a:cs typeface="+mn-cs"/>
              </a:rPr>
              <a:t>. </a:t>
            </a:r>
            <a:r>
              <a:rPr lang="en-ZA" sz="1200" b="0" i="1" dirty="0" smtClean="0">
                <a:solidFill>
                  <a:srgbClr val="FFFFFF"/>
                </a:solidFill>
                <a:effectLst>
                  <a:glow rad="114300">
                    <a:schemeClr val="tx1">
                      <a:alpha val="91000"/>
                    </a:schemeClr>
                  </a:glow>
                </a:effectLst>
                <a:latin typeface="Candara"/>
                <a:ea typeface="+mn-ea"/>
                <a:cs typeface="Candara"/>
              </a:rPr>
              <a:t>Pray in the Spirit on all occasions with all kinds of prayers and requests. Be alert and always keep on praying for all the Lord’s people.</a:t>
            </a:r>
            <a:r>
              <a:rPr lang="en-ZA" sz="1200" b="1" dirty="0" smtClean="0">
                <a:solidFill>
                  <a:srgbClr val="FFFFFF"/>
                </a:solidFill>
                <a:effectLst>
                  <a:glow rad="114300">
                    <a:schemeClr val="tx1">
                      <a:alpha val="91000"/>
                    </a:schemeClr>
                  </a:glow>
                </a:effectLst>
                <a:latin typeface="Candara"/>
                <a:ea typeface="+mn-ea"/>
                <a:cs typeface="Candara"/>
              </a:rPr>
              <a:t> </a:t>
            </a:r>
            <a:r>
              <a:rPr lang="en-US" sz="1200" b="0" kern="1200" dirty="0" smtClean="0">
                <a:solidFill>
                  <a:schemeClr val="tx1"/>
                </a:solidFill>
                <a:latin typeface="+mn-lt"/>
                <a:ea typeface="+mn-ea"/>
                <a:cs typeface="+mn-cs"/>
              </a:rPr>
              <a:t>(</a:t>
            </a:r>
            <a:r>
              <a:rPr lang="tr-TR" sz="1200" b="0" kern="1200" dirty="0" err="1" smtClean="0">
                <a:solidFill>
                  <a:schemeClr val="tx1"/>
                </a:solidFill>
                <a:latin typeface="+mn-lt"/>
                <a:ea typeface="+mn-ea"/>
                <a:cs typeface="+mn-cs"/>
              </a:rPr>
              <a:t>Ephesians</a:t>
            </a:r>
            <a:r>
              <a:rPr lang="tr-TR" sz="1200" b="0" kern="1200" dirty="0" smtClean="0">
                <a:solidFill>
                  <a:schemeClr val="tx1"/>
                </a:solidFill>
                <a:latin typeface="+mn-lt"/>
                <a:ea typeface="+mn-ea"/>
                <a:cs typeface="+mn-cs"/>
              </a:rPr>
              <a:t> 6:18</a:t>
            </a:r>
            <a:r>
              <a:rPr lang="tr-TR" sz="1200" b="0" kern="1200" baseline="0" dirty="0" smtClean="0">
                <a:solidFill>
                  <a:schemeClr val="tx1"/>
                </a:solidFill>
                <a:latin typeface="+mn-lt"/>
                <a:ea typeface="+mn-ea"/>
                <a:cs typeface="+mn-cs"/>
              </a:rPr>
              <a:t> </a:t>
            </a:r>
            <a:r>
              <a:rPr lang="tr-TR" sz="1200" b="0" kern="1200" baseline="0" dirty="0" err="1" smtClean="0">
                <a:solidFill>
                  <a:schemeClr val="tx1"/>
                </a:solidFill>
                <a:latin typeface="+mn-lt"/>
                <a:ea typeface="+mn-ea"/>
                <a:cs typeface="+mn-cs"/>
              </a:rPr>
              <a:t>and</a:t>
            </a:r>
            <a:r>
              <a:rPr lang="tr-TR" sz="1200" b="0" kern="1200" baseline="0" dirty="0" smtClean="0">
                <a:solidFill>
                  <a:schemeClr val="tx1"/>
                </a:solidFill>
                <a:latin typeface="+mn-lt"/>
                <a:ea typeface="+mn-ea"/>
                <a:cs typeface="+mn-cs"/>
              </a:rPr>
              <a:t> </a:t>
            </a:r>
            <a:r>
              <a:rPr lang="tr-TR" sz="1200" b="0" kern="1200" dirty="0" smtClean="0">
                <a:solidFill>
                  <a:schemeClr val="tx1"/>
                </a:solidFill>
                <a:latin typeface="+mn-lt"/>
                <a:ea typeface="+mn-ea"/>
                <a:cs typeface="+mn-cs"/>
              </a:rPr>
              <a:t>James 5:13-15)</a:t>
            </a:r>
            <a:endParaRPr lang="pt-BR"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3. Let God Transform You</a:t>
            </a:r>
            <a:r>
              <a:rPr lang="en-US" sz="1200" b="0" kern="1200" dirty="0" smtClean="0">
                <a:solidFill>
                  <a:schemeClr val="tx1"/>
                </a:solidFill>
                <a:latin typeface="+mn-lt"/>
                <a:ea typeface="+mn-ea"/>
                <a:cs typeface="+mn-cs"/>
              </a:rPr>
              <a:t>. Depend on the Holy Spirit and Allow Him to Transform You. </a:t>
            </a:r>
            <a:r>
              <a:rPr lang="en-US" sz="1200" b="0" i="1" kern="1200" dirty="0" smtClean="0">
                <a:solidFill>
                  <a:schemeClr val="tx1"/>
                </a:solidFill>
                <a:latin typeface="+mn-lt"/>
                <a:ea typeface="+mn-ea"/>
                <a:cs typeface="+mn-cs"/>
              </a:rPr>
              <a:t>Let</a:t>
            </a:r>
            <a:r>
              <a:rPr lang="en-US" sz="1200" b="0" i="1" kern="1200" baseline="0" dirty="0" smtClean="0">
                <a:solidFill>
                  <a:schemeClr val="tx1"/>
                </a:solidFill>
                <a:latin typeface="+mn-lt"/>
                <a:ea typeface="+mn-ea"/>
                <a:cs typeface="+mn-cs"/>
              </a:rPr>
              <a:t> t</a:t>
            </a:r>
            <a:r>
              <a:rPr lang="en-US" sz="1200" b="0" i="1" kern="1200" dirty="0" smtClean="0">
                <a:solidFill>
                  <a:schemeClr val="tx1"/>
                </a:solidFill>
                <a:latin typeface="+mn-lt"/>
                <a:ea typeface="+mn-ea"/>
                <a:cs typeface="+mn-cs"/>
              </a:rPr>
              <a:t>he Spirit renew your thoughts and attitudes. Put on your new nature, created to be like God - truly righteous and holy.</a:t>
            </a:r>
            <a:r>
              <a:rPr lang="en-US" sz="1200" b="0" kern="1200" dirty="0" smtClean="0">
                <a:solidFill>
                  <a:schemeClr val="tx1"/>
                </a:solidFill>
                <a:latin typeface="+mn-lt"/>
                <a:ea typeface="+mn-ea"/>
                <a:cs typeface="+mn-cs"/>
              </a:rPr>
              <a:t> (Ephesians 4:21-24 also</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Romans 5:5</a:t>
            </a:r>
            <a:r>
              <a:rPr lang="en-US" sz="1200" b="0" kern="1200" baseline="0" dirty="0" smtClean="0">
                <a:solidFill>
                  <a:schemeClr val="tx1"/>
                </a:solidFill>
                <a:latin typeface="+mn-lt"/>
                <a:ea typeface="+mn-ea"/>
                <a:cs typeface="+mn-cs"/>
              </a:rPr>
              <a:t> and</a:t>
            </a:r>
            <a:r>
              <a:rPr lang="en-US" sz="1200" b="0" kern="1200" dirty="0" smtClean="0">
                <a:solidFill>
                  <a:schemeClr val="tx1"/>
                </a:solidFill>
                <a:latin typeface="+mn-lt"/>
                <a:ea typeface="+mn-ea"/>
                <a:cs typeface="+mn-cs"/>
              </a:rPr>
              <a:t> John 14:16-17</a:t>
            </a:r>
            <a:r>
              <a:rPr lang="tr-TR" sz="1200" b="0" kern="1200" dirty="0" smtClean="0">
                <a:solidFill>
                  <a:schemeClr val="tx1"/>
                </a:solidFill>
                <a:latin typeface="+mn-lt"/>
                <a:ea typeface="+mn-ea"/>
                <a:cs typeface="+mn-cs"/>
              </a:rPr>
              <a:t>).</a:t>
            </a:r>
            <a:endParaRPr lang="pt-BR"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4. Attend Church Regularly</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0" i="1" kern="1200" baseline="0" dirty="0" smtClean="0">
                <a:solidFill>
                  <a:schemeClr val="tx1"/>
                </a:solidFill>
                <a:latin typeface="+mn-lt"/>
                <a:ea typeface="+mn-ea"/>
                <a:cs typeface="+mn-cs"/>
              </a:rPr>
              <a:t>We should not stop gathering together with other believers, as some of you are doing. Instead, we must continue to encourage each other</a:t>
            </a:r>
            <a:r>
              <a:rPr lang="en-US" sz="1200" b="0" kern="1200" baseline="0" dirty="0" smtClean="0">
                <a:solidFill>
                  <a:schemeClr val="tx1"/>
                </a:solidFill>
                <a:latin typeface="+mn-lt"/>
                <a:ea typeface="+mn-ea"/>
                <a:cs typeface="+mn-cs"/>
              </a:rPr>
              <a:t>. (Hebrews 10:25 also </a:t>
            </a:r>
            <a:r>
              <a:rPr lang="en-US" sz="1200" b="0" kern="1200" dirty="0" smtClean="0">
                <a:solidFill>
                  <a:schemeClr val="tx1"/>
                </a:solidFill>
                <a:latin typeface="+mn-lt"/>
                <a:ea typeface="+mn-ea"/>
                <a:cs typeface="+mn-cs"/>
              </a:rPr>
              <a:t>Acts 2:42)</a:t>
            </a:r>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5. Be of Service to Others</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0" i="1" kern="1200" baseline="0" dirty="0" smtClean="0">
                <a:solidFill>
                  <a:schemeClr val="tx1"/>
                </a:solidFill>
                <a:latin typeface="+mn-lt"/>
                <a:ea typeface="+mn-ea"/>
                <a:cs typeface="+mn-cs"/>
              </a:rPr>
              <a:t>God has given each of you some special abilities; be sure to use them to help each other, passing on to others God’s many kinds of blessings. </a:t>
            </a:r>
            <a:r>
              <a:rPr lang="en-US" sz="1200" b="0" kern="1200" baseline="0" dirty="0" smtClean="0">
                <a:solidFill>
                  <a:schemeClr val="tx1"/>
                </a:solidFill>
                <a:latin typeface="+mn-lt"/>
                <a:ea typeface="+mn-ea"/>
                <a:cs typeface="+mn-cs"/>
              </a:rPr>
              <a:t>(1 Peter 4:10)</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6. </a:t>
            </a:r>
            <a:r>
              <a:rPr lang="en-US" sz="1200" b="1" dirty="0" smtClean="0">
                <a:solidFill>
                  <a:srgbClr val="FFFF00"/>
                </a:solidFill>
                <a:effectLst>
                  <a:glow rad="139700">
                    <a:schemeClr val="tx1">
                      <a:alpha val="97000"/>
                    </a:schemeClr>
                  </a:glow>
                  <a:innerShdw blurRad="63500" dist="50800" dir="13500000">
                    <a:prstClr val="black">
                      <a:alpha val="50000"/>
                    </a:prstClr>
                  </a:innerShdw>
                </a:effectLst>
                <a:latin typeface="Kabel Ultra BT"/>
                <a:cs typeface="Kabel Ultra BT"/>
              </a:rPr>
              <a:t>Deal with Temptation</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Learn How to Deal with Temptation and strive for righteousness. </a:t>
            </a:r>
            <a:r>
              <a:rPr lang="en-US" i="1" dirty="0" smtClean="0"/>
              <a:t>Submit yourselves, then, to God. Resist the devil, and he will flee from you.</a:t>
            </a:r>
            <a:r>
              <a:rPr lang="en-US" dirty="0" smtClean="0"/>
              <a:t> (James 4:7 also</a:t>
            </a:r>
            <a:r>
              <a:rPr lang="en-US" sz="1200" b="0" kern="1200" dirty="0" smtClean="0">
                <a:solidFill>
                  <a:schemeClr val="tx1"/>
                </a:solidFill>
                <a:latin typeface="+mn-lt"/>
                <a:ea typeface="+mn-ea"/>
                <a:cs typeface="+mn-cs"/>
              </a:rPr>
              <a:t> 1 Corinthians 10:13</a:t>
            </a:r>
            <a:r>
              <a:rPr lang="en-US" sz="1200" b="0" kern="1200" baseline="0" dirty="0" smtClean="0">
                <a:solidFill>
                  <a:schemeClr val="tx1"/>
                </a:solidFill>
                <a:latin typeface="+mn-lt"/>
                <a:ea typeface="+mn-ea"/>
                <a:cs typeface="+mn-cs"/>
              </a:rPr>
              <a:t> and </a:t>
            </a:r>
            <a:r>
              <a:rPr lang="en-US" sz="1200" b="0" kern="1200" dirty="0" smtClean="0">
                <a:solidFill>
                  <a:schemeClr val="tx1"/>
                </a:solidFill>
                <a:latin typeface="+mn-lt"/>
                <a:ea typeface="+mn-ea"/>
                <a:cs typeface="+mn-cs"/>
              </a:rPr>
              <a:t>1 Timothy 6:11)</a:t>
            </a:r>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7. Tell Others About Jesus</a:t>
            </a:r>
            <a:r>
              <a:rPr lang="en-US" sz="1200" b="0" kern="1200" dirty="0" smtClean="0">
                <a:solidFill>
                  <a:schemeClr val="tx1"/>
                </a:solidFill>
                <a:latin typeface="+mn-lt"/>
                <a:ea typeface="+mn-ea"/>
                <a:cs typeface="+mn-cs"/>
              </a:rPr>
              <a:t>. </a:t>
            </a:r>
            <a:r>
              <a:rPr lang="en-ZA" sz="1200" b="0" i="1" dirty="0" smtClean="0">
                <a:solidFill>
                  <a:srgbClr val="FFFFFF"/>
                </a:solidFill>
                <a:effectLst>
                  <a:glow rad="114300">
                    <a:schemeClr val="tx1">
                      <a:alpha val="91000"/>
                    </a:schemeClr>
                  </a:glow>
                </a:effectLst>
                <a:latin typeface="Candara"/>
                <a:ea typeface="+mn-ea"/>
                <a:cs typeface="Candara"/>
              </a:rPr>
              <a:t>Go and make disciples of all nations. </a:t>
            </a:r>
            <a:r>
              <a:rPr lang="en-ZA" sz="1200" b="0" dirty="0" smtClean="0">
                <a:solidFill>
                  <a:srgbClr val="FFFFFF"/>
                </a:solidFill>
                <a:effectLst>
                  <a:glow rad="114300">
                    <a:schemeClr val="tx1">
                      <a:alpha val="91000"/>
                    </a:schemeClr>
                  </a:glow>
                </a:effectLst>
                <a:latin typeface="Candara"/>
                <a:ea typeface="+mn-ea"/>
                <a:cs typeface="Candara"/>
              </a:rPr>
              <a:t>(Matthew 28:19</a:t>
            </a:r>
            <a:r>
              <a:rPr lang="en-ZA" sz="1200" b="0" baseline="0" dirty="0" smtClean="0">
                <a:solidFill>
                  <a:srgbClr val="FFFFFF"/>
                </a:solidFill>
                <a:effectLst>
                  <a:glow rad="114300">
                    <a:schemeClr val="tx1">
                      <a:alpha val="91000"/>
                    </a:schemeClr>
                  </a:glow>
                </a:effectLst>
                <a:latin typeface="Candara"/>
                <a:ea typeface="+mn-ea"/>
                <a:cs typeface="Candara"/>
              </a:rPr>
              <a:t> also </a:t>
            </a:r>
            <a:r>
              <a:rPr lang="en-US" sz="1200" b="0" kern="1200" dirty="0" smtClean="0">
                <a:solidFill>
                  <a:schemeClr val="tx1"/>
                </a:solidFill>
                <a:latin typeface="+mn-lt"/>
                <a:ea typeface="+mn-ea"/>
                <a:cs typeface="+mn-cs"/>
              </a:rPr>
              <a:t>Philemon 1:6</a:t>
            </a:r>
            <a:r>
              <a:rPr lang="de-DE" sz="1200" b="0" kern="120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Don’t let anyone look down on you because you are young, but set an example for the believers in speech, in life, in love, in faith and in purity. </a:t>
            </a:r>
            <a:r>
              <a:rPr lang="en-US" dirty="0" smtClean="0"/>
              <a:t>(1 Timothy 4:12)</a:t>
            </a:r>
            <a:endParaRPr lang="en-US" sz="1200" b="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Week 3 we looked at what the Word says about Humanity.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Sharing: You will be given a piece of paper with two questions on it. Take a few minutes to write</a:t>
            </a:r>
            <a:r>
              <a:rPr lang="en-US" sz="1200" kern="1200" baseline="0" dirty="0" smtClean="0">
                <a:solidFill>
                  <a:schemeClr val="tx1"/>
                </a:solidFill>
                <a:latin typeface="+mn-lt"/>
                <a:ea typeface="+mn-ea"/>
                <a:cs typeface="+mn-cs"/>
              </a:rPr>
              <a:t> down your answers to the questions: (1) </a:t>
            </a:r>
            <a:r>
              <a:rPr lang="en-US" sz="1200" kern="1200" dirty="0" smtClean="0">
                <a:solidFill>
                  <a:schemeClr val="tx1"/>
                </a:solidFill>
                <a:latin typeface="+mn-lt"/>
                <a:ea typeface="+mn-ea"/>
                <a:cs typeface="+mn-cs"/>
              </a:rPr>
              <a:t>What areas of your life do you think reflect a Christian lifestyle? (2) What areas of your life do you think need improvement?</a:t>
            </a:r>
            <a:endParaRPr lang="en-US" sz="1200" b="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 we are going to look at what the Word says about Gifts.</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4 we looked</a:t>
            </a:r>
            <a:r>
              <a:rPr lang="en-US" baseline="0" dirty="0" smtClean="0"/>
              <a:t> </a:t>
            </a:r>
            <a:r>
              <a:rPr lang="en-US" dirty="0" smtClean="0"/>
              <a:t>at what the Word says about Spiritual Warfare.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5 we looked at what the Word says about Media.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looked</a:t>
            </a:r>
            <a:r>
              <a:rPr lang="en-US" baseline="0" dirty="0" smtClean="0"/>
              <a:t> </a:t>
            </a:r>
            <a:r>
              <a:rPr lang="en-US" dirty="0" smtClean="0"/>
              <a:t>at what the Word says about Prophecy.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looking at what the Word says about Lifestyle.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Sharing: What is lifestyle and what does it consist of?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16/05/29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16/05/29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16/05/29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16/05/29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738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98242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07291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86997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71684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65658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05430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21526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53793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65792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58838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6859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6280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28155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36788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41802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27465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06622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72655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77121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84826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4528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2294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26305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61740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97127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65273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16004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93033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28762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4998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009596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26341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61662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337111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74231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62133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720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3310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83381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69009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4257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13848</TotalTime>
  <Words>1013</Words>
  <Application>Microsoft Macintosh PowerPoint</Application>
  <PresentationFormat>On-screen Show (4:3)</PresentationFormat>
  <Paragraphs>84</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784</cp:revision>
  <dcterms:created xsi:type="dcterms:W3CDTF">2013-10-02T18:06:33Z</dcterms:created>
  <dcterms:modified xsi:type="dcterms:W3CDTF">2016-05-29T14:29:48Z</dcterms:modified>
</cp:coreProperties>
</file>