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1001" r:id="rId2"/>
    <p:sldId id="1002" r:id="rId3"/>
    <p:sldId id="1003" r:id="rId4"/>
    <p:sldId id="1230" r:id="rId5"/>
    <p:sldId id="1279" r:id="rId6"/>
    <p:sldId id="1323" r:id="rId7"/>
    <p:sldId id="1436" r:id="rId8"/>
    <p:sldId id="1558" r:id="rId9"/>
    <p:sldId id="1645" r:id="rId10"/>
    <p:sldId id="1675" r:id="rId11"/>
    <p:sldId id="1649" r:id="rId12"/>
    <p:sldId id="1709" r:id="rId13"/>
    <p:sldId id="1710" r:id="rId14"/>
    <p:sldId id="1676" r:id="rId15"/>
    <p:sldId id="1679" r:id="rId16"/>
    <p:sldId id="1680" r:id="rId17"/>
    <p:sldId id="1681" r:id="rId18"/>
    <p:sldId id="1682" r:id="rId19"/>
    <p:sldId id="1688" r:id="rId20"/>
    <p:sldId id="1691" r:id="rId21"/>
    <p:sldId id="1703" r:id="rId22"/>
    <p:sldId id="1693" r:id="rId23"/>
    <p:sldId id="1695" r:id="rId24"/>
    <p:sldId id="1683" r:id="rId25"/>
    <p:sldId id="1684" r:id="rId26"/>
    <p:sldId id="1711" r:id="rId27"/>
    <p:sldId id="1704" r:id="rId28"/>
    <p:sldId id="1712" r:id="rId29"/>
    <p:sldId id="1713" r:id="rId30"/>
    <p:sldId id="1715" r:id="rId31"/>
    <p:sldId id="1685" r:id="rId32"/>
    <p:sldId id="1714" r:id="rId33"/>
    <p:sldId id="1686" r:id="rId34"/>
    <p:sldId id="1708" r:id="rId35"/>
    <p:sldId id="1716" r:id="rId36"/>
    <p:sldId id="1674" r:id="rId37"/>
    <p:sldId id="1434"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C4FE"/>
    <a:srgbClr val="EED80D"/>
    <a:srgbClr val="FFCC66"/>
    <a:srgbClr val="FFFFFF"/>
    <a:srgbClr val="FFFF00"/>
    <a:srgbClr val="D29703"/>
    <a:srgbClr val="C40806"/>
    <a:srgbClr val="D10014"/>
    <a:srgbClr val="93000F"/>
    <a:srgbClr val="A71C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6" autoAdjust="0"/>
    <p:restoredTop sz="87097" autoAdjust="0"/>
  </p:normalViewPr>
  <p:slideViewPr>
    <p:cSldViewPr snapToGrid="0" snapToObjects="1" showGuides="1">
      <p:cViewPr>
        <p:scale>
          <a:sx n="63" d="100"/>
          <a:sy n="63" d="100"/>
        </p:scale>
        <p:origin x="-600" y="-568"/>
      </p:cViewPr>
      <p:guideLst>
        <p:guide orient="horz" pos="2605"/>
        <p:guide pos="232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16/06/11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s://www.youtube.com/watch?v=WwwljT_YmSw"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s://www.youtube.com/watch?v=gjcpW_kPYq0"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 Id="rId3" Type="http://schemas.openxmlformats.org/officeDocument/2006/relationships/hyperlink" Target="https://www.youtube.com/watch?v=f_ESjoVyYGw"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to the Word-On series where each week we 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looking at what the Bible says about different topics.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week we are looking at the Word on Suffering.</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Sharing: What suffering have you experienced?</a:t>
            </a:r>
          </a:p>
        </p:txBody>
      </p:sp>
    </p:spTree>
    <p:extLst>
      <p:ext uri="{BB962C8B-B14F-4D97-AF65-F5344CB8AC3E}">
        <p14:creationId xmlns:p14="http://schemas.microsoft.com/office/powerpoint/2010/main" val="332951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GB" sz="1200" kern="1200" dirty="0" smtClean="0">
                <a:solidFill>
                  <a:schemeClr val="tx1"/>
                </a:solidFill>
                <a:effectLst/>
                <a:latin typeface="+mn-lt"/>
                <a:ea typeface="+mn-ea"/>
                <a:cs typeface="+mn-cs"/>
              </a:rPr>
              <a:t>The fact that we all have, and will, experience suffering makes it more than just a philosophical issue. It means that suffering, for each of us, is a deep-seated personal and emotional issue.</a:t>
            </a:r>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Prayer</a:t>
            </a:r>
          </a:p>
        </p:txBody>
      </p:sp>
    </p:spTree>
    <p:extLst>
      <p:ext uri="{BB962C8B-B14F-4D97-AF65-F5344CB8AC3E}">
        <p14:creationId xmlns:p14="http://schemas.microsoft.com/office/powerpoint/2010/main" val="3329511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is Suffering? </a:t>
            </a:r>
            <a:r>
              <a:rPr lang="en-GB" sz="1200" kern="1200" dirty="0" smtClean="0">
                <a:solidFill>
                  <a:schemeClr val="tx1"/>
                </a:solidFill>
                <a:effectLst/>
                <a:latin typeface="+mn-lt"/>
                <a:ea typeface="+mn-ea"/>
                <a:cs typeface="+mn-cs"/>
              </a:rPr>
              <a:t>Suffering is the experience of pain, distress, or hardship. Suffering has many faces. It can be psychological, physical, emotional, or spiritual. When we experience suffering, it is often the case that we experience more than one type of suffering.</a:t>
            </a:r>
            <a:endParaRPr lang="en-ZA"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There are two types of suffering: (1) Suffering caused by human beings (we call this moral evils) and (2) Suffering caused by nature (i.e. natural disasters and illness).</a:t>
            </a:r>
            <a:endParaRPr lang="en-ZA" sz="1200" kern="1200" dirty="0" smtClean="0">
              <a:solidFill>
                <a:schemeClr val="tx1"/>
              </a:solidFill>
              <a:effectLst/>
              <a:latin typeface="+mn-lt"/>
              <a:ea typeface="+mn-ea"/>
              <a:cs typeface="+mn-cs"/>
            </a:endParaRPr>
          </a:p>
          <a:p>
            <a:endParaRPr lang="en-US" dirty="0" smtClean="0"/>
          </a:p>
        </p:txBody>
      </p:sp>
    </p:spTree>
    <p:extLst>
      <p:ext uri="{BB962C8B-B14F-4D97-AF65-F5344CB8AC3E}">
        <p14:creationId xmlns:p14="http://schemas.microsoft.com/office/powerpoint/2010/main" val="3329511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Do You Hear Questions? Each of us have asked or heard asked the following question or variations of it: If God is all-powerful, all-loving, and all-good, why does suffering exist? Why does God allow</a:t>
            </a:r>
            <a:r>
              <a:rPr lang="en-US" baseline="0" dirty="0" smtClean="0"/>
              <a:t> </a:t>
            </a:r>
            <a:r>
              <a:rPr lang="en-US" dirty="0" smtClean="0"/>
              <a:t>suffering? Given that suffering exists, is God truly all-powerful, all-loving, and all-good?</a:t>
            </a:r>
          </a:p>
        </p:txBody>
      </p:sp>
    </p:spTree>
    <p:extLst>
      <p:ext uri="{BB962C8B-B14F-4D97-AF65-F5344CB8AC3E}">
        <p14:creationId xmlns:p14="http://schemas.microsoft.com/office/powerpoint/2010/main" val="3329511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Video: </a:t>
            </a:r>
            <a:r>
              <a:rPr lang="en-US" b="0" dirty="0" smtClean="0"/>
              <a:t>If God exists, why do bad things happen? Get</a:t>
            </a:r>
            <a:r>
              <a:rPr lang="en-US" b="0" baseline="0" dirty="0" smtClean="0"/>
              <a:t> it on  YouTube at: </a:t>
            </a:r>
            <a:r>
              <a:rPr lang="en-US" sz="1200" kern="1200" dirty="0" smtClean="0">
                <a:solidFill>
                  <a:schemeClr val="tx1"/>
                </a:solidFill>
                <a:latin typeface="+mn-lt"/>
                <a:ea typeface="+mn-ea"/>
                <a:cs typeface="+mn-cs"/>
                <a:hlinkClick r:id="rId3"/>
              </a:rPr>
              <a:t>https://www.youtube.com/watch?v=WwwljT_YmSw</a:t>
            </a:r>
            <a:r>
              <a:rPr lang="en-US" sz="1200" kern="1200" dirty="0" smtClean="0">
                <a:solidFill>
                  <a:schemeClr val="tx1"/>
                </a:solidFill>
                <a:latin typeface="+mn-lt"/>
                <a:ea typeface="+mn-ea"/>
                <a:cs typeface="+mn-cs"/>
              </a:rPr>
              <a:t> (Cut at 3:48)</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Tree>
    <p:extLst>
      <p:ext uri="{BB962C8B-B14F-4D97-AF65-F5344CB8AC3E}">
        <p14:creationId xmlns:p14="http://schemas.microsoft.com/office/powerpoint/2010/main" val="3329511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a:t>
            </a:r>
            <a:r>
              <a:rPr lang="en-US" baseline="0" dirty="0" smtClean="0"/>
              <a:t> Do We Explain Suffering? </a:t>
            </a:r>
            <a:r>
              <a:rPr lang="en-GB" sz="1200" kern="1200" dirty="0" smtClean="0">
                <a:solidFill>
                  <a:schemeClr val="tx1"/>
                </a:solidFill>
                <a:effectLst/>
                <a:latin typeface="+mn-lt"/>
                <a:ea typeface="+mn-ea"/>
                <a:cs typeface="+mn-cs"/>
              </a:rPr>
              <a:t>The existence of suffering does not mean that God is not all-powerful, all-knowing, all-loving, and all-good. How can we better understand why suffering exists?</a:t>
            </a:r>
            <a:endParaRPr lang="en-ZA" sz="1200" kern="1200" dirty="0" smtClean="0">
              <a:solidFill>
                <a:schemeClr val="tx1"/>
              </a:solidFill>
              <a:effectLst/>
              <a:latin typeface="+mn-lt"/>
              <a:ea typeface="+mn-ea"/>
              <a:cs typeface="+mn-cs"/>
            </a:endParaRPr>
          </a:p>
          <a:p>
            <a:endParaRPr lang="en-US" dirty="0" smtClean="0"/>
          </a:p>
        </p:txBody>
      </p:sp>
    </p:spTree>
    <p:extLst>
      <p:ext uri="{BB962C8B-B14F-4D97-AF65-F5344CB8AC3E}">
        <p14:creationId xmlns:p14="http://schemas.microsoft.com/office/powerpoint/2010/main" val="3329511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God is all Powerful, Knowing, Loving and Good. “</a:t>
            </a:r>
            <a:r>
              <a:rPr lang="en-GB" sz="1200" kern="1200" dirty="0" smtClean="0">
                <a:solidFill>
                  <a:schemeClr val="tx1"/>
                </a:solidFill>
                <a:effectLst/>
                <a:latin typeface="+mn-lt"/>
                <a:ea typeface="+mn-ea"/>
                <a:cs typeface="+mn-cs"/>
              </a:rPr>
              <a:t>The Lord is the everlasting God, the Creator of the ends of the earth. He will not grow tired or weary, and his understanding no one can fathom. He gives strength to the weary and increases the power of the weak”. (Isaiah 40:28-29)</a:t>
            </a:r>
            <a:endParaRPr lang="en-ZA" sz="1200" kern="1200" dirty="0" smtClean="0">
              <a:solidFill>
                <a:schemeClr val="tx1"/>
              </a:solidFill>
              <a:effectLst/>
              <a:latin typeface="+mn-lt"/>
              <a:ea typeface="+mn-ea"/>
              <a:cs typeface="+mn-cs"/>
            </a:endParaRPr>
          </a:p>
          <a:p>
            <a:endParaRPr lang="en-US" dirty="0" smtClean="0"/>
          </a:p>
        </p:txBody>
      </p:sp>
    </p:spTree>
    <p:extLst>
      <p:ext uri="{BB962C8B-B14F-4D97-AF65-F5344CB8AC3E}">
        <p14:creationId xmlns:p14="http://schemas.microsoft.com/office/powerpoint/2010/main" val="332951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1 we looked at what</a:t>
            </a:r>
            <a:r>
              <a:rPr lang="en-US" baseline="0" dirty="0" smtClean="0"/>
              <a:t> the Word says about God.</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The World is Good: There was no lack, disease or death. "God saw all that He had made, and it was very good.” (Genesis 1:31)</a:t>
            </a:r>
          </a:p>
        </p:txBody>
      </p:sp>
    </p:spTree>
    <p:extLst>
      <p:ext uri="{BB962C8B-B14F-4D97-AF65-F5344CB8AC3E}">
        <p14:creationId xmlns:p14="http://schemas.microsoft.com/office/powerpoint/2010/main" val="3329511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World is Fallen. </a:t>
            </a:r>
            <a:r>
              <a:rPr lang="en-GB" sz="1200" kern="1200" dirty="0" smtClean="0">
                <a:solidFill>
                  <a:schemeClr val="tx1"/>
                </a:solidFill>
                <a:effectLst/>
                <a:latin typeface="+mn-lt"/>
                <a:ea typeface="+mn-ea"/>
                <a:cs typeface="+mn-cs"/>
              </a:rPr>
              <a:t>“Creation itself will be liberated from its bondage to decay…we know that the whole of creation itself has been groaning as in the pains of childbirth right up to the present time.” (Romans 8:21-22)</a:t>
            </a:r>
            <a:endParaRPr lang="en-ZA" sz="1200" kern="1200" dirty="0" smtClean="0">
              <a:solidFill>
                <a:schemeClr val="tx1"/>
              </a:solidFill>
              <a:effectLst/>
              <a:latin typeface="+mn-lt"/>
              <a:ea typeface="+mn-ea"/>
              <a:cs typeface="+mn-cs"/>
            </a:endParaRPr>
          </a:p>
          <a:p>
            <a:endParaRPr lang="en-US" dirty="0" smtClean="0"/>
          </a:p>
        </p:txBody>
      </p:sp>
    </p:spTree>
    <p:extLst>
      <p:ext uri="{BB962C8B-B14F-4D97-AF65-F5344CB8AC3E}">
        <p14:creationId xmlns:p14="http://schemas.microsoft.com/office/powerpoint/2010/main" val="3329511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God is redeeming the world. </a:t>
            </a:r>
            <a:r>
              <a:rPr lang="en-GB" sz="1200" kern="1200" dirty="0" smtClean="0">
                <a:solidFill>
                  <a:schemeClr val="tx1"/>
                </a:solidFill>
                <a:effectLst/>
                <a:latin typeface="+mn-lt"/>
                <a:ea typeface="+mn-ea"/>
                <a:cs typeface="+mn-cs"/>
              </a:rPr>
              <a:t>“Then I saw a new heaven and a new earth, for the first heaven and the first earth had passed away…He will wipe every tear from their eyes. There will be no more death or mourning or crying or pain, for the old order of things has passed away.” (Revelation 21:1,4)</a:t>
            </a:r>
            <a:endParaRPr lang="en-ZA" sz="1200" kern="1200" dirty="0" smtClean="0">
              <a:solidFill>
                <a:schemeClr val="tx1"/>
              </a:solidFill>
              <a:effectLst/>
              <a:latin typeface="+mn-lt"/>
              <a:ea typeface="+mn-ea"/>
              <a:cs typeface="+mn-cs"/>
            </a:endParaRPr>
          </a:p>
          <a:p>
            <a:endParaRPr lang="en-US" dirty="0" smtClean="0"/>
          </a:p>
        </p:txBody>
      </p:sp>
    </p:spTree>
    <p:extLst>
      <p:ext uri="{BB962C8B-B14F-4D97-AF65-F5344CB8AC3E}">
        <p14:creationId xmlns:p14="http://schemas.microsoft.com/office/powerpoint/2010/main" val="3329511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The scale of suffering that we witness or experience does not change the underlying issues.</a:t>
            </a:r>
          </a:p>
        </p:txBody>
      </p:sp>
    </p:spTree>
    <p:extLst>
      <p:ext uri="{BB962C8B-B14F-4D97-AF65-F5344CB8AC3E}">
        <p14:creationId xmlns:p14="http://schemas.microsoft.com/office/powerpoint/2010/main" val="3329511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b="0" dirty="0" smtClean="0"/>
              <a:t>Video:</a:t>
            </a:r>
            <a:r>
              <a:rPr lang="en-US" b="0" baseline="0" dirty="0" smtClean="0"/>
              <a:t> </a:t>
            </a:r>
            <a:r>
              <a:rPr lang="en-US" b="0" dirty="0" smtClean="0"/>
              <a:t>Why Does God Allow Pain and Suffering? G</a:t>
            </a:r>
            <a:r>
              <a:rPr lang="en-US" dirty="0" smtClean="0"/>
              <a:t>et</a:t>
            </a:r>
            <a:r>
              <a:rPr lang="en-US" baseline="0" dirty="0" smtClean="0"/>
              <a:t> it on YouTube at: </a:t>
            </a:r>
            <a:r>
              <a:rPr lang="en-US" sz="1200" kern="1200" dirty="0" smtClean="0">
                <a:solidFill>
                  <a:schemeClr val="tx1"/>
                </a:solidFill>
                <a:latin typeface="+mn-lt"/>
                <a:ea typeface="+mn-ea"/>
                <a:cs typeface="+mn-cs"/>
                <a:hlinkClick r:id="rId3"/>
              </a:rPr>
              <a:t>https://www.youtube.com/watch?v=gjcpW_kPYq0</a:t>
            </a:r>
            <a:endParaRPr lang="en-US" dirty="0" smtClean="0"/>
          </a:p>
        </p:txBody>
      </p:sp>
    </p:spTree>
    <p:extLst>
      <p:ext uri="{BB962C8B-B14F-4D97-AF65-F5344CB8AC3E}">
        <p14:creationId xmlns:p14="http://schemas.microsoft.com/office/powerpoint/2010/main" val="3329511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How Did God Respond? God responded by revealing himself.</a:t>
            </a:r>
          </a:p>
        </p:txBody>
      </p:sp>
    </p:spTree>
    <p:extLst>
      <p:ext uri="{BB962C8B-B14F-4D97-AF65-F5344CB8AC3E}">
        <p14:creationId xmlns:p14="http://schemas.microsoft.com/office/powerpoint/2010/main" val="3329511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God revealed Himself as Immanuel: God with us. </a:t>
            </a:r>
            <a:r>
              <a:rPr lang="en-GB" sz="1200" kern="1200" dirty="0" smtClean="0">
                <a:solidFill>
                  <a:schemeClr val="tx1"/>
                </a:solidFill>
                <a:effectLst/>
                <a:latin typeface="+mn-lt"/>
                <a:ea typeface="+mn-ea"/>
                <a:cs typeface="+mn-cs"/>
              </a:rPr>
              <a:t>“The Lord will give you a sign: The virgin will conceive and give birth to a son, and will call Him Immanuel.”</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Isaiah 7:14). See also: “And surely I am with you always, to the very end of the age.” (Matthew 28:20)</a:t>
            </a:r>
            <a:r>
              <a:rPr lang="en-GB" sz="1200" kern="1200" baseline="0" dirty="0" smtClean="0">
                <a:solidFill>
                  <a:schemeClr val="tx1"/>
                </a:solidFill>
                <a:effectLst/>
                <a:latin typeface="+mn-lt"/>
                <a:ea typeface="+mn-ea"/>
                <a:cs typeface="+mn-cs"/>
              </a:rPr>
              <a:t> and </a:t>
            </a:r>
            <a:r>
              <a:rPr lang="en-GB" sz="1200" kern="1200" dirty="0" smtClean="0">
                <a:solidFill>
                  <a:schemeClr val="tx1"/>
                </a:solidFill>
                <a:effectLst/>
                <a:latin typeface="+mn-lt"/>
                <a:ea typeface="+mn-ea"/>
                <a:cs typeface="+mn-cs"/>
              </a:rPr>
              <a:t>“I will never leave you or forsake you.” (Hebrews 13:5)</a:t>
            </a:r>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p>
            <a:endParaRPr lang="en-US" dirty="0" smtClean="0"/>
          </a:p>
        </p:txBody>
      </p:sp>
    </p:spTree>
    <p:extLst>
      <p:ext uri="{BB962C8B-B14F-4D97-AF65-F5344CB8AC3E}">
        <p14:creationId xmlns:p14="http://schemas.microsoft.com/office/powerpoint/2010/main" val="33295114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effectLst/>
                <a:latin typeface="+mn-lt"/>
                <a:ea typeface="+mn-ea"/>
                <a:cs typeface="+mn-cs"/>
              </a:rPr>
              <a:t>God did not reveal Himself as distant, impersonal, or uncaring. </a:t>
            </a:r>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Lord is like a father to His children, tender and compassionate to those who fear him.” (Psalm 103:13) See also:</a:t>
            </a:r>
          </a:p>
          <a:p>
            <a:r>
              <a:rPr lang="en-GB" sz="1200" kern="1200" dirty="0" smtClean="0">
                <a:solidFill>
                  <a:schemeClr val="tx1"/>
                </a:solidFill>
                <a:effectLst/>
                <a:latin typeface="+mn-lt"/>
                <a:ea typeface="+mn-ea"/>
                <a:cs typeface="+mn-cs"/>
              </a:rPr>
              <a:t>“You know how troubled I am; you have kept a record of my tears.” (Psalm 56:6)</a:t>
            </a:r>
            <a:endParaRPr lang="en-Z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“For we do not have a high priest who is unable to empathize with our weaknesses, but we have one who has been tempted in every way, just as we are – yet he did not sin.” (Hebrews 4:15)</a:t>
            </a:r>
            <a:endParaRPr lang="en-Z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“Since he himself has gone through suffering and testing, he is able to help us when we are being tested.” (Hebrews 2:18</a:t>
            </a:r>
            <a:r>
              <a:rPr lang="en-ZA" sz="1200" kern="1200" dirty="0" smtClean="0">
                <a:solidFill>
                  <a:schemeClr val="tx1"/>
                </a:solidFill>
                <a:effectLst/>
                <a:latin typeface="+mn-lt"/>
                <a:ea typeface="+mn-ea"/>
                <a:cs typeface="+mn-cs"/>
              </a:rPr>
              <a:t>)</a:t>
            </a:r>
          </a:p>
        </p:txBody>
      </p:sp>
    </p:spTree>
    <p:extLst>
      <p:ext uri="{BB962C8B-B14F-4D97-AF65-F5344CB8AC3E}">
        <p14:creationId xmlns:p14="http://schemas.microsoft.com/office/powerpoint/2010/main" val="33295114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GB" sz="1200" kern="1200" dirty="0" smtClean="0">
                <a:solidFill>
                  <a:schemeClr val="tx1"/>
                </a:solidFill>
                <a:effectLst/>
                <a:latin typeface="+mn-lt"/>
                <a:ea typeface="+mn-ea"/>
                <a:cs typeface="+mn-cs"/>
              </a:rPr>
              <a:t>“He had no beauty or majesty to attract us to him, nothing in his appearance that we should desire him. He was despised and rejected by mankind, a man of suffering, and familiar with pain. Like one from whom people hide their faces he was despised, and we held him in low esteem. Surely he took up our pain and bore our suffering.” (Isaiah 53:2-3)</a:t>
            </a:r>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2 we looked at what the Word says about Evolution.</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GB" sz="1200" b="1" kern="1200" dirty="0" smtClean="0">
                <a:solidFill>
                  <a:schemeClr val="tx1"/>
                </a:solidFill>
                <a:effectLst/>
                <a:latin typeface="+mn-lt"/>
                <a:ea typeface="+mn-ea"/>
                <a:cs typeface="+mn-cs"/>
              </a:rPr>
              <a:t>How should we respond? </a:t>
            </a:r>
            <a:r>
              <a:rPr lang="en-GB" sz="1200" kern="1200" dirty="0" smtClean="0">
                <a:solidFill>
                  <a:schemeClr val="tx1"/>
                </a:solidFill>
                <a:effectLst/>
                <a:latin typeface="+mn-lt"/>
                <a:ea typeface="+mn-ea"/>
                <a:cs typeface="+mn-cs"/>
              </a:rPr>
              <a:t>“Praise be to the God and Father of our Lord Jesus Christ, the Father of compassion and the God of all comfort, who comforts us in all our troubles, so that we can comfort those in any trouble with the comfort we ourselves receive from God. For just as we share abundantly in the sufferings of Christ, so also our comfort abounds through </a:t>
            </a:r>
            <a:r>
              <a:rPr lang="en-GB" sz="1200" kern="1200" dirty="0" smtClean="0">
                <a:solidFill>
                  <a:schemeClr val="tx1"/>
                </a:solidFill>
                <a:effectLst/>
                <a:latin typeface="+mn-lt"/>
                <a:ea typeface="+mn-ea"/>
                <a:cs typeface="+mn-cs"/>
              </a:rPr>
              <a:t>Christ.” </a:t>
            </a:r>
            <a:r>
              <a:rPr lang="en-GB" sz="1200" kern="1200" dirty="0" smtClean="0">
                <a:solidFill>
                  <a:schemeClr val="tx1"/>
                </a:solidFill>
                <a:effectLst/>
                <a:latin typeface="+mn-lt"/>
                <a:ea typeface="+mn-ea"/>
                <a:cs typeface="+mn-cs"/>
              </a:rPr>
              <a:t>(2 Corinthians 1:3-5)</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Video: Why Is There Suffering In The World? Jefferson </a:t>
            </a:r>
            <a:r>
              <a:rPr lang="en-US" b="0" dirty="0" err="1" smtClean="0"/>
              <a:t>Bethke</a:t>
            </a:r>
            <a:r>
              <a:rPr lang="en-US" b="0" dirty="0" smtClean="0"/>
              <a:t>. Get it on YouTube at: </a:t>
            </a:r>
            <a:r>
              <a:rPr lang="en-US" sz="1200" kern="1200" dirty="0" smtClean="0">
                <a:solidFill>
                  <a:schemeClr val="tx1"/>
                </a:solidFill>
                <a:latin typeface="+mn-lt"/>
                <a:ea typeface="+mn-ea"/>
                <a:cs typeface="+mn-cs"/>
                <a:hlinkClick r:id="rId3"/>
              </a:rPr>
              <a:t>https://www.youtube.com/watch?v=f_ESjoVyYGw</a:t>
            </a:r>
            <a:r>
              <a:rPr lang="en-US" sz="1200" kern="1200" dirty="0" smtClean="0">
                <a:solidFill>
                  <a:schemeClr val="tx1"/>
                </a:solidFill>
                <a:latin typeface="+mn-lt"/>
                <a:ea typeface="+mn-ea"/>
                <a:cs typeface="+mn-cs"/>
              </a:rPr>
              <a:t> (</a:t>
            </a:r>
            <a:r>
              <a:rPr lang="en-US" sz="1200" kern="1200" dirty="0" smtClean="0">
                <a:solidFill>
                  <a:schemeClr val="tx1"/>
                </a:solidFill>
                <a:effectLst/>
                <a:latin typeface="+mn-lt"/>
                <a:ea typeface="+mn-ea"/>
                <a:cs typeface="+mn-cs"/>
              </a:rPr>
              <a:t>Cut at 3:25)</a:t>
            </a:r>
          </a:p>
          <a:p>
            <a:r>
              <a:rPr lang="en-US" dirty="0" smtClean="0"/>
              <a:t/>
            </a:r>
            <a:br>
              <a:rPr lang="en-US" dirty="0" smtClean="0"/>
            </a:br>
            <a:endParaRPr lang="en-US" dirty="0" smtClean="0"/>
          </a:p>
        </p:txBody>
      </p:sp>
    </p:spTree>
    <p:extLst>
      <p:ext uri="{BB962C8B-B14F-4D97-AF65-F5344CB8AC3E}">
        <p14:creationId xmlns:p14="http://schemas.microsoft.com/office/powerpoint/2010/main" val="33295114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dirty="0" smtClean="0">
                <a:solidFill>
                  <a:schemeClr val="tx1"/>
                </a:solidFill>
                <a:effectLst/>
                <a:latin typeface="+mn-lt"/>
                <a:ea typeface="+mn-ea"/>
                <a:cs typeface="+mn-cs"/>
              </a:rPr>
              <a:t>Cast your burdens onto Jesus:</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“Come to me, all you who are weary and burdened, and I will give you rest. Take my yoke upon you and learn from me, for I gentle and humble in heart, and you will find rest for your souls. For my yoke is easy and my burden is light.” (Matthew 11:28-30). See also: “Cast all your anxiety on Him because He cares for you.” (1 Peter 5:7)</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Ministry by Holy Spirit and Adult Leaders</a:t>
            </a:r>
          </a:p>
        </p:txBody>
      </p:sp>
    </p:spTree>
    <p:extLst>
      <p:ext uri="{BB962C8B-B14F-4D97-AF65-F5344CB8AC3E}">
        <p14:creationId xmlns:p14="http://schemas.microsoft.com/office/powerpoint/2010/main" val="33295114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t>Conclusion: God carries our care close to His heart. The fact that we have experienced, are currently experiencing, or will experience suffering does not change the reality that God is all-powerful, all-loving, or all-good towards us.</a:t>
            </a:r>
          </a:p>
        </p:txBody>
      </p:sp>
    </p:spTree>
    <p:extLst>
      <p:ext uri="{BB962C8B-B14F-4D97-AF65-F5344CB8AC3E}">
        <p14:creationId xmlns:p14="http://schemas.microsoft.com/office/powerpoint/2010/main" val="33295114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solidFill>
                  <a:schemeClr val="bg1"/>
                </a:solidFill>
                <a:effectLst>
                  <a:glow rad="190500">
                    <a:schemeClr val="tx1"/>
                  </a:glow>
                </a:effectLst>
                <a:latin typeface="Flair BoldItalic"/>
                <a:cs typeface="Flair BoldItalic"/>
              </a:rPr>
              <a:t>Christianity is not a promise to enjoy life without suffering or to be given a shortcut through it. It is a promise that pain, sorrow, sin – both ours and others' – will NOT swallow us, destroy us, define us, or have the final word. Jesus has won the victory. And in him so have we! Let suffering be the door you walk through that draws you to deeper intimacy with Jesus. Jesus understands heartbreak, betrayal, abandonment, loneliness, sorrow, and pain. He is acquainted with grief. He cares. He cares for you.</a:t>
            </a:r>
          </a:p>
          <a:p>
            <a:endParaRPr lang="en-US" dirty="0" smtClean="0"/>
          </a:p>
        </p:txBody>
      </p:sp>
    </p:spTree>
    <p:extLst>
      <p:ext uri="{BB962C8B-B14F-4D97-AF65-F5344CB8AC3E}">
        <p14:creationId xmlns:p14="http://schemas.microsoft.com/office/powerpoint/2010/main" val="3329511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Prayer. </a:t>
            </a:r>
            <a:r>
              <a:rPr lang="en-GB" sz="1200" kern="1200" dirty="0" smtClean="0">
                <a:solidFill>
                  <a:schemeClr val="tx1"/>
                </a:solidFill>
                <a:effectLst/>
                <a:latin typeface="+mn-lt"/>
                <a:ea typeface="+mn-ea"/>
                <a:cs typeface="+mn-cs"/>
              </a:rPr>
              <a:t>“May the God of hope fill you with all joy and peace as you trust in Him, so that you may overflow with hope by the power of the Holy Spirit.” (Romans 15:13)</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0331EBA-C629-BE48-8B4F-AA072D8AF978}" type="slidenum">
              <a:rPr lang="en-US" smtClean="0"/>
              <a:t>36</a:t>
            </a:fld>
            <a:endParaRPr lang="en-US"/>
          </a:p>
        </p:txBody>
      </p:sp>
    </p:spTree>
    <p:extLst>
      <p:ext uri="{BB962C8B-B14F-4D97-AF65-F5344CB8AC3E}">
        <p14:creationId xmlns:p14="http://schemas.microsoft.com/office/powerpoint/2010/main" val="17761454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Next Sunday – in the final week in this series - we are going to look at what the Word says about Miracles.</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Week 3 we looked at what the Word says about Humanity.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4 we looked</a:t>
            </a:r>
            <a:r>
              <a:rPr lang="en-US" baseline="0" dirty="0" smtClean="0"/>
              <a:t> </a:t>
            </a:r>
            <a:r>
              <a:rPr lang="en-US" dirty="0" smtClean="0"/>
              <a:t>at what the Word says about Spiritual Warfare.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5 we looked at what the Word says about Media.</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6 we looked</a:t>
            </a:r>
            <a:r>
              <a:rPr lang="en-US" baseline="0" dirty="0" smtClean="0"/>
              <a:t> </a:t>
            </a:r>
            <a:r>
              <a:rPr lang="en-US" dirty="0" smtClean="0"/>
              <a:t>at what the Word says about Prophecy.</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Week 7 we looked</a:t>
            </a:r>
            <a:r>
              <a:rPr lang="en-US" baseline="0" dirty="0" smtClean="0"/>
              <a:t> </a:t>
            </a:r>
            <a:r>
              <a:rPr lang="en-US" dirty="0" smtClean="0"/>
              <a:t>at what the Word says about Lifestyle.</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Week we looked</a:t>
            </a:r>
            <a:r>
              <a:rPr lang="en-US" baseline="0" dirty="0" smtClean="0"/>
              <a:t> </a:t>
            </a:r>
            <a:r>
              <a:rPr lang="en-US" dirty="0" smtClean="0"/>
              <a:t>at what the Word says about Spiritual Gifts.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1642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16/06/11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16/06/11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16/06/11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16/06/11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16/06/11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C3725-5453-3542-A19C-130A3E12A89D}" type="datetimeFigureOut">
              <a:rPr lang="en-US" smtClean="0"/>
              <a:t>16/06/11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473859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22314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30401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766062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71624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442555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02571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318292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68793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122226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416366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685913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_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66511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218204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_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506145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31325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1364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3889550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87939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597221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0961280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2056891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72294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1052941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726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132354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783477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1929428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306629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777920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562133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361662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97205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83310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6833817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69009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817955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14600</TotalTime>
  <Words>1409</Words>
  <Application>Microsoft Macintosh PowerPoint</Application>
  <PresentationFormat>On-screen Show (4:3)</PresentationFormat>
  <Paragraphs>53</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830</cp:revision>
  <dcterms:created xsi:type="dcterms:W3CDTF">2013-10-02T18:06:33Z</dcterms:created>
  <dcterms:modified xsi:type="dcterms:W3CDTF">2016-06-11T09:31:07Z</dcterms:modified>
</cp:coreProperties>
</file>