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9"/>
  </p:notesMasterIdLst>
  <p:sldIdLst>
    <p:sldId id="343" r:id="rId4"/>
    <p:sldId id="363" r:id="rId5"/>
    <p:sldId id="365" r:id="rId6"/>
    <p:sldId id="364" r:id="rId7"/>
    <p:sldId id="395" r:id="rId8"/>
    <p:sldId id="421" r:id="rId9"/>
    <p:sldId id="295" r:id="rId10"/>
    <p:sldId id="422" r:id="rId11"/>
    <p:sldId id="429" r:id="rId12"/>
    <p:sldId id="397" r:id="rId13"/>
    <p:sldId id="423" r:id="rId14"/>
    <p:sldId id="424" r:id="rId15"/>
    <p:sldId id="425" r:id="rId16"/>
    <p:sldId id="427" r:id="rId17"/>
    <p:sldId id="428" r:id="rId18"/>
    <p:sldId id="339" r:id="rId19"/>
    <p:sldId id="392" r:id="rId20"/>
    <p:sldId id="434" r:id="rId21"/>
    <p:sldId id="413" r:id="rId22"/>
    <p:sldId id="435" r:id="rId23"/>
    <p:sldId id="430" r:id="rId24"/>
    <p:sldId id="437" r:id="rId25"/>
    <p:sldId id="330" r:id="rId26"/>
    <p:sldId id="369" r:id="rId27"/>
    <p:sldId id="43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2" autoAdjust="0"/>
    <p:restoredTop sz="86796" autoAdjust="0"/>
  </p:normalViewPr>
  <p:slideViewPr>
    <p:cSldViewPr showGuides="1">
      <p:cViewPr>
        <p:scale>
          <a:sx n="60" d="100"/>
          <a:sy n="60" d="100"/>
        </p:scale>
        <p:origin x="-1784" y="-304"/>
      </p:cViewPr>
      <p:guideLst>
        <p:guide orient="horz" pos="120"/>
        <p:guide pos="1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17/02/12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ヒラギノ角ゴ Pro W3" charset="0"/>
                <a:cs typeface="+mn-cs"/>
              </a:rPr>
              <a:t>Quote #1: </a:t>
            </a:r>
            <a:r>
              <a:rPr lang="en-US" sz="1200" i="1" kern="1200" dirty="0" smtClean="0">
                <a:solidFill>
                  <a:schemeClr val="tx1"/>
                </a:solidFill>
                <a:effectLst/>
                <a:latin typeface="+mn-lt"/>
                <a:ea typeface="ヒラギノ角ゴ Pro W3" charset="0"/>
                <a:cs typeface="+mn-cs"/>
              </a:rPr>
              <a:t>Worship is the dramatic celebration of God in His supreme worth in such a way that His worthiness becomes the norm and inspiration of human living.</a:t>
            </a:r>
            <a:r>
              <a:rPr lang="en-US" sz="1200" i="1"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(Ralph Martin)</a:t>
            </a:r>
            <a:endParaRPr lang="en-ZA" sz="1200" kern="1200" dirty="0" smtClean="0">
              <a:solidFill>
                <a:schemeClr val="tx1"/>
              </a:solidFill>
              <a:effectLst/>
              <a:latin typeface="+mn-lt"/>
              <a:ea typeface="ヒラギノ角ゴ Pro W3" charset="0"/>
              <a:cs typeface="+mn-cs"/>
            </a:endParaRPr>
          </a:p>
          <a:p>
            <a:endParaRPr lang="en-ZA" dirty="0" smtClean="0">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ヒラギノ角ゴ Pro W3" charset="0"/>
                <a:cs typeface="+mn-cs"/>
              </a:rPr>
              <a:t>Quote #2: </a:t>
            </a:r>
            <a:r>
              <a:rPr lang="en-US" sz="1200" i="1" kern="1200" dirty="0" smtClean="0">
                <a:solidFill>
                  <a:schemeClr val="tx1"/>
                </a:solidFill>
                <a:effectLst/>
                <a:latin typeface="+mn-lt"/>
                <a:ea typeface="ヒラギノ角ゴ Pro W3" charset="0"/>
                <a:cs typeface="+mn-cs"/>
              </a:rPr>
              <a:t>Worship is to feel in your heart and express admiring awe, astonished wonder and overpowering love in the presence of that most ancient mystery, that majesty which philosophers call the First Cause, but which we call our Father who is in heaven.</a:t>
            </a:r>
            <a:r>
              <a:rPr lang="en-ZA" sz="1200" i="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(AW </a:t>
            </a:r>
            <a:r>
              <a:rPr lang="en-US" sz="1200" kern="1200" dirty="0" err="1" smtClean="0">
                <a:solidFill>
                  <a:schemeClr val="tx1"/>
                </a:solidFill>
                <a:effectLst/>
                <a:latin typeface="+mn-lt"/>
                <a:ea typeface="ヒラギノ角ゴ Pro W3" charset="0"/>
                <a:cs typeface="+mn-cs"/>
              </a:rPr>
              <a:t>Tozer</a:t>
            </a:r>
            <a:r>
              <a:rPr lang="en-US" sz="1200" kern="1200" dirty="0" smtClean="0">
                <a:solidFill>
                  <a:schemeClr val="tx1"/>
                </a:solidFill>
                <a:effectLst/>
                <a:latin typeface="+mn-lt"/>
                <a:ea typeface="ヒラギノ角ゴ Pro W3" charset="0"/>
                <a:cs typeface="+mn-cs"/>
              </a:rPr>
              <a:t>)</a:t>
            </a:r>
            <a:r>
              <a:rPr lang="en-ZA" dirty="0" smtClean="0">
                <a:effectLst/>
              </a:rPr>
              <a:t> </a:t>
            </a:r>
            <a:endParaRPr lang="en-ZA" dirty="0" smtClean="0">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ヒラギノ角ゴ Pro W3" charset="0"/>
                <a:cs typeface="+mn-cs"/>
              </a:rPr>
              <a:t>Quote #3: </a:t>
            </a:r>
            <a:r>
              <a:rPr lang="en-US" sz="1200" i="1" kern="1200" dirty="0" smtClean="0">
                <a:solidFill>
                  <a:schemeClr val="tx1"/>
                </a:solidFill>
                <a:effectLst/>
                <a:latin typeface="+mn-lt"/>
                <a:ea typeface="ヒラギノ角ゴ Pro W3" charset="0"/>
                <a:cs typeface="+mn-cs"/>
              </a:rPr>
              <a:t>Worship is a continuous consciousness of God’s presence and continuous response to God. Worship is the outpouring or overflowing of the whole being, spirit, soul and body, under a sense of divine favour in the presence of God. </a:t>
            </a:r>
            <a:r>
              <a:rPr lang="en-US" sz="1200" kern="1200" dirty="0" smtClean="0">
                <a:solidFill>
                  <a:schemeClr val="tx1"/>
                </a:solidFill>
                <a:effectLst/>
                <a:latin typeface="+mn-lt"/>
                <a:ea typeface="ヒラギノ角ゴ Pro W3" charset="0"/>
                <a:cs typeface="+mn-cs"/>
              </a:rPr>
              <a:t>(Tom </a:t>
            </a:r>
            <a:r>
              <a:rPr lang="en-US" sz="1200" kern="1200" dirty="0" err="1" smtClean="0">
                <a:solidFill>
                  <a:schemeClr val="tx1"/>
                </a:solidFill>
                <a:effectLst/>
                <a:latin typeface="+mn-lt"/>
                <a:ea typeface="ヒラギノ角ゴ Pro W3" charset="0"/>
                <a:cs typeface="+mn-cs"/>
              </a:rPr>
              <a:t>Inglis</a:t>
            </a:r>
            <a:r>
              <a:rPr lang="en-US" sz="1200" kern="1200" dirty="0" smtClean="0">
                <a:solidFill>
                  <a:schemeClr val="tx1"/>
                </a:solidFill>
                <a:effectLst/>
                <a:latin typeface="+mn-lt"/>
                <a:ea typeface="ヒラギノ角ゴ Pro W3" charset="0"/>
                <a:cs typeface="+mn-cs"/>
              </a:rPr>
              <a:t>)</a:t>
            </a:r>
            <a:r>
              <a:rPr lang="en-ZA" dirty="0" smtClean="0">
                <a:effectLst/>
              </a:rPr>
              <a:t> </a:t>
            </a:r>
            <a:endParaRPr lang="en-ZA" dirty="0" smtClean="0">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ヒラギノ角ゴ Pro W3" charset="0"/>
                <a:cs typeface="+mn-cs"/>
              </a:rPr>
              <a:t>Quote #4: </a:t>
            </a:r>
            <a:r>
              <a:rPr lang="en-US" sz="1200" i="1" kern="1200" dirty="0" smtClean="0">
                <a:solidFill>
                  <a:schemeClr val="tx1"/>
                </a:solidFill>
                <a:effectLst/>
                <a:latin typeface="+mn-lt"/>
                <a:ea typeface="ヒラギノ角ゴ Pro W3" charset="0"/>
                <a:cs typeface="+mn-cs"/>
              </a:rPr>
              <a:t>Worship is a desire to know God, to stand in His presence, to meet with God who dwells among His people. It is to adore God and give Him the glory He deserves. (Carl Tuttle)</a:t>
            </a:r>
            <a:r>
              <a:rPr lang="en-ZA" dirty="0" smtClean="0">
                <a:effectLst/>
              </a:rPr>
              <a:t> </a:t>
            </a:r>
            <a:endParaRPr lang="en-ZA" dirty="0" smtClean="0">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ヒラギノ角ゴ Pro W3" charset="0"/>
                <a:cs typeface="+mn-cs"/>
              </a:rPr>
              <a:t>Quote #5: </a:t>
            </a:r>
            <a:r>
              <a:rPr lang="en-US" sz="1200" i="1" kern="1200" dirty="0" smtClean="0">
                <a:solidFill>
                  <a:schemeClr val="tx1"/>
                </a:solidFill>
                <a:effectLst/>
                <a:latin typeface="+mn-lt"/>
                <a:ea typeface="ヒラギノ角ゴ Pro W3" charset="0"/>
                <a:cs typeface="+mn-cs"/>
              </a:rPr>
              <a:t>Worship is the opportunity for busy people to touch the eternal, for sinners to glimpse the holy, for broken people to be enfolded in His perfect love. It is moving beyond our self-centered lives to meet the One who created us for something better. </a:t>
            </a:r>
            <a:r>
              <a:rPr lang="en-US" sz="1200" kern="1200" dirty="0" smtClean="0">
                <a:solidFill>
                  <a:schemeClr val="tx1"/>
                </a:solidFill>
                <a:effectLst/>
                <a:latin typeface="+mn-lt"/>
                <a:ea typeface="ヒラギノ角ゴ Pro W3" charset="0"/>
                <a:cs typeface="+mn-cs"/>
              </a:rPr>
              <a:t>(Rob Frost)</a:t>
            </a:r>
            <a:r>
              <a:rPr lang="en-ZA" dirty="0" smtClean="0">
                <a:effectLst/>
              </a:rPr>
              <a:t> </a:t>
            </a:r>
            <a:endParaRPr lang="en-ZA" dirty="0" smtClean="0">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ヒラギノ角ゴ Pro W3" charset="0"/>
                <a:cs typeface="+mn-cs"/>
              </a:rPr>
              <a:t>Quote #6: </a:t>
            </a:r>
            <a:r>
              <a:rPr lang="en-ZA" dirty="0" smtClean="0">
                <a:latin typeface="Calibri" charset="0"/>
              </a:rPr>
              <a:t>Worship is being confronted with a sense of wonder, a sense of our sin, a seeking to be cleansed and a call to serve others. (Krister Stendahl) </a:t>
            </a:r>
          </a:p>
          <a:p>
            <a:endParaRPr lang="en-ZA" dirty="0" smtClean="0">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what is worship? Here is</a:t>
            </a:r>
            <a:r>
              <a:rPr lang="en-US" baseline="0" dirty="0" smtClean="0"/>
              <a:t> a reminder of some of what you came up with in your small groups (use a </a:t>
            </a:r>
            <a:r>
              <a:rPr lang="en-US" baseline="0" dirty="0" err="1" smtClean="0"/>
              <a:t>flipchat</a:t>
            </a:r>
            <a:r>
              <a:rPr lang="en-US" baseline="0" dirty="0" smtClean="0"/>
              <a:t> to summarise some of their insights on worship).</a:t>
            </a:r>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What is worship?</a:t>
            </a:r>
            <a:r>
              <a:rPr lang="en-ZA" sz="1200" kern="1200" baseline="0" dirty="0" smtClean="0">
                <a:solidFill>
                  <a:schemeClr val="tx1"/>
                </a:solidFill>
                <a:effectLst/>
                <a:latin typeface="+mn-lt"/>
                <a:ea typeface="ヒラギノ角ゴ Pro W3" charset="0"/>
                <a:cs typeface="+mn-cs"/>
              </a:rPr>
              <a:t> </a:t>
            </a:r>
            <a:r>
              <a:rPr lang="en-ZA" sz="1200" b="0" dirty="0" smtClean="0">
                <a:solidFill>
                  <a:schemeClr val="bg1"/>
                </a:solidFill>
                <a:effectLst>
                  <a:glow rad="127000">
                    <a:schemeClr val="tx1">
                      <a:alpha val="94000"/>
                    </a:schemeClr>
                  </a:glow>
                </a:effectLst>
                <a:latin typeface="Albertus Medium"/>
                <a:cs typeface="Albertus Medium"/>
              </a:rPr>
              <a:t>Worship is becoming aware of God’s presence and responding to His presence with verbal or active expressions of love and service.</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The Experience of Isaiah </a:t>
            </a:r>
            <a:r>
              <a:rPr lang="en-ZA" sz="1200" kern="1200" dirty="0" smtClean="0">
                <a:solidFill>
                  <a:schemeClr val="tx1"/>
                </a:solidFill>
                <a:effectLst/>
                <a:latin typeface="+mn-lt"/>
                <a:ea typeface="ヒラギノ角ゴ Pro W3" charset="0"/>
                <a:cs typeface="+mn-cs"/>
              </a:rPr>
              <a:t>(Isaiah 6).</a:t>
            </a:r>
            <a:r>
              <a:rPr lang="en-ZA" sz="1200" kern="1200" baseline="0" dirty="0" smtClean="0">
                <a:solidFill>
                  <a:schemeClr val="tx1"/>
                </a:solidFill>
                <a:effectLst/>
                <a:latin typeface="+mn-lt"/>
                <a:ea typeface="ヒラギノ角ゴ Pro W3" charset="0"/>
                <a:cs typeface="+mn-cs"/>
              </a:rPr>
              <a:t> In the year that King Uzziah died, I saw the Lord, high and exalted, seated on a throne; and the train of his robe filled the temple. Above him were seraphim, each with six wings: With two wings they covered their faces, with two they covered their feet, and with two they were flying. And they were calling to one another: “Holy, holy, holy is the Lord Almighty; the whole earth is full of his glory.” At the sound of their voices the doorposts and thresholds shook and the temple was filled with smoke. “Woe to me!” I cried. “I am ruined! For I am a man of unclean lips, and I live among a people of unclean lips, and my eyes have seen the King, the Lord Almighty.” Then one of the seraphim flew to me with a live coal in his hand, which he had taken with tongs from the altar. With it he touched my mouth and said, “See, this has touched your lips; your guilt is taken away and your sin atoned for.” Then I heard the voice of the Lord saying, “Whom shall I send? And who will go for us?” And I said, “Here am I. Send me!” (Isaiah 6:1-8)</a:t>
            </a:r>
          </a:p>
          <a:p>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Worship is all about Awareness and Response. Isaiah became aware of God’s presence and realised that God is holy and he saw and felt something that made</a:t>
            </a:r>
            <a:r>
              <a:rPr lang="en-ZA" sz="1200" kern="1200" baseline="0" dirty="0" smtClean="0">
                <a:solidFill>
                  <a:schemeClr val="tx1"/>
                </a:solidFill>
                <a:effectLst/>
                <a:latin typeface="+mn-lt"/>
                <a:ea typeface="ヒラギノ角ゴ Pro W3" charset="0"/>
                <a:cs typeface="+mn-cs"/>
              </a:rPr>
              <a:t> him know he had just had an encounter with God.</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this term we are learning about Disciplines to make us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Worship is about seeing God; seeing ourselves in the light of who</a:t>
            </a:r>
            <a:r>
              <a:rPr lang="en-ZA" sz="1200" kern="1200" baseline="0" dirty="0" smtClean="0">
                <a:solidFill>
                  <a:schemeClr val="tx1"/>
                </a:solidFill>
                <a:effectLst/>
                <a:latin typeface="+mn-lt"/>
                <a:ea typeface="ヒラギノ角ゴ Pro W3" charset="0"/>
                <a:cs typeface="+mn-cs"/>
              </a:rPr>
              <a:t> God is and it is about seeing others and ministering to them.</a:t>
            </a:r>
            <a:endParaRPr lang="en-ZA" sz="1200" kern="1200" dirty="0" smtClean="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bg1"/>
                </a:solidFill>
                <a:effectLst>
                  <a:glow rad="139700">
                    <a:schemeClr val="tx1"/>
                  </a:glow>
                </a:effectLst>
                <a:latin typeface="BatmanForeverAlternate"/>
                <a:ea typeface="ヒラギノ角ゴ Pro W3" charset="0"/>
                <a:cs typeface="BatmanForeverAlternate"/>
              </a:rPr>
              <a:t>Worship is an Encounter with God where I: (1) See God - a Journey Upward. (2) See Myself -</a:t>
            </a:r>
            <a:r>
              <a:rPr lang="en-US" sz="1200" b="0" kern="1200" baseline="0" dirty="0" smtClean="0">
                <a:solidFill>
                  <a:schemeClr val="bg1"/>
                </a:solidFill>
                <a:effectLst>
                  <a:glow rad="139700">
                    <a:schemeClr val="tx1"/>
                  </a:glow>
                </a:effectLst>
                <a:latin typeface="BatmanForeverAlternate"/>
                <a:ea typeface="ヒラギノ角ゴ Pro W3" charset="0"/>
                <a:cs typeface="BatmanForeverAlternate"/>
              </a:rPr>
              <a:t> a </a:t>
            </a:r>
            <a:r>
              <a:rPr lang="en-US" sz="1200" b="0" kern="1200" dirty="0" smtClean="0">
                <a:solidFill>
                  <a:schemeClr val="bg1"/>
                </a:solidFill>
                <a:effectLst>
                  <a:glow rad="139700">
                    <a:schemeClr val="tx1"/>
                  </a:glow>
                </a:effectLst>
                <a:latin typeface="BatmanForeverAlternate"/>
                <a:ea typeface="ヒラギノ角ゴ Pro W3" charset="0"/>
                <a:cs typeface="BatmanForeverAlternate"/>
              </a:rPr>
              <a:t>Journey Inward. (3) See Others -</a:t>
            </a:r>
            <a:r>
              <a:rPr lang="en-US" sz="1200" b="0" kern="1200" baseline="0" dirty="0" smtClean="0">
                <a:solidFill>
                  <a:schemeClr val="bg1"/>
                </a:solidFill>
                <a:effectLst>
                  <a:glow rad="139700">
                    <a:schemeClr val="tx1"/>
                  </a:glow>
                </a:effectLst>
                <a:latin typeface="BatmanForeverAlternate"/>
                <a:ea typeface="ヒラギノ角ゴ Pro W3" charset="0"/>
                <a:cs typeface="BatmanForeverAlternate"/>
              </a:rPr>
              <a:t> </a:t>
            </a:r>
            <a:r>
              <a:rPr lang="en-US" sz="1200" b="0" kern="1200" dirty="0" smtClean="0">
                <a:solidFill>
                  <a:schemeClr val="bg1"/>
                </a:solidFill>
                <a:effectLst>
                  <a:glow rad="139700">
                    <a:schemeClr val="tx1"/>
                  </a:glow>
                </a:effectLst>
                <a:latin typeface="BatmanForeverAlternate"/>
                <a:ea typeface="ヒラギノ角ゴ Pro W3" charset="0"/>
                <a:cs typeface="BatmanForeverAlternate"/>
              </a:rPr>
              <a:t>Journey Outward</a:t>
            </a:r>
            <a:r>
              <a:rPr lang="en-US" b="0" dirty="0" smtClean="0"/>
              <a:t>.</a:t>
            </a:r>
            <a:endParaRPr lang="en-US" b="0"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21</a:t>
            </a:fld>
            <a:endParaRPr lang="en-ZA"/>
          </a:p>
        </p:txBody>
      </p:sp>
    </p:spTree>
    <p:extLst>
      <p:ext uri="{BB962C8B-B14F-4D97-AF65-F5344CB8AC3E}">
        <p14:creationId xmlns:p14="http://schemas.microsoft.com/office/powerpoint/2010/main" val="312740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bg1"/>
                </a:solidFill>
                <a:effectLst>
                  <a:glow rad="139700">
                    <a:schemeClr val="tx1"/>
                  </a:glow>
                </a:effectLst>
                <a:latin typeface="BatmanForeverAlternate"/>
                <a:ea typeface="ヒラギノ角ゴ Pro W3" charset="0"/>
                <a:cs typeface="BatmanForeverAlternate"/>
              </a:rPr>
              <a:t>Practice: Read Acts 26:13-18 (the story of Paul encountering Jesus). Spend some time reflecting on the three parts of the encounter: (1) See God: How is God revealing himself to me? (2) See Myself: What can I learn about myself? (3) See Others: What is God calling me to do for others?</a:t>
            </a:r>
          </a:p>
          <a:p>
            <a:r>
              <a:rPr lang="en-US" sz="1200" i="1" kern="1200" dirty="0" smtClean="0">
                <a:solidFill>
                  <a:schemeClr val="tx1"/>
                </a:solidFill>
                <a:effectLst/>
                <a:latin typeface="+mn-lt"/>
                <a:ea typeface="ヒラギノ角ゴ Pro W3" charset="0"/>
                <a:cs typeface="+mn-cs"/>
              </a:rPr>
              <a:t>About noon, King Agrippa, as I was on the road, I saw a light from heaven, brighter than the sun, blazing around me and my companions. We all fell to the ground, and I heard a voice saying to me, “Saul, Saul, why do you persecute me? It is hard for you to fight against my will.” Then I asked, “Who are you, Lord?” “I am Jesus, whom you are persecuting,” the Lord replied. ”Now get up and stand on your feet. I have appeared to you to appoint you as a servant and as a witness of what you have seen and will see of me. I am sending you to your own people and to Gentiles to open their eyes and turn them from darkness to light, and from the power of Satan to God, so that they may receive forgiveness of sins and a place among those who are sanctified by faith in me.”</a:t>
            </a:r>
            <a:r>
              <a:rPr lang="en-ZA" dirty="0" smtClean="0">
                <a:effectLst/>
              </a:rPr>
              <a:t> (</a:t>
            </a:r>
            <a:r>
              <a:rPr lang="en-US" sz="1200" b="0" kern="1200" dirty="0" smtClean="0">
                <a:solidFill>
                  <a:schemeClr val="bg1"/>
                </a:solidFill>
                <a:effectLst>
                  <a:glow rad="139700">
                    <a:schemeClr val="tx1"/>
                  </a:glow>
                </a:effectLst>
                <a:latin typeface="BatmanForeverAlternate"/>
                <a:ea typeface="ヒラギノ角ゴ Pro W3" charset="0"/>
                <a:cs typeface="BatmanForeverAlternate"/>
              </a:rPr>
              <a:t>Acts 26:13-18)</a:t>
            </a:r>
            <a:endParaRPr lang="en-US" b="0"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22</a:t>
            </a:fld>
            <a:endParaRPr lang="en-ZA"/>
          </a:p>
        </p:txBody>
      </p:sp>
    </p:spTree>
    <p:extLst>
      <p:ext uri="{BB962C8B-B14F-4D97-AF65-F5344CB8AC3E}">
        <p14:creationId xmlns:p14="http://schemas.microsoft.com/office/powerpoint/2010/main" val="312740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close in prayer.</a:t>
            </a:r>
          </a:p>
          <a:p>
            <a:r>
              <a:rPr lang="en-US" dirty="0" smtClean="0"/>
              <a:t/>
            </a:r>
            <a:br>
              <a:rPr lang="en-US" dirty="0" smtClean="0"/>
            </a:br>
            <a:endParaRPr lang="en-US" dirty="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charset="0"/>
                <a:cs typeface="+mn-cs"/>
              </a:rPr>
              <a:t>Next Sunday we will learn how to get into Scripture.</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24</a:t>
            </a:fld>
            <a:endParaRPr lang="en-ZA"/>
          </a:p>
        </p:txBody>
      </p:sp>
    </p:spTree>
    <p:extLst>
      <p:ext uri="{BB962C8B-B14F-4D97-AF65-F5344CB8AC3E}">
        <p14:creationId xmlns:p14="http://schemas.microsoft.com/office/powerpoint/2010/main" val="3728313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copy of the handout the teens will use and take home.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25</a:t>
            </a:fld>
            <a:endParaRPr lang="en-ZA"/>
          </a:p>
        </p:txBody>
      </p:sp>
    </p:spTree>
    <p:extLst>
      <p:ext uri="{BB962C8B-B14F-4D97-AF65-F5344CB8AC3E}">
        <p14:creationId xmlns:p14="http://schemas.microsoft.com/office/powerpoint/2010/main" val="372831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In week 1 we learnt about Devotions.</a:t>
            </a:r>
            <a:endParaRPr lang="en-ZA" dirty="0">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EDC735-70FB-4E4B-9B5C-F6D2888E2BAE}"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a:t>
            </a:r>
            <a:r>
              <a:rPr lang="en-US" baseline="0" dirty="0" smtClean="0"/>
              <a:t> we </a:t>
            </a:r>
            <a:r>
              <a:rPr lang="en-US" dirty="0" smtClean="0"/>
              <a:t>learnt about Fasting.</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342080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week 3 </a:t>
            </a:r>
            <a:r>
              <a:rPr lang="en-US" dirty="0" smtClean="0"/>
              <a:t>we learnt</a:t>
            </a:r>
            <a:r>
              <a:rPr lang="en-US" baseline="0" dirty="0" smtClean="0"/>
              <a:t> </a:t>
            </a:r>
            <a:r>
              <a:rPr lang="en-US" dirty="0" smtClean="0"/>
              <a:t>about Prayer.</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5</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learning about Worship.</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6</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Sharing: What do you think when you see people really getting into worship on Sundays?</a:t>
            </a:r>
          </a:p>
          <a:p>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dirty="0" smtClean="0">
                <a:latin typeface="Calibri" charset="0"/>
              </a:rPr>
              <a:t>Group Work</a:t>
            </a:r>
            <a:r>
              <a:rPr lang="en-ZA" sz="1200" kern="1200" dirty="0" smtClean="0">
                <a:solidFill>
                  <a:schemeClr val="tx1"/>
                </a:solidFill>
                <a:effectLst/>
                <a:latin typeface="+mn-lt"/>
                <a:ea typeface="ヒラギノ角ゴ Pro W3" charset="0"/>
                <a:cs typeface="+mn-cs"/>
              </a:rPr>
              <a:t>: Each group is going to get a quote about worship and you have to come up with a short sentence to define worship and share the quote and your definition on stage.</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Aft>
                <a:spcPts val="1200"/>
              </a:spcAft>
            </a:pPr>
            <a:r>
              <a:rPr lang="en-ZA" dirty="0" smtClean="0"/>
              <a:t>Group Feedback: Each group will read their quote and their definition of worship: “Worship is</a:t>
            </a:r>
            <a:r>
              <a:rPr lang="mr-IN" dirty="0" smtClean="0"/>
              <a:t>…</a:t>
            </a:r>
            <a:r>
              <a:rPr lang="en-US" dirty="0" smtClean="0"/>
              <a:t>”</a:t>
            </a:r>
            <a:endParaRPr lang="en-ZA" dirty="0" smtClean="0"/>
          </a:p>
          <a:p>
            <a:endParaRPr lang="en-ZA" dirty="0" smtClean="0">
              <a:latin typeface="Calibri"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17/02/12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17/02/12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17/02/12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17/02/12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11" name="Rectangle 39"/>
          <p:cNvSpPr>
            <a:spLocks noGrp="1" noChangeArrowheads="1"/>
          </p:cNvSpPr>
          <p:nvPr>
            <p:ph type="ctrTitle" sz="quarter"/>
          </p:nvPr>
        </p:nvSpPr>
        <p:spPr>
          <a:xfrm>
            <a:off x="685800" y="2133600"/>
            <a:ext cx="7772400" cy="1143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a:defRPr/>
            </a:lvl1pPr>
          </a:lstStyle>
          <a:p>
            <a:pPr lvl="0"/>
            <a:r>
              <a:rPr lang="en-US" noProof="0" smtClean="0"/>
              <a:t>Click to edit title style</a:t>
            </a:r>
          </a:p>
        </p:txBody>
      </p:sp>
      <p:sp>
        <p:nvSpPr>
          <p:cNvPr id="3112" name="Rectangle 40"/>
          <p:cNvSpPr>
            <a:spLocks noGrp="1" noChangeArrowheads="1"/>
          </p:cNvSpPr>
          <p:nvPr>
            <p:ph type="subTitle" sz="quarter" idx="1"/>
          </p:nvPr>
        </p:nvSpPr>
        <p:spPr>
          <a:xfrm>
            <a:off x="762000" y="3352800"/>
            <a:ext cx="7620000" cy="762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marL="0" indent="0" algn="ctr">
              <a:buFont typeface="Wingdings" charset="0"/>
              <a:buNone/>
              <a:defRPr sz="3800"/>
            </a:lvl1pPr>
          </a:lstStyle>
          <a:p>
            <a:pPr lvl="0"/>
            <a:r>
              <a:rPr lang="en-US" noProof="0" smtClean="0"/>
              <a:t>Click to edit subtitle style</a:t>
            </a:r>
          </a:p>
        </p:txBody>
      </p:sp>
    </p:spTree>
    <p:extLst>
      <p:ext uri="{BB962C8B-B14F-4D97-AF65-F5344CB8AC3E}">
        <p14:creationId xmlns:p14="http://schemas.microsoft.com/office/powerpoint/2010/main" val="18882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11962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748977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3512724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2154483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3082774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88398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17/02/12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3512602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23520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1155393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FFFFFF"/>
              </a:solidFill>
              <a:latin typeface="Verdan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FFFFFF"/>
              </a:solidFill>
              <a:latin typeface="Verdana"/>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AU">
              <a:solidFill>
                <a:srgbClr val="FFFFFF"/>
              </a:solidFill>
              <a:latin typeface="Verdana"/>
            </a:endParaRPr>
          </a:p>
        </p:txBody>
      </p:sp>
    </p:spTree>
    <p:extLst>
      <p:ext uri="{BB962C8B-B14F-4D97-AF65-F5344CB8AC3E}">
        <p14:creationId xmlns:p14="http://schemas.microsoft.com/office/powerpoint/2010/main" val="48268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17/02/12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17/02/12</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17/02/12</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17/02/12</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17/02/12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17/02/12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17/02/12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17/02/12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600"/>
            <a:ext cx="8305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Title style</a:t>
            </a:r>
          </a:p>
        </p:txBody>
      </p:sp>
      <p:sp>
        <p:nvSpPr>
          <p:cNvPr id="2051" name="Rectangle 3"/>
          <p:cNvSpPr>
            <a:spLocks noGrp="1" noChangeArrowheads="1"/>
          </p:cNvSpPr>
          <p:nvPr>
            <p:ph type="body" idx="1"/>
          </p:nvPr>
        </p:nvSpPr>
        <p:spPr bwMode="auto">
          <a:xfrm>
            <a:off x="457200" y="14478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457200" y="6248400"/>
            <a:ext cx="222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l">
              <a:defRPr sz="1400" b="0" smtClean="0">
                <a:solidFill>
                  <a:schemeClr val="tx1"/>
                </a:solidFill>
                <a:latin typeface="+mn-lt"/>
                <a:cs typeface="+mn-cs"/>
              </a:defRPr>
            </a:lvl1pPr>
          </a:lstStyle>
          <a:p>
            <a:pPr eaLnBrk="0" hangingPunct="0">
              <a:defRPr/>
            </a:pPr>
            <a:endParaRPr lang="en-AU">
              <a:solidFill>
                <a:srgbClr val="FFFFFF"/>
              </a:solidFill>
              <a:latin typeface="Verdana"/>
            </a:endParaRPr>
          </a:p>
        </p:txBody>
      </p:sp>
      <p:sp>
        <p:nvSpPr>
          <p:cNvPr id="2053" name="Rectangle 5"/>
          <p:cNvSpPr>
            <a:spLocks noGrp="1" noChangeArrowheads="1"/>
          </p:cNvSpPr>
          <p:nvPr>
            <p:ph type="ftr" sz="quarter" idx="3"/>
          </p:nvPr>
        </p:nvSpPr>
        <p:spPr bwMode="auto">
          <a:xfrm>
            <a:off x="2914650" y="6248400"/>
            <a:ext cx="339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b="0" smtClean="0">
                <a:solidFill>
                  <a:schemeClr val="tx1"/>
                </a:solidFill>
                <a:latin typeface="+mn-lt"/>
                <a:cs typeface="+mn-cs"/>
              </a:defRPr>
            </a:lvl1pPr>
          </a:lstStyle>
          <a:p>
            <a:pPr algn="ctr" eaLnBrk="0" hangingPunct="0">
              <a:defRPr/>
            </a:pPr>
            <a:endParaRPr lang="en-AU">
              <a:solidFill>
                <a:srgbClr val="FFFFFF"/>
              </a:solidFill>
              <a:latin typeface="Verdana"/>
            </a:endParaRPr>
          </a:p>
        </p:txBody>
      </p:sp>
      <p:sp>
        <p:nvSpPr>
          <p:cNvPr id="2054" name="Rectangle 6"/>
          <p:cNvSpPr>
            <a:spLocks noGrp="1" noChangeArrowheads="1"/>
          </p:cNvSpPr>
          <p:nvPr>
            <p:ph type="sldNum" sz="quarter" idx="4"/>
          </p:nvPr>
        </p:nvSpPr>
        <p:spPr bwMode="auto">
          <a:xfrm>
            <a:off x="6781800" y="6248400"/>
            <a:ext cx="200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b="0" smtClean="0">
                <a:solidFill>
                  <a:schemeClr val="tx1"/>
                </a:solidFill>
                <a:latin typeface="+mn-lt"/>
                <a:cs typeface="+mn-cs"/>
              </a:defRPr>
            </a:lvl1pPr>
          </a:lstStyle>
          <a:p>
            <a:pPr eaLnBrk="0" hangingPunct="0">
              <a:defRPr/>
            </a:pPr>
            <a:endParaRPr lang="en-AU">
              <a:solidFill>
                <a:srgbClr val="FFFFFF"/>
              </a:solidFill>
              <a:latin typeface="Verdana"/>
            </a:endParaRPr>
          </a:p>
        </p:txBody>
      </p:sp>
      <p:sp>
        <p:nvSpPr>
          <p:cNvPr id="2055" name="Oval 7"/>
          <p:cNvSpPr>
            <a:spLocks noChangeArrowheads="1"/>
          </p:cNvSpPr>
          <p:nvPr/>
        </p:nvSpPr>
        <p:spPr bwMode="auto">
          <a:xfrm>
            <a:off x="8910638" y="141288"/>
            <a:ext cx="53975" cy="539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0" hangingPunct="0">
              <a:defRPr/>
            </a:pPr>
            <a:endParaRPr lang="en-US" sz="3600" b="1">
              <a:solidFill>
                <a:srgbClr val="000000"/>
              </a:solidFill>
              <a:latin typeface="Souvenir Lt BT" charset="0"/>
              <a:cs typeface="ヒラギノ角ゴ Pro W3" charset="0"/>
            </a:endParaRP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4400">
          <a:solidFill>
            <a:schemeClr val="tx2"/>
          </a:solidFill>
          <a:latin typeface="+mj-lt"/>
          <a:ea typeface="+mj-ea"/>
          <a:cs typeface="ヒラギノ角ゴ Pro W3" charset="0"/>
        </a:defRPr>
      </a:lvl1pPr>
      <a:lvl2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2pPr>
      <a:lvl3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3pPr>
      <a:lvl4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4pPr>
      <a:lvl5pPr algn="ctr" rtl="0" eaLnBrk="0" fontAlgn="base" hangingPunct="0">
        <a:spcBef>
          <a:spcPct val="0"/>
        </a:spcBef>
        <a:spcAft>
          <a:spcPct val="0"/>
        </a:spcAft>
        <a:defRPr kumimoji="1" sz="4400">
          <a:solidFill>
            <a:schemeClr val="tx2"/>
          </a:solidFill>
          <a:latin typeface="Verdana" charset="0"/>
          <a:ea typeface="ヒラギノ角ゴ Pro W3" charset="0"/>
          <a:cs typeface="ヒラギノ角ゴ Pro W3" charset="0"/>
        </a:defRPr>
      </a:lvl5pPr>
      <a:lvl6pPr marL="457200" algn="ctr" rtl="0" eaLnBrk="0" fontAlgn="base" hangingPunct="0">
        <a:spcBef>
          <a:spcPct val="0"/>
        </a:spcBef>
        <a:spcAft>
          <a:spcPct val="0"/>
        </a:spcAft>
        <a:defRPr kumimoji="1" sz="4400">
          <a:solidFill>
            <a:schemeClr val="tx2"/>
          </a:solidFill>
          <a:latin typeface="Verdana" charset="0"/>
          <a:ea typeface="ヒラギノ角ゴ Pro W3" charset="0"/>
        </a:defRPr>
      </a:lvl6pPr>
      <a:lvl7pPr marL="914400" algn="ctr" rtl="0" eaLnBrk="0" fontAlgn="base" hangingPunct="0">
        <a:spcBef>
          <a:spcPct val="0"/>
        </a:spcBef>
        <a:spcAft>
          <a:spcPct val="0"/>
        </a:spcAft>
        <a:defRPr kumimoji="1" sz="4400">
          <a:solidFill>
            <a:schemeClr val="tx2"/>
          </a:solidFill>
          <a:latin typeface="Verdana" charset="0"/>
          <a:ea typeface="ヒラギノ角ゴ Pro W3" charset="0"/>
        </a:defRPr>
      </a:lvl7pPr>
      <a:lvl8pPr marL="1371600" algn="ctr" rtl="0" eaLnBrk="0" fontAlgn="base" hangingPunct="0">
        <a:spcBef>
          <a:spcPct val="0"/>
        </a:spcBef>
        <a:spcAft>
          <a:spcPct val="0"/>
        </a:spcAft>
        <a:defRPr kumimoji="1" sz="4400">
          <a:solidFill>
            <a:schemeClr val="tx2"/>
          </a:solidFill>
          <a:latin typeface="Verdana" charset="0"/>
          <a:ea typeface="ヒラギノ角ゴ Pro W3" charset="0"/>
        </a:defRPr>
      </a:lvl8pPr>
      <a:lvl9pPr marL="1828800" algn="ctr" rtl="0" eaLnBrk="0" fontAlgn="base" hangingPunct="0">
        <a:spcBef>
          <a:spcPct val="0"/>
        </a:spcBef>
        <a:spcAft>
          <a:spcPct val="0"/>
        </a:spcAft>
        <a:defRPr kumimoji="1" sz="4400">
          <a:solidFill>
            <a:schemeClr val="tx2"/>
          </a:solidFill>
          <a:latin typeface="Verdana" charset="0"/>
          <a:ea typeface="ヒラギノ角ゴ Pro W3" charset="0"/>
        </a:defRPr>
      </a:lvl9pPr>
    </p:titleStyle>
    <p:bodyStyle>
      <a:lvl1pPr marL="342900" indent="-342900" algn="l" rtl="0" eaLnBrk="0" fontAlgn="base" hangingPunct="0">
        <a:spcBef>
          <a:spcPct val="20000"/>
        </a:spcBef>
        <a:spcAft>
          <a:spcPct val="0"/>
        </a:spcAft>
        <a:buClr>
          <a:srgbClr val="A6A5C1"/>
        </a:buClr>
        <a:buSzPct val="75000"/>
        <a:buFont typeface="Wingdings" charset="0"/>
        <a:buChar char="n"/>
        <a:defRPr kumimoji="1" sz="3600" b="1">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lr>
          <a:srgbClr val="A6A5C1"/>
        </a:buClr>
        <a:buSzPct val="75000"/>
        <a:buFont typeface="Wingdings" charset="0"/>
        <a:buChar char="l"/>
        <a:defRPr kumimoji="1" sz="3400" b="1">
          <a:solidFill>
            <a:schemeClr val="tx1"/>
          </a:solidFill>
          <a:latin typeface="+mn-lt"/>
          <a:ea typeface="+mn-ea"/>
        </a:defRPr>
      </a:lvl2pPr>
      <a:lvl3pPr marL="1143000" indent="-228600" algn="l" rtl="0" eaLnBrk="0" fontAlgn="base" hangingPunct="0">
        <a:spcBef>
          <a:spcPct val="20000"/>
        </a:spcBef>
        <a:spcAft>
          <a:spcPct val="0"/>
        </a:spcAft>
        <a:buClr>
          <a:srgbClr val="A6A5C1"/>
        </a:buClr>
        <a:buSzPct val="75000"/>
        <a:buFont typeface="Wingdings" charset="0"/>
        <a:buChar char="n"/>
        <a:defRPr kumimoji="1" sz="3000">
          <a:solidFill>
            <a:schemeClr val="tx1"/>
          </a:solidFill>
          <a:latin typeface="+mn-lt"/>
          <a:ea typeface="+mn-ea"/>
        </a:defRPr>
      </a:lvl3pPr>
      <a:lvl4pPr marL="16002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5pPr>
      <a:lvl6pPr marL="25146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6pPr>
      <a:lvl7pPr marL="29718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7pPr>
      <a:lvl8pPr marL="34290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8pPr>
      <a:lvl9pPr marL="3886200" indent="-228600" algn="l" rtl="0" eaLnBrk="0" fontAlgn="base" hangingPunct="0">
        <a:spcBef>
          <a:spcPct val="20000"/>
        </a:spcBef>
        <a:spcAft>
          <a:spcPct val="0"/>
        </a:spcAft>
        <a:buClr>
          <a:srgbClr val="A6A5C1"/>
        </a:buClr>
        <a:buSzPct val="75000"/>
        <a:buFont typeface="Wingdings" charset="0"/>
        <a:buChar char="n"/>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08564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77828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84187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3874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54555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54224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710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63474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3992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6799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82718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22099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180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9 at 4.17.34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473" y="0"/>
            <a:ext cx="5686847" cy="6858000"/>
          </a:xfrm>
          <a:prstGeom prst="rect">
            <a:avLst/>
          </a:prstGeom>
        </p:spPr>
      </p:pic>
    </p:spTree>
    <p:extLst>
      <p:ext uri="{BB962C8B-B14F-4D97-AF65-F5344CB8AC3E}">
        <p14:creationId xmlns:p14="http://schemas.microsoft.com/office/powerpoint/2010/main" val="161391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960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574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334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70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5536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71229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us032">
  <a:themeElements>
    <a:clrScheme name="Bus032.pot 1">
      <a:dk1>
        <a:srgbClr val="000000"/>
      </a:dk1>
      <a:lt1>
        <a:srgbClr val="FFFFFF"/>
      </a:lt1>
      <a:dk2>
        <a:srgbClr val="000000"/>
      </a:dk2>
      <a:lt2>
        <a:srgbClr val="FFFFFF"/>
      </a:lt2>
      <a:accent1>
        <a:srgbClr val="A5B1BF"/>
      </a:accent1>
      <a:accent2>
        <a:srgbClr val="979DAD"/>
      </a:accent2>
      <a:accent3>
        <a:srgbClr val="AAAAAA"/>
      </a:accent3>
      <a:accent4>
        <a:srgbClr val="DADADA"/>
      </a:accent4>
      <a:accent5>
        <a:srgbClr val="CFD5DC"/>
      </a:accent5>
      <a:accent6>
        <a:srgbClr val="888E9C"/>
      </a:accent6>
      <a:hlink>
        <a:srgbClr val="7682A4"/>
      </a:hlink>
      <a:folHlink>
        <a:srgbClr val="475277"/>
      </a:folHlink>
    </a:clrScheme>
    <a:fontScheme name="Bus032.pot">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Souvenir Lt BT" charset="0"/>
            <a:ea typeface="ヒラギノ角ゴ Pro W3"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a:ln>
              <a:noFill/>
            </a:ln>
            <a:solidFill>
              <a:schemeClr val="bg1"/>
            </a:solidFill>
            <a:effectLst/>
            <a:latin typeface="Souvenir Lt BT" charset="0"/>
            <a:ea typeface="ヒラギノ角ゴ Pro W3" charset="0"/>
          </a:defRPr>
        </a:defPPr>
      </a:lstStyle>
    </a:lnDef>
  </a:objectDefaults>
  <a:extraClrSchemeLst>
    <a:extraClrScheme>
      <a:clrScheme name="Bus032.pot 1">
        <a:dk1>
          <a:srgbClr val="000000"/>
        </a:dk1>
        <a:lt1>
          <a:srgbClr val="FFFFFF"/>
        </a:lt1>
        <a:dk2>
          <a:srgbClr val="000000"/>
        </a:dk2>
        <a:lt2>
          <a:srgbClr val="FFFFFF"/>
        </a:lt2>
        <a:accent1>
          <a:srgbClr val="A5B1BF"/>
        </a:accent1>
        <a:accent2>
          <a:srgbClr val="979DAD"/>
        </a:accent2>
        <a:accent3>
          <a:srgbClr val="AAAAAA"/>
        </a:accent3>
        <a:accent4>
          <a:srgbClr val="DADADA"/>
        </a:accent4>
        <a:accent5>
          <a:srgbClr val="CFD5DC"/>
        </a:accent5>
        <a:accent6>
          <a:srgbClr val="888E9C"/>
        </a:accent6>
        <a:hlink>
          <a:srgbClr val="7682A4"/>
        </a:hlink>
        <a:folHlink>
          <a:srgbClr val="4752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1065</Words>
  <Application>Microsoft Macintosh PowerPoint</Application>
  <PresentationFormat>On-screen Show (4:3)</PresentationFormat>
  <Paragraphs>52</Paragraphs>
  <Slides>25</Slides>
  <Notes>25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Bus032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228</cp:revision>
  <dcterms:created xsi:type="dcterms:W3CDTF">2009-03-27T12:14:52Z</dcterms:created>
  <dcterms:modified xsi:type="dcterms:W3CDTF">2017-02-12T14:07:20Z</dcterms:modified>
</cp:coreProperties>
</file>