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6"/>
  </p:notesMasterIdLst>
  <p:sldIdLst>
    <p:sldId id="343" r:id="rId3"/>
    <p:sldId id="670" r:id="rId4"/>
    <p:sldId id="608" r:id="rId5"/>
    <p:sldId id="571" r:id="rId6"/>
    <p:sldId id="710" r:id="rId7"/>
    <p:sldId id="678" r:id="rId8"/>
    <p:sldId id="700" r:id="rId9"/>
    <p:sldId id="712" r:id="rId10"/>
    <p:sldId id="652" r:id="rId11"/>
    <p:sldId id="711" r:id="rId12"/>
    <p:sldId id="708" r:id="rId13"/>
    <p:sldId id="709" r:id="rId14"/>
    <p:sldId id="701" r:id="rId15"/>
    <p:sldId id="593" r:id="rId16"/>
    <p:sldId id="703" r:id="rId17"/>
    <p:sldId id="704" r:id="rId18"/>
    <p:sldId id="702" r:id="rId19"/>
    <p:sldId id="706" r:id="rId20"/>
    <p:sldId id="714" r:id="rId21"/>
    <p:sldId id="715" r:id="rId22"/>
    <p:sldId id="713" r:id="rId23"/>
    <p:sldId id="330" r:id="rId24"/>
    <p:sldId id="37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2" autoAdjust="0"/>
    <p:restoredTop sz="82105" autoAdjust="0"/>
  </p:normalViewPr>
  <p:slideViewPr>
    <p:cSldViewPr showGuides="1">
      <p:cViewPr varScale="1">
        <p:scale>
          <a:sx n="73" d="100"/>
          <a:sy n="73" d="100"/>
        </p:scale>
        <p:origin x="-1544" y="-104"/>
      </p:cViewPr>
      <p:guideLst>
        <p:guide orient="horz" pos="4202"/>
        <p:guide orient="horz" pos="2297"/>
        <p:guide pos="1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E02F02-B4B2-8947-BC51-0BCA74651B38}" type="datetimeFigureOut">
              <a:rPr lang="en-US"/>
              <a:pPr/>
              <a:t>17/03/14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D39552-3B9A-2347-8563-9358DD46DCE9}" type="slidenum">
              <a:rPr lang="en-ZA"/>
              <a:pPr/>
              <a:t>‹#›</a:t>
            </a:fld>
            <a:endParaRPr lang="en-ZA"/>
          </a:p>
        </p:txBody>
      </p:sp>
    </p:spTree>
    <p:extLst>
      <p:ext uri="{BB962C8B-B14F-4D97-AF65-F5344CB8AC3E}">
        <p14:creationId xmlns:p14="http://schemas.microsoft.com/office/powerpoint/2010/main" val="146370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Workout Series.</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ヒラギノ角ゴ Pro W3" charset="0"/>
                <a:cs typeface="+mn-cs"/>
              </a:rPr>
              <a:t>Why do we Meditate?</a:t>
            </a:r>
            <a:r>
              <a:rPr lang="en-GB" sz="1200" kern="1200" baseline="0" dirty="0" smtClean="0">
                <a:solidFill>
                  <a:schemeClr val="tx1"/>
                </a:solidFill>
                <a:effectLst/>
                <a:latin typeface="+mn-lt"/>
                <a:ea typeface="ヒラギノ角ゴ Pro W3" charset="0"/>
                <a:cs typeface="+mn-cs"/>
              </a:rPr>
              <a:t> When we look at the different references to meditation in the Bible </a:t>
            </a:r>
            <a:r>
              <a:rPr lang="en-GB" sz="1200" kern="1200" dirty="0" smtClean="0">
                <a:solidFill>
                  <a:schemeClr val="tx1"/>
                </a:solidFill>
                <a:effectLst/>
                <a:latin typeface="+mn-lt"/>
                <a:ea typeface="ヒラギノ角ゴ Pro W3" charset="0"/>
                <a:cs typeface="+mn-cs"/>
              </a:rPr>
              <a:t>(</a:t>
            </a:r>
            <a:r>
              <a:rPr lang="en-US" sz="1200" kern="1200" dirty="0" smtClean="0">
                <a:solidFill>
                  <a:schemeClr val="tx1"/>
                </a:solidFill>
                <a:effectLst/>
                <a:latin typeface="+mn-lt"/>
                <a:ea typeface="ヒラギノ角ゴ Pro W3" charset="0"/>
                <a:cs typeface="+mn-cs"/>
              </a:rPr>
              <a:t>Deuteronomy 11:18-21; </a:t>
            </a:r>
            <a:r>
              <a:rPr lang="en-GB" sz="1200" kern="1200" dirty="0" smtClean="0">
                <a:solidFill>
                  <a:schemeClr val="tx1"/>
                </a:solidFill>
                <a:effectLst/>
                <a:latin typeface="+mn-lt"/>
                <a:ea typeface="ヒラギノ角ゴ Pro W3" charset="0"/>
                <a:cs typeface="+mn-cs"/>
              </a:rPr>
              <a:t>Joshua 1:8; Psalm 1:1-3;</a:t>
            </a:r>
            <a:r>
              <a:rPr lang="en-GB" sz="1200" kern="1200" baseline="0" dirty="0" smtClean="0">
                <a:solidFill>
                  <a:schemeClr val="tx1"/>
                </a:solidFill>
                <a:effectLst/>
                <a:latin typeface="+mn-lt"/>
                <a:ea typeface="ヒラギノ角ゴ Pro W3" charset="0"/>
                <a:cs typeface="+mn-cs"/>
              </a:rPr>
              <a:t> </a:t>
            </a:r>
            <a:r>
              <a:rPr lang="en-GB" sz="1200" kern="1200" dirty="0" smtClean="0">
                <a:solidFill>
                  <a:schemeClr val="tx1"/>
                </a:solidFill>
                <a:effectLst/>
                <a:latin typeface="+mn-lt"/>
                <a:ea typeface="ヒラギノ角ゴ Pro W3" charset="0"/>
                <a:cs typeface="+mn-cs"/>
              </a:rPr>
              <a:t>Psalm 119)</a:t>
            </a:r>
            <a:r>
              <a:rPr lang="en-GB" sz="1200" kern="1200" baseline="0" dirty="0" smtClean="0">
                <a:solidFill>
                  <a:schemeClr val="tx1"/>
                </a:solidFill>
                <a:effectLst/>
                <a:latin typeface="+mn-lt"/>
                <a:ea typeface="ヒラギノ角ゴ Pro W3" charset="0"/>
                <a:cs typeface="+mn-cs"/>
              </a:rPr>
              <a:t> we find many reason for meditating, here are a few: (1) Be With God - to spend quality time with God. (2) Be Blessed. (3) Be Transformed. (4) Be Fruitful. (5) Be Prosperous and Successful.</a:t>
            </a:r>
            <a:endParaRPr lang="en-US" b="0"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t>Are There Dangers? Meditation as </a:t>
            </a:r>
            <a:r>
              <a:rPr lang="en-US" b="0" dirty="0" err="1" smtClean="0"/>
              <a:t>practised</a:t>
            </a:r>
            <a:r>
              <a:rPr lang="en-US" b="0" dirty="0" smtClean="0"/>
              <a:t> in Eastern religions or philosophies has some dangers</a:t>
            </a:r>
            <a:r>
              <a:rPr lang="en-US" b="0" baseline="0" dirty="0" smtClean="0"/>
              <a:t> in that it encourages us to empty our minds and that may leave us open to evil spiritual forces - but that is not what we do in Christian Meditation!</a:t>
            </a:r>
            <a:endParaRPr lang="en-US" b="0"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ヒラギノ角ゴ Pro W3" charset="0"/>
                <a:cs typeface="+mn-cs"/>
              </a:rPr>
              <a:t>I suppose we should be careful that we don’t levitate and float into outer space. Okay, I am kidding!</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How</a:t>
            </a:r>
            <a:r>
              <a:rPr lang="en-US" b="1" baseline="0" dirty="0" smtClean="0"/>
              <a:t> Do We Meditate? </a:t>
            </a:r>
            <a:r>
              <a:rPr lang="en-US" sz="1200" b="0" kern="1200" dirty="0" smtClean="0">
                <a:solidFill>
                  <a:schemeClr val="tx1"/>
                </a:solidFill>
                <a:effectLst/>
                <a:latin typeface="+mn-lt"/>
                <a:ea typeface="ヒラギノ角ゴ Pro W3" charset="0"/>
                <a:cs typeface="+mn-cs"/>
              </a:rPr>
              <a:t>Here are some guidelines for meditating: </a:t>
            </a:r>
            <a:r>
              <a:rPr lang="en-GB" sz="1200" b="1" kern="1200" dirty="0" smtClean="0">
                <a:solidFill>
                  <a:schemeClr val="tx1"/>
                </a:solidFill>
                <a:effectLst/>
                <a:latin typeface="+mn-lt"/>
                <a:ea typeface="ヒラギノ角ゴ Pro W3" charset="0"/>
                <a:cs typeface="+mn-cs"/>
              </a:rPr>
              <a:t>(1) Regular Time: </a:t>
            </a:r>
            <a:r>
              <a:rPr lang="en-GB" sz="1200" b="0" kern="1200" dirty="0" smtClean="0">
                <a:solidFill>
                  <a:schemeClr val="tx1"/>
                </a:solidFill>
                <a:effectLst/>
                <a:latin typeface="+mn-lt"/>
                <a:ea typeface="ヒラギノ角ゴ Pro W3" charset="0"/>
                <a:cs typeface="+mn-cs"/>
              </a:rPr>
              <a:t>Find a time for meditation </a:t>
            </a:r>
            <a:r>
              <a:rPr lang="en-GB" sz="1200" kern="1200" dirty="0" smtClean="0">
                <a:solidFill>
                  <a:schemeClr val="tx1"/>
                </a:solidFill>
                <a:effectLst/>
                <a:latin typeface="+mn-lt"/>
                <a:ea typeface="ヒラギノ角ゴ Pro W3" charset="0"/>
                <a:cs typeface="+mn-cs"/>
              </a:rPr>
              <a:t>- it is wise to find a regular time each day to engage in meditation. </a:t>
            </a:r>
            <a:r>
              <a:rPr lang="en-GB" sz="1200" b="1" kern="1200" dirty="0" smtClean="0">
                <a:solidFill>
                  <a:schemeClr val="tx1"/>
                </a:solidFill>
                <a:effectLst/>
                <a:latin typeface="+mn-lt"/>
                <a:ea typeface="ヒラギノ角ゴ Pro W3" charset="0"/>
                <a:cs typeface="+mn-cs"/>
              </a:rPr>
              <a:t>(2) Quiet Place</a:t>
            </a:r>
            <a:r>
              <a:rPr lang="en-GB" sz="1200" b="0" kern="1200" dirty="0" smtClean="0">
                <a:solidFill>
                  <a:schemeClr val="tx1"/>
                </a:solidFill>
                <a:effectLst/>
                <a:latin typeface="+mn-lt"/>
                <a:ea typeface="ヒラギノ角ゴ Pro W3" charset="0"/>
                <a:cs typeface="+mn-cs"/>
              </a:rPr>
              <a:t>:</a:t>
            </a:r>
            <a:r>
              <a:rPr lang="en-GB" sz="1200" b="0" kern="1200" baseline="0" dirty="0" smtClean="0">
                <a:solidFill>
                  <a:schemeClr val="tx1"/>
                </a:solidFill>
                <a:effectLst/>
                <a:latin typeface="+mn-lt"/>
                <a:ea typeface="ヒラギノ角ゴ Pro W3" charset="0"/>
                <a:cs typeface="+mn-cs"/>
              </a:rPr>
              <a:t> </a:t>
            </a:r>
            <a:r>
              <a:rPr lang="en-GB" sz="1200" kern="1200" dirty="0" smtClean="0">
                <a:solidFill>
                  <a:schemeClr val="tx1"/>
                </a:solidFill>
                <a:effectLst/>
                <a:latin typeface="+mn-lt"/>
                <a:ea typeface="ヒラギノ角ゴ Pro W3" charset="0"/>
                <a:cs typeface="+mn-cs"/>
              </a:rPr>
              <a:t>we should find a place that is quiet and free from interruption. </a:t>
            </a:r>
            <a:r>
              <a:rPr lang="en-GB" sz="1200" b="1" kern="1200" dirty="0" smtClean="0">
                <a:solidFill>
                  <a:schemeClr val="tx1"/>
                </a:solidFill>
                <a:effectLst/>
                <a:latin typeface="+mn-lt"/>
                <a:ea typeface="ヒラギノ角ゴ Pro W3" charset="0"/>
                <a:cs typeface="+mn-cs"/>
              </a:rPr>
              <a:t>(3) Comfortable Posture:</a:t>
            </a:r>
            <a:r>
              <a:rPr lang="en-GB" sz="1200" b="1" kern="1200" baseline="0" dirty="0" smtClean="0">
                <a:solidFill>
                  <a:schemeClr val="tx1"/>
                </a:solidFill>
                <a:effectLst/>
                <a:latin typeface="+mn-lt"/>
                <a:ea typeface="ヒラギノ角ゴ Pro W3" charset="0"/>
                <a:cs typeface="+mn-cs"/>
              </a:rPr>
              <a:t> </a:t>
            </a:r>
            <a:r>
              <a:rPr lang="en-GB" sz="1200" kern="1200" dirty="0" smtClean="0">
                <a:solidFill>
                  <a:schemeClr val="tx1"/>
                </a:solidFill>
                <a:effectLst/>
                <a:latin typeface="+mn-lt"/>
                <a:ea typeface="ヒラギノ角ゴ Pro W3" charset="0"/>
                <a:cs typeface="+mn-cs"/>
              </a:rPr>
              <a:t>It is best to find a position in which you are most comfortable and least distracted. It is probably best to sit in a straight chair, with the back straight, and with both feet flat on the floor. It is often best to close the eyes to avoid distractions. The aim is all of this is to </a:t>
            </a:r>
            <a:r>
              <a:rPr lang="en-GB" sz="1200" kern="1200" dirty="0" err="1" smtClean="0">
                <a:solidFill>
                  <a:schemeClr val="tx1"/>
                </a:solidFill>
                <a:effectLst/>
                <a:latin typeface="+mn-lt"/>
                <a:ea typeface="ヒラギノ角ゴ Pro W3" charset="0"/>
                <a:cs typeface="+mn-cs"/>
              </a:rPr>
              <a:t>center</a:t>
            </a:r>
            <a:r>
              <a:rPr lang="en-GB" sz="1200" kern="1200" dirty="0" smtClean="0">
                <a:solidFill>
                  <a:schemeClr val="tx1"/>
                </a:solidFill>
                <a:effectLst/>
                <a:latin typeface="+mn-lt"/>
                <a:ea typeface="ヒラギノ角ゴ Pro W3" charset="0"/>
                <a:cs typeface="+mn-cs"/>
              </a:rPr>
              <a:t> the attention of the body, emotions, the mind and the spirit on the glory of God. </a:t>
            </a:r>
            <a:r>
              <a:rPr lang="en-GB" sz="1200" b="1" kern="1200" dirty="0" smtClean="0">
                <a:solidFill>
                  <a:schemeClr val="tx1"/>
                </a:solidFill>
                <a:effectLst/>
                <a:latin typeface="+mn-lt"/>
                <a:ea typeface="ヒラギノ角ゴ Pro W3" charset="0"/>
                <a:cs typeface="+mn-cs"/>
              </a:rPr>
              <a:t>(4)</a:t>
            </a:r>
            <a:r>
              <a:rPr lang="en-GB" sz="1200" b="1" kern="1200" baseline="0" dirty="0" smtClean="0">
                <a:solidFill>
                  <a:schemeClr val="tx1"/>
                </a:solidFill>
                <a:effectLst/>
                <a:latin typeface="+mn-lt"/>
                <a:ea typeface="ヒラギノ角ゴ Pro W3" charset="0"/>
                <a:cs typeface="+mn-cs"/>
              </a:rPr>
              <a:t> Some </a:t>
            </a:r>
            <a:r>
              <a:rPr lang="en-GB" sz="1200" b="1" kern="1200" dirty="0" smtClean="0">
                <a:solidFill>
                  <a:schemeClr val="tx1"/>
                </a:solidFill>
                <a:effectLst/>
                <a:latin typeface="+mn-lt"/>
                <a:ea typeface="ヒラギノ角ゴ Pro W3" charset="0"/>
                <a:cs typeface="+mn-cs"/>
              </a:rPr>
              <a:t>Approaches:</a:t>
            </a:r>
            <a:r>
              <a:rPr lang="en-GB" sz="1200" kern="1200" baseline="0" dirty="0" smtClean="0">
                <a:solidFill>
                  <a:schemeClr val="tx1"/>
                </a:solidFill>
                <a:effectLst/>
                <a:latin typeface="+mn-lt"/>
                <a:ea typeface="ヒラギノ角ゴ Pro W3" charset="0"/>
                <a:cs typeface="+mn-cs"/>
              </a:rPr>
              <a:t> Here are some approaches you can try</a:t>
            </a:r>
            <a:r>
              <a:rPr lang="en-GB" sz="1200" kern="1200" dirty="0" smtClean="0">
                <a:solidFill>
                  <a:schemeClr val="tx1"/>
                </a:solidFill>
                <a:effectLst/>
                <a:latin typeface="+mn-lt"/>
                <a:ea typeface="ヒラギノ角ゴ Pro W3" charset="0"/>
                <a:cs typeface="+mn-cs"/>
              </a:rPr>
              <a:t>: (a) Scripture Meditation; (b) Palms Up/Down;</a:t>
            </a:r>
            <a:r>
              <a:rPr lang="en-GB" sz="1200" kern="1200" baseline="0" dirty="0" smtClean="0">
                <a:solidFill>
                  <a:schemeClr val="tx1"/>
                </a:solidFill>
                <a:effectLst/>
                <a:latin typeface="+mn-lt"/>
                <a:ea typeface="ヒラギノ角ゴ Pro W3" charset="0"/>
                <a:cs typeface="+mn-cs"/>
              </a:rPr>
              <a:t> (c) </a:t>
            </a:r>
            <a:r>
              <a:rPr lang="en-GB" sz="1200" kern="1200" dirty="0" smtClean="0">
                <a:solidFill>
                  <a:schemeClr val="tx1"/>
                </a:solidFill>
                <a:effectLst/>
                <a:latin typeface="+mn-lt"/>
                <a:ea typeface="ヒラギノ角ゴ Pro W3" charset="0"/>
                <a:cs typeface="+mn-cs"/>
              </a:rPr>
              <a:t>The Jesus Prayer; (d) </a:t>
            </a:r>
            <a:r>
              <a:rPr lang="en-GB" sz="1200" kern="1200" dirty="0" err="1" smtClean="0">
                <a:solidFill>
                  <a:schemeClr val="tx1"/>
                </a:solidFill>
                <a:effectLst/>
                <a:latin typeface="+mn-lt"/>
                <a:ea typeface="ヒラギノ角ゴ Pro W3" charset="0"/>
                <a:cs typeface="+mn-cs"/>
              </a:rPr>
              <a:t>Centering</a:t>
            </a:r>
            <a:r>
              <a:rPr lang="en-GB" sz="1200" kern="1200" dirty="0" smtClean="0">
                <a:solidFill>
                  <a:schemeClr val="tx1"/>
                </a:solidFill>
                <a:effectLst/>
                <a:latin typeface="+mn-lt"/>
                <a:ea typeface="ヒラギノ角ゴ Pro W3" charset="0"/>
                <a:cs typeface="+mn-cs"/>
              </a:rPr>
              <a:t> Prayer.</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mn-cs"/>
              </a:rPr>
              <a:t>Practise: </a:t>
            </a:r>
            <a:r>
              <a:rPr lang="en-US" sz="1200" dirty="0" smtClean="0">
                <a:solidFill>
                  <a:schemeClr val="bg1"/>
                </a:solidFill>
                <a:effectLst>
                  <a:glow rad="101600">
                    <a:srgbClr val="000000"/>
                  </a:glow>
                </a:effectLst>
                <a:latin typeface="Digital-Bold"/>
                <a:cs typeface="Digital-Bold"/>
              </a:rPr>
              <a:t>We are going to experience different kinds of meditation.</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14</a:t>
            </a:fld>
            <a:endParaRPr lang="en-ZA"/>
          </a:p>
        </p:txBody>
      </p:sp>
    </p:spTree>
    <p:extLst>
      <p:ext uri="{BB962C8B-B14F-4D97-AF65-F5344CB8AC3E}">
        <p14:creationId xmlns:p14="http://schemas.microsoft.com/office/powerpoint/2010/main" val="31274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ヒラギノ角ゴ Pro W3" charset="0"/>
                <a:cs typeface="+mn-cs"/>
              </a:rPr>
              <a:t>1. Scripture Meditation. </a:t>
            </a:r>
            <a:r>
              <a:rPr lang="en-US" sz="1200" kern="1200" dirty="0" smtClean="0">
                <a:solidFill>
                  <a:schemeClr val="tx1"/>
                </a:solidFill>
                <a:effectLst/>
                <a:latin typeface="+mn-lt"/>
                <a:ea typeface="ヒラギノ角ゴ Pro W3" charset="0"/>
                <a:cs typeface="+mn-cs"/>
              </a:rPr>
              <a:t>To pray Scripture you choose a passage that is simple and practical. Read the passage very slowly, only a portion at a time. Do not focus on how much you read, but the way you are reading. One author has described this as the difference between a bee that merely skims the surface of a flower and one that penetrates into the depths of the flower. As the Scripture begins to sink in to your soul, spend time interacting with God about what the passage is saying to your life. </a:t>
            </a:r>
            <a:r>
              <a:rPr lang="en-US" sz="1200" kern="1200" baseline="0" dirty="0" smtClean="0">
                <a:solidFill>
                  <a:schemeClr val="tx1"/>
                </a:solidFill>
                <a:effectLst/>
                <a:latin typeface="+mn-lt"/>
                <a:ea typeface="ヒラギノ角ゴ Pro W3" charset="0"/>
                <a:cs typeface="+mn-cs"/>
              </a:rPr>
              <a:t> Here are some specific guidelines to meditating on Scripture:</a:t>
            </a:r>
            <a:r>
              <a:rPr lang="en-GB" sz="1200" kern="1200" dirty="0" smtClean="0">
                <a:solidFill>
                  <a:schemeClr val="tx1"/>
                </a:solidFill>
                <a:effectLst/>
                <a:latin typeface="+mn-lt"/>
                <a:ea typeface="ヒラギノ角ゴ Pro W3" charset="0"/>
                <a:cs typeface="+mn-cs"/>
              </a:rPr>
              <a:t> (1) Select a passage; (2) Repeat it in different ways; (3) Rewrite it in your own words; (4) Look for applications to your life; (5) Pray through the text; (6) Take your time with the passage.</a:t>
            </a:r>
            <a:endParaRPr lang="en-ZA" sz="1200" kern="1200" dirty="0" smtClean="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15</a:t>
            </a:fld>
            <a:endParaRPr lang="en-ZA"/>
          </a:p>
        </p:txBody>
      </p:sp>
    </p:spTree>
    <p:extLst>
      <p:ext uri="{BB962C8B-B14F-4D97-AF65-F5344CB8AC3E}">
        <p14:creationId xmlns:p14="http://schemas.microsoft.com/office/powerpoint/2010/main" val="1052757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ヒラギノ角ゴ Pro W3" charset="0"/>
                <a:cs typeface="+mn-cs"/>
              </a:rPr>
              <a:t>2. Palms Down, Palms Up. </a:t>
            </a:r>
            <a:r>
              <a:rPr lang="en-US" sz="1200" kern="1200" dirty="0" smtClean="0">
                <a:solidFill>
                  <a:schemeClr val="tx1"/>
                </a:solidFill>
                <a:effectLst/>
                <a:latin typeface="+mn-lt"/>
                <a:ea typeface="ヒラギノ角ゴ Pro W3" charset="0"/>
                <a:cs typeface="+mn-cs"/>
              </a:rPr>
              <a:t>You begin by placing your palms down as a symbolic indication of your desire to turn over any concerns you may have to God. Pray about your concerns as you do this. Next, turn your palms up as a symbol of your desire to receive from the Lord. As you meditate in this posture, pray in a way as if receiving directly from the Lord. There is something very helpful about using our hands to illustrate what is going on in our heart.</a:t>
            </a:r>
            <a:endParaRPr lang="en-ZA" sz="1200" kern="1200" dirty="0" smtClean="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16</a:t>
            </a:fld>
            <a:endParaRPr lang="en-ZA"/>
          </a:p>
        </p:txBody>
      </p:sp>
    </p:spTree>
    <p:extLst>
      <p:ext uri="{BB962C8B-B14F-4D97-AF65-F5344CB8AC3E}">
        <p14:creationId xmlns:p14="http://schemas.microsoft.com/office/powerpoint/2010/main" val="105275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3.</a:t>
            </a:r>
            <a:r>
              <a:rPr lang="en-US" b="1" baseline="0" dirty="0" smtClean="0"/>
              <a:t> </a:t>
            </a:r>
            <a:r>
              <a:rPr lang="en-US" b="1" dirty="0" smtClean="0"/>
              <a:t>The Jesus Prayer.</a:t>
            </a:r>
            <a:r>
              <a:rPr lang="en-US" b="1" baseline="0" dirty="0" smtClean="0"/>
              <a:t> </a:t>
            </a:r>
            <a:r>
              <a:rPr lang="en-US" sz="1200" kern="1200" dirty="0" smtClean="0">
                <a:solidFill>
                  <a:schemeClr val="tx1"/>
                </a:solidFill>
                <a:effectLst/>
                <a:latin typeface="+mn-lt"/>
                <a:ea typeface="ヒラギノ角ゴ Pro W3" charset="0"/>
                <a:cs typeface="+mn-cs"/>
              </a:rPr>
              <a:t>From very early in the Christian Church people took the words of blind </a:t>
            </a:r>
            <a:r>
              <a:rPr lang="en-US" sz="1200" kern="1200" dirty="0" err="1" smtClean="0">
                <a:solidFill>
                  <a:schemeClr val="tx1"/>
                </a:solidFill>
                <a:effectLst/>
                <a:latin typeface="+mn-lt"/>
                <a:ea typeface="ヒラギノ角ゴ Pro W3" charset="0"/>
                <a:cs typeface="+mn-cs"/>
              </a:rPr>
              <a:t>Bartimaeus</a:t>
            </a:r>
            <a:r>
              <a:rPr lang="en-US" sz="1200" kern="1200" dirty="0" smtClean="0">
                <a:solidFill>
                  <a:schemeClr val="tx1"/>
                </a:solidFill>
                <a:effectLst/>
                <a:latin typeface="+mn-lt"/>
                <a:ea typeface="ヒラギノ角ゴ Pro W3" charset="0"/>
                <a:cs typeface="+mn-cs"/>
              </a:rPr>
              <a:t> when he called out to Jesus for help, “Jesus, son of David, have mercy on me a sinner” (Luke 18:38)</a:t>
            </a:r>
            <a:r>
              <a:rPr lang="en-US" sz="1200" kern="1200" baseline="0" dirty="0" smtClean="0">
                <a:solidFill>
                  <a:schemeClr val="tx1"/>
                </a:solidFill>
                <a:effectLst/>
                <a:latin typeface="+mn-lt"/>
                <a:ea typeface="ヒラギノ角ゴ Pro W3" charset="0"/>
                <a:cs typeface="+mn-cs"/>
              </a:rPr>
              <a:t> and turned it into a prayer</a:t>
            </a:r>
            <a:r>
              <a:rPr lang="en-ZA" sz="1200" kern="1200" dirty="0" smtClean="0">
                <a:solidFill>
                  <a:schemeClr val="tx1"/>
                </a:solidFill>
                <a:effectLst/>
                <a:latin typeface="+mn-lt"/>
                <a:ea typeface="ヒラギノ角ゴ Pro W3" charset="0"/>
                <a:cs typeface="+mn-cs"/>
              </a:rPr>
              <a:t>. The most common form is: "Lord Jesus Christ, Son of God, have mercy on me a sinner," to simply the name of Jesus. Traditionally, one moves through three stages: Praying it out loud, Praying it silently with the breath, and Praying it in the heart. </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17</a:t>
            </a:fld>
            <a:endParaRPr lang="en-ZA"/>
          </a:p>
        </p:txBody>
      </p:sp>
    </p:spTree>
    <p:extLst>
      <p:ext uri="{BB962C8B-B14F-4D97-AF65-F5344CB8AC3E}">
        <p14:creationId xmlns:p14="http://schemas.microsoft.com/office/powerpoint/2010/main" val="1052757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b="1" kern="1200" dirty="0" smtClean="0">
                <a:solidFill>
                  <a:schemeClr val="tx1"/>
                </a:solidFill>
                <a:effectLst/>
                <a:latin typeface="+mn-lt"/>
                <a:ea typeface="ヒラギノ角ゴ Pro W3" charset="0"/>
                <a:cs typeface="+mn-cs"/>
              </a:rPr>
              <a:t>4. Centering Prayer</a:t>
            </a:r>
            <a:r>
              <a:rPr lang="en-ZA" sz="1200" b="0" kern="1200" dirty="0" smtClean="0">
                <a:solidFill>
                  <a:schemeClr val="tx1"/>
                </a:solidFill>
                <a:effectLst/>
                <a:latin typeface="+mn-lt"/>
                <a:ea typeface="ヒラギノ角ゴ Pro W3" charset="0"/>
                <a:cs typeface="+mn-cs"/>
              </a:rPr>
              <a:t>.</a:t>
            </a:r>
            <a:r>
              <a:rPr lang="en-ZA" sz="1200" b="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This is a way of bringing ourselves before God, </a:t>
            </a:r>
            <a:r>
              <a:rPr lang="en-US" sz="1200" kern="1200" dirty="0" err="1" smtClean="0">
                <a:solidFill>
                  <a:schemeClr val="tx1"/>
                </a:solidFill>
                <a:effectLst/>
                <a:latin typeface="+mn-lt"/>
                <a:ea typeface="ヒラギノ角ゴ Pro W3" charset="0"/>
                <a:cs typeface="+mn-cs"/>
              </a:rPr>
              <a:t>focussing</a:t>
            </a:r>
            <a:r>
              <a:rPr lang="en-US" sz="1200" kern="1200" dirty="0" smtClean="0">
                <a:solidFill>
                  <a:schemeClr val="tx1"/>
                </a:solidFill>
                <a:effectLst/>
                <a:latin typeface="+mn-lt"/>
                <a:ea typeface="ヒラギノ角ゴ Pro W3" charset="0"/>
                <a:cs typeface="+mn-cs"/>
              </a:rPr>
              <a:t> on Him - a way of simply being in His presence</a:t>
            </a:r>
            <a:r>
              <a:rPr lang="en-ZA" sz="1200" kern="1200" dirty="0" smtClean="0">
                <a:solidFill>
                  <a:schemeClr val="tx1"/>
                </a:solidFill>
                <a:effectLst/>
                <a:latin typeface="+mn-lt"/>
                <a:ea typeface="ヒラギノ角ゴ Pro W3" charset="0"/>
                <a:cs typeface="+mn-cs"/>
              </a:rPr>
              <a:t>. This is probably the hardest kind of meditative prayer, because you're not seeking any experience, thought, word, or feeling for yourself, just Him alone. The goal</a:t>
            </a:r>
            <a:r>
              <a:rPr lang="en-ZA" sz="1200" kern="1200" baseline="0" dirty="0" smtClean="0">
                <a:solidFill>
                  <a:schemeClr val="tx1"/>
                </a:solidFill>
                <a:effectLst/>
                <a:latin typeface="+mn-lt"/>
                <a:ea typeface="ヒラギノ角ゴ Pro W3" charset="0"/>
                <a:cs typeface="+mn-cs"/>
              </a:rPr>
              <a:t> is </a:t>
            </a:r>
            <a:r>
              <a:rPr lang="en-ZA" sz="1200" kern="1200" dirty="0" smtClean="0">
                <a:solidFill>
                  <a:schemeClr val="tx1"/>
                </a:solidFill>
                <a:effectLst/>
                <a:latin typeface="+mn-lt"/>
                <a:ea typeface="ヒラギノ角ゴ Pro W3" charset="0"/>
                <a:cs typeface="+mn-cs"/>
              </a:rPr>
              <a:t>to just </a:t>
            </a:r>
            <a:r>
              <a:rPr lang="en-ZA" sz="1200" i="1" kern="1200" dirty="0" smtClean="0">
                <a:solidFill>
                  <a:schemeClr val="tx1"/>
                </a:solidFill>
                <a:effectLst/>
                <a:latin typeface="+mn-lt"/>
                <a:ea typeface="ヒラギノ角ゴ Pro W3" charset="0"/>
                <a:cs typeface="+mn-cs"/>
              </a:rPr>
              <a:t>be,</a:t>
            </a:r>
            <a:r>
              <a:rPr lang="en-ZA" sz="1200" kern="1200" dirty="0" smtClean="0">
                <a:solidFill>
                  <a:schemeClr val="tx1"/>
                </a:solidFill>
                <a:effectLst/>
                <a:latin typeface="+mn-lt"/>
                <a:ea typeface="ヒラギノ角ゴ Pro W3" charset="0"/>
                <a:cs typeface="+mn-cs"/>
              </a:rPr>
              <a:t> and just </a:t>
            </a:r>
            <a:r>
              <a:rPr lang="en-ZA" sz="1200" i="1" kern="1200" dirty="0" smtClean="0">
                <a:solidFill>
                  <a:schemeClr val="tx1"/>
                </a:solidFill>
                <a:effectLst/>
                <a:latin typeface="+mn-lt"/>
                <a:ea typeface="ヒラギノ角ゴ Pro W3" charset="0"/>
                <a:cs typeface="+mn-cs"/>
              </a:rPr>
              <a:t>love</a:t>
            </a:r>
            <a:r>
              <a:rPr lang="en-ZA" sz="1200" kern="1200" dirty="0" smtClean="0">
                <a:solidFill>
                  <a:schemeClr val="tx1"/>
                </a:solidFill>
                <a:effectLst/>
                <a:latin typeface="+mn-lt"/>
                <a:ea typeface="ヒラギノ角ゴ Pro W3" charset="0"/>
                <a:cs typeface="+mn-cs"/>
              </a:rPr>
              <a:t>, without trying to think about anything. You can use a short "prayer word" such as "God," "love," "Spirit," or "Jesus" to quiet the mind when thoughts try and distract you from being with God. You need to choose a word to use and stick with it.</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18</a:t>
            </a:fld>
            <a:endParaRPr lang="en-ZA"/>
          </a:p>
        </p:txBody>
      </p:sp>
    </p:spTree>
    <p:extLst>
      <p:ext uri="{BB962C8B-B14F-4D97-AF65-F5344CB8AC3E}">
        <p14:creationId xmlns:p14="http://schemas.microsoft.com/office/powerpoint/2010/main" val="1052757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ヒラギノ角ゴ Pro W3" charset="0"/>
                <a:cs typeface="+mn-cs"/>
              </a:rPr>
              <a:t>5. Using Your Imagination. </a:t>
            </a:r>
            <a:r>
              <a:rPr lang="en-US" sz="1200" b="0" kern="1200" dirty="0" smtClean="0">
                <a:solidFill>
                  <a:schemeClr val="tx1"/>
                </a:solidFill>
                <a:latin typeface="+mn-lt"/>
                <a:ea typeface="ヒラギノ角ゴ Pro W3" charset="0"/>
                <a:cs typeface="+mn-cs"/>
              </a:rPr>
              <a:t>This is using the imagination to help you engage with God, yourself or your world. Here are a few ways to use your imagination in meditation: (a) Imagine yourself in a scene from the Gospels. (b) Picture yourself sharing someone’s suffering. (c) Imagine yourself as a pebble, dropped into a lake, making a different for God in the world. (d) Imagine yourself have a meeting with God.</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19</a:t>
            </a:fld>
            <a:endParaRPr lang="en-ZA"/>
          </a:p>
        </p:txBody>
      </p:sp>
    </p:spTree>
    <p:extLst>
      <p:ext uri="{BB962C8B-B14F-4D97-AF65-F5344CB8AC3E}">
        <p14:creationId xmlns:p14="http://schemas.microsoft.com/office/powerpoint/2010/main" val="105275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Workout Series we are looking at disciplines that</a:t>
            </a:r>
            <a:r>
              <a:rPr lang="en-US" baseline="0" dirty="0" smtClean="0"/>
              <a:t> will make us </a:t>
            </a:r>
            <a:r>
              <a:rPr lang="en-US" dirty="0" smtClean="0"/>
              <a:t>spiritually fit! So far we have looked at: Devotions,</a:t>
            </a:r>
            <a:r>
              <a:rPr lang="en-US" baseline="0" dirty="0" smtClean="0"/>
              <a:t> Fasting. Prayer, Worship, Scripture, Suffering and Guidance.</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ヒラギノ角ゴ Pro W3" charset="0"/>
                <a:cs typeface="+mn-cs"/>
              </a:rPr>
              <a:t>6.</a:t>
            </a:r>
            <a:r>
              <a:rPr lang="en-ZA" sz="1200" b="1" kern="1200" baseline="0" dirty="0" smtClean="0">
                <a:solidFill>
                  <a:schemeClr val="tx1"/>
                </a:solidFill>
                <a:effectLst/>
                <a:latin typeface="+mn-lt"/>
                <a:ea typeface="ヒラギノ角ゴ Pro W3" charset="0"/>
                <a:cs typeface="+mn-cs"/>
              </a:rPr>
              <a:t> </a:t>
            </a:r>
            <a:r>
              <a:rPr lang="en-ZA" sz="1200" b="1" kern="1200" dirty="0" smtClean="0">
                <a:solidFill>
                  <a:schemeClr val="tx1"/>
                </a:solidFill>
                <a:effectLst/>
                <a:latin typeface="+mn-lt"/>
                <a:ea typeface="ヒラギノ角ゴ Pro W3" charset="0"/>
                <a:cs typeface="+mn-cs"/>
              </a:rPr>
              <a:t>Meditating </a:t>
            </a:r>
            <a:r>
              <a:rPr lang="en-ZA" sz="1200" b="1" kern="1200" dirty="0" smtClean="0">
                <a:solidFill>
                  <a:schemeClr val="tx1"/>
                </a:solidFill>
                <a:effectLst/>
                <a:latin typeface="+mn-lt"/>
                <a:ea typeface="ヒラギノ角ゴ Pro W3" charset="0"/>
                <a:cs typeface="+mn-cs"/>
              </a:rPr>
              <a:t>in Nature.</a:t>
            </a:r>
            <a:r>
              <a:rPr lang="en-ZA" sz="1200" b="1"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Go somewhere to be in nature. Spend at least 30 minutes contemplating all that is around you. As you take this in, thank God for </a:t>
            </a:r>
            <a:r>
              <a:rPr lang="en-US" sz="1200" kern="1200" dirty="0" smtClean="0">
                <a:solidFill>
                  <a:schemeClr val="tx1"/>
                </a:solidFill>
                <a:effectLst/>
                <a:latin typeface="+mn-lt"/>
                <a:ea typeface="ヒラギノ角ゴ Pro W3" charset="0"/>
                <a:cs typeface="+mn-cs"/>
              </a:rPr>
              <a:t>His </a:t>
            </a:r>
            <a:r>
              <a:rPr lang="en-US" sz="1200" kern="1200" dirty="0" smtClean="0">
                <a:solidFill>
                  <a:schemeClr val="tx1"/>
                </a:solidFill>
                <a:effectLst/>
                <a:latin typeface="+mn-lt"/>
                <a:ea typeface="ヒラギノ角ゴ Pro W3" charset="0"/>
                <a:cs typeface="+mn-cs"/>
              </a:rPr>
              <a:t>creation. Allow the beautiful surroundings to nurture your soul.</a:t>
            </a:r>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20</a:t>
            </a:fld>
            <a:endParaRPr lang="en-ZA"/>
          </a:p>
        </p:txBody>
      </p:sp>
    </p:spTree>
    <p:extLst>
      <p:ext uri="{BB962C8B-B14F-4D97-AF65-F5344CB8AC3E}">
        <p14:creationId xmlns:p14="http://schemas.microsoft.com/office/powerpoint/2010/main" val="105275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mn-lt"/>
                <a:ea typeface="ヒラギノ角ゴ Pro W3" charset="0"/>
                <a:cs typeface="+mn-cs"/>
              </a:rPr>
              <a:t>Sharing:</a:t>
            </a:r>
            <a:r>
              <a:rPr lang="en-ZA" sz="1200" kern="1200" baseline="0" dirty="0" smtClean="0">
                <a:solidFill>
                  <a:schemeClr val="tx1"/>
                </a:solidFill>
                <a:effectLst/>
                <a:latin typeface="+mn-lt"/>
                <a:ea typeface="ヒラギノ角ゴ Pro W3" charset="0"/>
                <a:cs typeface="+mn-cs"/>
              </a:rPr>
              <a:t> What did you experience while meditating?</a:t>
            </a:r>
          </a:p>
        </p:txBody>
      </p:sp>
      <p:sp>
        <p:nvSpPr>
          <p:cNvPr id="4" name="Slide Number Placeholder 3"/>
          <p:cNvSpPr>
            <a:spLocks noGrp="1"/>
          </p:cNvSpPr>
          <p:nvPr>
            <p:ph type="sldNum" sz="quarter" idx="10"/>
          </p:nvPr>
        </p:nvSpPr>
        <p:spPr/>
        <p:txBody>
          <a:bodyPr/>
          <a:lstStyle/>
          <a:p>
            <a:fld id="{BCD39552-3B9A-2347-8563-9358DD46DCE9}" type="slidenum">
              <a:rPr lang="en-ZA" smtClean="0"/>
              <a:pPr/>
              <a:t>21</a:t>
            </a:fld>
            <a:endParaRPr lang="en-ZA"/>
          </a:p>
        </p:txBody>
      </p:sp>
    </p:spTree>
    <p:extLst>
      <p:ext uri="{BB962C8B-B14F-4D97-AF65-F5344CB8AC3E}">
        <p14:creationId xmlns:p14="http://schemas.microsoft.com/office/powerpoint/2010/main" val="1052757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close in prayer.</a:t>
            </a:r>
          </a:p>
          <a:p>
            <a:r>
              <a:rPr lang="en-US" dirty="0" smtClean="0"/>
              <a:t/>
            </a:r>
            <a:br>
              <a:rPr lang="en-US" dirty="0" smtClean="0"/>
            </a:br>
            <a:endParaRPr lang="en-US" dirty="0"/>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BD25E2-30A9-434E-8344-94F76CF8256D}"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a:t>
            </a:r>
            <a:r>
              <a:rPr lang="en-US" baseline="0" dirty="0" smtClean="0"/>
              <a:t> we are going to look at how </a:t>
            </a:r>
            <a:r>
              <a:rPr lang="en-US" dirty="0" smtClean="0"/>
              <a:t>Service is a way to get spiritually fit. Genevieve will be the preacher.</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23</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going</a:t>
            </a:r>
            <a:r>
              <a:rPr lang="en-US" baseline="0" dirty="0" smtClean="0"/>
              <a:t> to learn about how Meditation </a:t>
            </a:r>
            <a:r>
              <a:rPr lang="en-US" dirty="0" smtClean="0"/>
              <a:t>can help us become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3</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Sharing:</a:t>
            </a:r>
            <a:r>
              <a:rPr lang="en-ZA" sz="1200" kern="1200" baseline="0" dirty="0" smtClean="0">
                <a:solidFill>
                  <a:schemeClr val="tx1"/>
                </a:solidFill>
                <a:effectLst/>
                <a:latin typeface="+mn-lt"/>
                <a:ea typeface="ヒラギノ角ゴ Pro W3" charset="0"/>
                <a:cs typeface="+mn-cs"/>
              </a:rPr>
              <a:t> What do you think meditation is? </a:t>
            </a:r>
          </a:p>
          <a:p>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4</a:t>
            </a:fld>
            <a:endParaRPr lang="en-ZA">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Here is a picture of meditation. Meditating</a:t>
            </a:r>
            <a:r>
              <a:rPr lang="en-US" baseline="0" dirty="0" smtClean="0"/>
              <a:t> is like a cow chewing the </a:t>
            </a:r>
            <a:r>
              <a:rPr lang="en-US" dirty="0" smtClean="0"/>
              <a:t>cud. If</a:t>
            </a:r>
            <a:r>
              <a:rPr lang="en-US" baseline="0" dirty="0" smtClean="0"/>
              <a:t> you look at synonyms for </a:t>
            </a:r>
            <a:r>
              <a:rPr lang="en-US" dirty="0" smtClean="0"/>
              <a:t>the word “meditation,” you’ll find the word “rumination.” Rumination is what a cow does when she chews her cud. She rolls her cud over and over in her mouth. That’s similar to how you meditate on Scripture. Cows eat the grass, chew it up, and send it to their stomachs pretty quickly. There it lies in the stomach, soaking up all of those acids and chemicals. Then, after a while, the cow burps it back up with a new and renewed flavor, chews on that grass and some other grass, and does the whole process over again. Cows repeat this several times. They get every ounce of nutrition out of the grass.</a:t>
            </a:r>
            <a:r>
              <a:rPr lang="en-US" baseline="0" dirty="0" smtClean="0"/>
              <a:t> </a:t>
            </a:r>
            <a:r>
              <a:rPr lang="en-US" dirty="0" smtClean="0"/>
              <a:t>Biblical meditation is kind of like that; it’s thought digestion. God wants us to get every ounce of spiritual nutrition out of his Word. He wants us to chew on it, digest it, and then chew on it some more.</a:t>
            </a:r>
            <a:endParaRPr lang="en-US" dirty="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t>What is Meditation? Meditation is a process of the mind and heart in which ideas and words, events and stories are pondered and </a:t>
            </a:r>
            <a:r>
              <a:rPr lang="en-US" b="0" dirty="0" err="1" smtClean="0"/>
              <a:t>savoured</a:t>
            </a:r>
            <a:r>
              <a:rPr lang="en-US" b="0" dirty="0" smtClean="0"/>
              <a:t> so that discoveries are made,</a:t>
            </a:r>
            <a:r>
              <a:rPr lang="en-US" b="0" baseline="0" dirty="0" smtClean="0"/>
              <a:t> </a:t>
            </a:r>
            <a:r>
              <a:rPr lang="en-US" b="0" dirty="0" smtClean="0"/>
              <a:t>God’s grace is experienced and our relationship with God is deepened and enriched. It is about </a:t>
            </a:r>
            <a:r>
              <a:rPr lang="en-US" sz="1200" kern="1200" dirty="0" smtClean="0">
                <a:solidFill>
                  <a:schemeClr val="tx1"/>
                </a:solidFill>
                <a:effectLst/>
                <a:latin typeface="+mn-lt"/>
                <a:ea typeface="ヒラギノ角ゴ Pro W3" charset="0"/>
                <a:cs typeface="+mn-cs"/>
              </a:rPr>
              <a:t>taking time and making space for something important to go deeper. Whether it is a verse of Scripture, an encounter with Jesus or an aspect of creation, meditation is one of the best ways to take seriously the life-giving resources God offers us.</a:t>
            </a:r>
            <a:r>
              <a:rPr lang="en-US" sz="1200" kern="1200" baseline="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t>Why Do We</a:t>
            </a:r>
            <a:r>
              <a:rPr lang="en-US" b="0" baseline="0" dirty="0" smtClean="0"/>
              <a:t> Meditate? </a:t>
            </a:r>
            <a:endParaRPr lang="en-US" b="0"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b="0" dirty="0" smtClean="0">
                <a:solidFill>
                  <a:schemeClr val="bg1"/>
                </a:solidFill>
                <a:effectLst>
                  <a:glow rad="127000">
                    <a:schemeClr val="tx1">
                      <a:alpha val="86000"/>
                    </a:schemeClr>
                  </a:glow>
                </a:effectLst>
                <a:latin typeface="Albertus Medium"/>
                <a:cs typeface="Albertus Medium"/>
              </a:rPr>
              <a:t>Blessed is the one whose delight is in the law of the Lord, and who meditates on it day and night. (Psalm 1:1-2)</a:t>
            </a:r>
          </a:p>
          <a:p>
            <a:pPr marL="0" indent="0">
              <a:buNone/>
            </a:pPr>
            <a:endParaRPr lang="en-ZA" b="0" dirty="0">
              <a:solidFill>
                <a:srgbClr val="FF0000"/>
              </a:solidFill>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indent="0">
              <a:buNone/>
            </a:pPr>
            <a:r>
              <a:rPr lang="en-ZA" dirty="0" smtClean="0">
                <a:solidFill>
                  <a:srgbClr val="FF0000"/>
                </a:solidFill>
              </a:rPr>
              <a:t>Keep this Book of the Law always on your lips; meditate on it day and night, so that you may be careful to do everything written in it. Then you will be prosperous and successful. (Joshua 1:8)</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9723056-2867-8E45-BD29-DCB9039371E9}" type="datetimeFigureOut">
              <a:rPr lang="en-US"/>
              <a:pPr/>
              <a:t>17/03/14</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66561A3-E125-A141-A2BD-EF36CFAB875E}" type="slidenum">
              <a:rPr lang="en-ZA"/>
              <a:pPr/>
              <a:t>‹#›</a:t>
            </a:fld>
            <a:endParaRPr lang="en-ZA"/>
          </a:p>
        </p:txBody>
      </p:sp>
    </p:spTree>
    <p:extLst>
      <p:ext uri="{BB962C8B-B14F-4D97-AF65-F5344CB8AC3E}">
        <p14:creationId xmlns:p14="http://schemas.microsoft.com/office/powerpoint/2010/main" val="24552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8245352-B0CB-E04F-A7B7-207BC3D8F02E}" type="datetimeFigureOut">
              <a:rPr lang="en-US"/>
              <a:pPr/>
              <a:t>17/03/14</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49EB2C6-E48B-ED48-8459-74FF06D8D416}" type="slidenum">
              <a:rPr lang="en-ZA"/>
              <a:pPr/>
              <a:t>‹#›</a:t>
            </a:fld>
            <a:endParaRPr lang="en-ZA"/>
          </a:p>
        </p:txBody>
      </p:sp>
    </p:spTree>
    <p:extLst>
      <p:ext uri="{BB962C8B-B14F-4D97-AF65-F5344CB8AC3E}">
        <p14:creationId xmlns:p14="http://schemas.microsoft.com/office/powerpoint/2010/main" val="393132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86910AD-CB65-C240-9F62-1771E97FAB05}" type="datetimeFigureOut">
              <a:rPr lang="en-US"/>
              <a:pPr/>
              <a:t>17/03/14</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CB67477-3D6F-2949-BFCB-1139F1795DEB}" type="slidenum">
              <a:rPr lang="en-ZA"/>
              <a:pPr/>
              <a:t>‹#›</a:t>
            </a:fld>
            <a:endParaRPr lang="en-ZA"/>
          </a:p>
        </p:txBody>
      </p:sp>
    </p:spTree>
    <p:extLst>
      <p:ext uri="{BB962C8B-B14F-4D97-AF65-F5344CB8AC3E}">
        <p14:creationId xmlns:p14="http://schemas.microsoft.com/office/powerpoint/2010/main" val="14329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61B294B-BFE1-034C-8A3F-F07C2DF1ED8D}" type="datetimeFigureOut">
              <a:rPr lang="en-US"/>
              <a:pPr/>
              <a:t>17/03/14</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AC792A5-E8BB-F14A-80C9-7F297F6DC476}" type="slidenum">
              <a:rPr lang="en-ZA"/>
              <a:pPr/>
              <a:t>‹#›</a:t>
            </a:fld>
            <a:endParaRPr lang="en-ZA"/>
          </a:p>
        </p:txBody>
      </p:sp>
    </p:spTree>
    <p:extLst>
      <p:ext uri="{BB962C8B-B14F-4D97-AF65-F5344CB8AC3E}">
        <p14:creationId xmlns:p14="http://schemas.microsoft.com/office/powerpoint/2010/main" val="292253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5C8D31-A1EB-D14B-B177-C88550E9DABA}" type="datetimeFigureOut">
              <a:rPr lang="en-US"/>
              <a:pPr/>
              <a:t>17/03/14</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15E8CF4F-81FA-214D-8783-61365D51054B}" type="slidenum">
              <a:rPr lang="en-ZA"/>
              <a:pPr/>
              <a:t>‹#›</a:t>
            </a:fld>
            <a:endParaRPr lang="en-ZA"/>
          </a:p>
        </p:txBody>
      </p:sp>
    </p:spTree>
    <p:extLst>
      <p:ext uri="{BB962C8B-B14F-4D97-AF65-F5344CB8AC3E}">
        <p14:creationId xmlns:p14="http://schemas.microsoft.com/office/powerpoint/2010/main" val="358659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2865A2C2-AE22-AB4E-8AA2-290CC7A3664E}" type="datetimeFigureOut">
              <a:rPr lang="en-US"/>
              <a:pPr/>
              <a:t>17/03/14</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5330190-5D7C-4F4F-90EF-375B273B0112}" type="slidenum">
              <a:rPr lang="en-ZA"/>
              <a:pPr/>
              <a:t>‹#›</a:t>
            </a:fld>
            <a:endParaRPr lang="en-ZA"/>
          </a:p>
        </p:txBody>
      </p:sp>
    </p:spTree>
    <p:extLst>
      <p:ext uri="{BB962C8B-B14F-4D97-AF65-F5344CB8AC3E}">
        <p14:creationId xmlns:p14="http://schemas.microsoft.com/office/powerpoint/2010/main" val="36327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FC1FBC1F-EB90-444F-BCA7-2FFAD72BB54B}" type="datetimeFigureOut">
              <a:rPr lang="en-US"/>
              <a:pPr/>
              <a:t>17/03/14</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CA7A6CD0-A1FA-0540-B113-2DE86CE3695A}" type="slidenum">
              <a:rPr lang="en-ZA"/>
              <a:pPr/>
              <a:t>‹#›</a:t>
            </a:fld>
            <a:endParaRPr lang="en-ZA"/>
          </a:p>
        </p:txBody>
      </p:sp>
    </p:spTree>
    <p:extLst>
      <p:ext uri="{BB962C8B-B14F-4D97-AF65-F5344CB8AC3E}">
        <p14:creationId xmlns:p14="http://schemas.microsoft.com/office/powerpoint/2010/main" val="14402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96FBA8E-DB84-254B-9F2B-DAD676ADA165}" type="datetimeFigureOut">
              <a:rPr lang="en-US"/>
              <a:pPr/>
              <a:t>17/03/14</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0DE7F88-6518-3E4F-A1BD-3D2F78906BD6}" type="slidenum">
              <a:rPr lang="en-ZA"/>
              <a:pPr/>
              <a:t>‹#›</a:t>
            </a:fld>
            <a:endParaRPr lang="en-ZA"/>
          </a:p>
        </p:txBody>
      </p:sp>
    </p:spTree>
    <p:extLst>
      <p:ext uri="{BB962C8B-B14F-4D97-AF65-F5344CB8AC3E}">
        <p14:creationId xmlns:p14="http://schemas.microsoft.com/office/powerpoint/2010/main" val="6842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7BA07B-4969-0345-B5A2-49B500EDB217}" type="datetimeFigureOut">
              <a:rPr lang="en-US"/>
              <a:pPr/>
              <a:t>17/03/14</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38FCBF8-000C-E548-9AC0-3BE014CADB1E}" type="slidenum">
              <a:rPr lang="en-ZA"/>
              <a:pPr/>
              <a:t>‹#›</a:t>
            </a:fld>
            <a:endParaRPr lang="en-ZA"/>
          </a:p>
        </p:txBody>
      </p:sp>
    </p:spTree>
    <p:extLst>
      <p:ext uri="{BB962C8B-B14F-4D97-AF65-F5344CB8AC3E}">
        <p14:creationId xmlns:p14="http://schemas.microsoft.com/office/powerpoint/2010/main" val="316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CBB45-E96B-414B-82F5-3D2F889B3065}" type="datetimeFigureOut">
              <a:rPr lang="en-US"/>
              <a:pPr/>
              <a:t>17/03/14</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C3CB3E1-4A6C-0741-890F-8D66C9D9A002}" type="slidenum">
              <a:rPr lang="en-ZA"/>
              <a:pPr/>
              <a:t>‹#›</a:t>
            </a:fld>
            <a:endParaRPr lang="en-ZA"/>
          </a:p>
        </p:txBody>
      </p:sp>
    </p:spTree>
    <p:extLst>
      <p:ext uri="{BB962C8B-B14F-4D97-AF65-F5344CB8AC3E}">
        <p14:creationId xmlns:p14="http://schemas.microsoft.com/office/powerpoint/2010/main" val="39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B8C789-C09B-5343-B7F8-A21EE2558AE0}" type="datetimeFigureOut">
              <a:rPr lang="en-US"/>
              <a:pPr/>
              <a:t>17/03/14</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34D15D4-5AA0-6440-80F9-A1E9079A36FE}" type="slidenum">
              <a:rPr lang="en-ZA"/>
              <a:pPr/>
              <a:t>‹#›</a:t>
            </a:fld>
            <a:endParaRPr lang="en-ZA"/>
          </a:p>
        </p:txBody>
      </p:sp>
    </p:spTree>
    <p:extLst>
      <p:ext uri="{BB962C8B-B14F-4D97-AF65-F5344CB8AC3E}">
        <p14:creationId xmlns:p14="http://schemas.microsoft.com/office/powerpoint/2010/main" val="371122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003C0E2-F018-3E42-9D32-D462A22D895C}" type="datetimeFigureOut">
              <a:rPr lang="en-US"/>
              <a:pPr/>
              <a:t>17/03/14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55A90C-E7C8-2947-98FF-5A35D5832648}"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47F2F2-DF17-2749-9985-716EB0E57FD0}" type="datetimeFigureOut">
              <a:rPr lang="en-US" smtClean="0">
                <a:solidFill>
                  <a:prstClr val="black">
                    <a:tint val="75000"/>
                  </a:prstClr>
                </a:solidFill>
                <a:latin typeface="Calibri"/>
                <a:ea typeface="+mn-ea"/>
                <a:cs typeface="+mn-cs"/>
              </a:rPr>
              <a:pPr defTabSz="457200" fontAlgn="auto">
                <a:spcBef>
                  <a:spcPts val="0"/>
                </a:spcBef>
                <a:spcAft>
                  <a:spcPts val="0"/>
                </a:spcAft>
              </a:pPr>
              <a:t>17/03/14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8782C93-D90E-8341-9591-38B8289F17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804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08874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71857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94562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56357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53247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296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215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033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951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0918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25468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6462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317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26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659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49024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60763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51683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91511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3840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0815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4675</TotalTime>
  <Words>1513</Words>
  <Application>Microsoft Macintosh PowerPoint</Application>
  <PresentationFormat>On-screen Show (4:3)</PresentationFormat>
  <Paragraphs>47</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409</cp:revision>
  <dcterms:created xsi:type="dcterms:W3CDTF">2009-03-27T12:14:52Z</dcterms:created>
  <dcterms:modified xsi:type="dcterms:W3CDTF">2017-03-14T12:09:27Z</dcterms:modified>
</cp:coreProperties>
</file>