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31"/>
  </p:notesMasterIdLst>
  <p:sldIdLst>
    <p:sldId id="343" r:id="rId3"/>
    <p:sldId id="670" r:id="rId4"/>
    <p:sldId id="608" r:id="rId5"/>
    <p:sldId id="723" r:id="rId6"/>
    <p:sldId id="724" r:id="rId7"/>
    <p:sldId id="725" r:id="rId8"/>
    <p:sldId id="744" r:id="rId9"/>
    <p:sldId id="745" r:id="rId10"/>
    <p:sldId id="739" r:id="rId11"/>
    <p:sldId id="740" r:id="rId12"/>
    <p:sldId id="743" r:id="rId13"/>
    <p:sldId id="726" r:id="rId14"/>
    <p:sldId id="727" r:id="rId15"/>
    <p:sldId id="728" r:id="rId16"/>
    <p:sldId id="729" r:id="rId17"/>
    <p:sldId id="746" r:id="rId18"/>
    <p:sldId id="747" r:id="rId19"/>
    <p:sldId id="748" r:id="rId20"/>
    <p:sldId id="749" r:id="rId21"/>
    <p:sldId id="750" r:id="rId22"/>
    <p:sldId id="730" r:id="rId23"/>
    <p:sldId id="751" r:id="rId24"/>
    <p:sldId id="752" r:id="rId25"/>
    <p:sldId id="753" r:id="rId26"/>
    <p:sldId id="754" r:id="rId27"/>
    <p:sldId id="731" r:id="rId28"/>
    <p:sldId id="732" r:id="rId29"/>
    <p:sldId id="372"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0"/>
        <a:cs typeface="Arial" charset="0"/>
      </a:defRPr>
    </a:lvl1pPr>
    <a:lvl2pPr marL="457200" algn="l" rtl="0" fontAlgn="base">
      <a:spcBef>
        <a:spcPct val="0"/>
      </a:spcBef>
      <a:spcAft>
        <a:spcPct val="0"/>
      </a:spcAft>
      <a:defRPr kern="1200">
        <a:solidFill>
          <a:schemeClr val="tx1"/>
        </a:solidFill>
        <a:latin typeface="Arial" charset="0"/>
        <a:ea typeface="ヒラギノ角ゴ Pro W3" charset="0"/>
        <a:cs typeface="Arial" charset="0"/>
      </a:defRPr>
    </a:lvl2pPr>
    <a:lvl3pPr marL="914400" algn="l" rtl="0" fontAlgn="base">
      <a:spcBef>
        <a:spcPct val="0"/>
      </a:spcBef>
      <a:spcAft>
        <a:spcPct val="0"/>
      </a:spcAft>
      <a:defRPr kern="1200">
        <a:solidFill>
          <a:schemeClr val="tx1"/>
        </a:solidFill>
        <a:latin typeface="Arial" charset="0"/>
        <a:ea typeface="ヒラギノ角ゴ Pro W3" charset="0"/>
        <a:cs typeface="Arial" charset="0"/>
      </a:defRPr>
    </a:lvl3pPr>
    <a:lvl4pPr marL="1371600" algn="l" rtl="0" fontAlgn="base">
      <a:spcBef>
        <a:spcPct val="0"/>
      </a:spcBef>
      <a:spcAft>
        <a:spcPct val="0"/>
      </a:spcAft>
      <a:defRPr kern="1200">
        <a:solidFill>
          <a:schemeClr val="tx1"/>
        </a:solidFill>
        <a:latin typeface="Arial" charset="0"/>
        <a:ea typeface="ヒラギノ角ゴ Pro W3" charset="0"/>
        <a:cs typeface="Arial" charset="0"/>
      </a:defRPr>
    </a:lvl4pPr>
    <a:lvl5pPr marL="1828800" algn="l" rtl="0" fontAlgn="base">
      <a:spcBef>
        <a:spcPct val="0"/>
      </a:spcBef>
      <a:spcAft>
        <a:spcPct val="0"/>
      </a:spcAft>
      <a:defRPr kern="1200">
        <a:solidFill>
          <a:schemeClr val="tx1"/>
        </a:solidFill>
        <a:latin typeface="Arial" charset="0"/>
        <a:ea typeface="ヒラギノ角ゴ Pro W3" charset="0"/>
        <a:cs typeface="Arial" charset="0"/>
      </a:defRPr>
    </a:lvl5pPr>
    <a:lvl6pPr marL="2286000" algn="l" defTabSz="457200" rtl="0" eaLnBrk="1" latinLnBrk="0" hangingPunct="1">
      <a:defRPr kern="1200">
        <a:solidFill>
          <a:schemeClr val="tx1"/>
        </a:solidFill>
        <a:latin typeface="Arial" charset="0"/>
        <a:ea typeface="ヒラギノ角ゴ Pro W3" charset="0"/>
        <a:cs typeface="Arial" charset="0"/>
      </a:defRPr>
    </a:lvl6pPr>
    <a:lvl7pPr marL="2743200" algn="l" defTabSz="457200" rtl="0" eaLnBrk="1" latinLnBrk="0" hangingPunct="1">
      <a:defRPr kern="1200">
        <a:solidFill>
          <a:schemeClr val="tx1"/>
        </a:solidFill>
        <a:latin typeface="Arial" charset="0"/>
        <a:ea typeface="ヒラギノ角ゴ Pro W3" charset="0"/>
        <a:cs typeface="Arial" charset="0"/>
      </a:defRPr>
    </a:lvl7pPr>
    <a:lvl8pPr marL="3200400" algn="l" defTabSz="457200" rtl="0" eaLnBrk="1" latinLnBrk="0" hangingPunct="1">
      <a:defRPr kern="1200">
        <a:solidFill>
          <a:schemeClr val="tx1"/>
        </a:solidFill>
        <a:latin typeface="Arial" charset="0"/>
        <a:ea typeface="ヒラギノ角ゴ Pro W3" charset="0"/>
        <a:cs typeface="Arial" charset="0"/>
      </a:defRPr>
    </a:lvl8pPr>
    <a:lvl9pPr marL="3657600" algn="l" defTabSz="457200" rtl="0" eaLnBrk="1" latinLnBrk="0" hangingPunct="1">
      <a:defRPr kern="1200">
        <a:solidFill>
          <a:schemeClr val="tx1"/>
        </a:solidFill>
        <a:latin typeface="Arial" charset="0"/>
        <a:ea typeface="ヒラギノ角ゴ Pro W3"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CE1"/>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6" autoAdjust="0"/>
    <p:restoredTop sz="77599" autoAdjust="0"/>
  </p:normalViewPr>
  <p:slideViewPr>
    <p:cSldViewPr showGuides="1">
      <p:cViewPr varScale="1">
        <p:scale>
          <a:sx n="66" d="100"/>
          <a:sy n="66" d="100"/>
        </p:scale>
        <p:origin x="-1600" y="-104"/>
      </p:cViewPr>
      <p:guideLst>
        <p:guide orient="horz" pos="4202"/>
        <p:guide orient="horz" pos="2297"/>
        <p:guide pos="11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ZA"/>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12E02F02-B4B2-8947-BC51-0BCA74651B38}" type="datetimeFigureOut">
              <a:rPr lang="en-US"/>
              <a:pPr/>
              <a:t>17/03/19</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Z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CD39552-3B9A-2347-8563-9358DD46DCE9}" type="slidenum">
              <a:rPr lang="en-ZA"/>
              <a:pPr/>
              <a:t>‹#›</a:t>
            </a:fld>
            <a:endParaRPr lang="en-ZA"/>
          </a:p>
        </p:txBody>
      </p:sp>
    </p:spTree>
    <p:extLst>
      <p:ext uri="{BB962C8B-B14F-4D97-AF65-F5344CB8AC3E}">
        <p14:creationId xmlns:p14="http://schemas.microsoft.com/office/powerpoint/2010/main" val="1463709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0"/>
        <a:cs typeface="+mn-cs"/>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Workout Series.</a:t>
            </a:r>
          </a:p>
        </p:txBody>
      </p:sp>
      <p:sp>
        <p:nvSpPr>
          <p:cNvPr id="4" name="Slide Number Placeholder 3"/>
          <p:cNvSpPr>
            <a:spLocks noGrp="1"/>
          </p:cNvSpPr>
          <p:nvPr>
            <p:ph type="sldNum" sz="quarter" idx="10"/>
          </p:nvPr>
        </p:nvSpPr>
        <p:spPr/>
        <p:txBody>
          <a:bodyPr/>
          <a:lstStyle/>
          <a:p>
            <a:fld id="{BCD39552-3B9A-2347-8563-9358DD46DCE9}" type="slidenum">
              <a:rPr lang="en-ZA" smtClean="0"/>
              <a:pPr/>
              <a:t>1</a:t>
            </a:fld>
            <a:endParaRPr lang="en-ZA"/>
          </a:p>
        </p:txBody>
      </p:sp>
    </p:spTree>
    <p:extLst>
      <p:ext uri="{BB962C8B-B14F-4D97-AF65-F5344CB8AC3E}">
        <p14:creationId xmlns:p14="http://schemas.microsoft.com/office/powerpoint/2010/main" val="3112718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ヒラギノ角ゴ Pro W3" charset="0"/>
                <a:cs typeface="+mn-cs"/>
              </a:rPr>
              <a:t>Jesus is Healer</a:t>
            </a: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10</a:t>
            </a:fld>
            <a:endParaRPr lang="en-ZA">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ヒラギノ角ゴ Pro W3" charset="0"/>
                <a:cs typeface="+mn-cs"/>
              </a:rPr>
              <a:t>But, Jesus is</a:t>
            </a:r>
            <a:r>
              <a:rPr lang="en-US" sz="1200" kern="1200" baseline="0" dirty="0" smtClean="0">
                <a:solidFill>
                  <a:schemeClr val="tx1"/>
                </a:solidFill>
                <a:effectLst/>
                <a:latin typeface="+mn-lt"/>
                <a:ea typeface="ヒラギノ角ゴ Pro W3" charset="0"/>
                <a:cs typeface="+mn-cs"/>
              </a:rPr>
              <a:t> </a:t>
            </a:r>
            <a:r>
              <a:rPr lang="en-US" sz="1200" kern="1200" dirty="0" smtClean="0">
                <a:solidFill>
                  <a:schemeClr val="tx1"/>
                </a:solidFill>
                <a:effectLst/>
                <a:latin typeface="+mn-lt"/>
                <a:ea typeface="ヒラギノ角ゴ Pro W3" charset="0"/>
                <a:cs typeface="+mn-cs"/>
              </a:rPr>
              <a:t>also Servant!</a:t>
            </a: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11</a:t>
            </a:fld>
            <a:endParaRPr lang="en-ZA">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ヒラギノ角ゴ Pro W3" charset="0"/>
                <a:cs typeface="+mn-cs"/>
              </a:rPr>
              <a:t>For the Son of Man came not to be served but to serve, and to give his life as a ransom for many. (Mark 10:45)</a:t>
            </a: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12</a:t>
            </a:fld>
            <a:endParaRPr lang="en-ZA">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ヒラギノ角ゴ Pro W3" charset="0"/>
                <a:cs typeface="+mn-cs"/>
              </a:rPr>
              <a:t>And He calls us to be servants too... </a:t>
            </a:r>
          </a:p>
          <a:p>
            <a:r>
              <a:rPr lang="en-US" sz="1200" kern="1200" dirty="0" smtClean="0">
                <a:solidFill>
                  <a:schemeClr val="tx1"/>
                </a:solidFill>
                <a:effectLst/>
                <a:latin typeface="+mn-lt"/>
                <a:ea typeface="ヒラギノ角ゴ Pro W3" charset="0"/>
                <a:cs typeface="+mn-cs"/>
              </a:rPr>
              <a:t>Illustration: The thing I love about service is that it satisfies and fulfills you and your needs when you focus on helping the needs of others.., I recall before I started serving at Youth I was attending services I felt this longing like a void in my heart I couldn't put my finger on it till I left my purse at youth and I New I found my purpose and that purpose was for me to serve at youth... most nights it was being my crazy self or making juice and biscuits but the fulfillment of impacting lives through serving gave me such satisfaction and through serving I have seen God supernaturally come through for my needs and the needs of those I serve. </a:t>
            </a:r>
            <a:endParaRPr lang="en-ZA" sz="1200" kern="1200" dirty="0" smtClean="0">
              <a:solidFill>
                <a:schemeClr val="tx1"/>
              </a:solidFill>
              <a:effectLst/>
              <a:latin typeface="+mn-lt"/>
              <a:ea typeface="ヒラギノ角ゴ Pro W3" charset="0"/>
              <a:cs typeface="+mn-cs"/>
            </a:endParaRPr>
          </a:p>
          <a:p>
            <a:endParaRPr lang="en-ZA" sz="1200" kern="1200" dirty="0">
              <a:solidFill>
                <a:schemeClr val="tx1"/>
              </a:solidFill>
              <a:effectLst/>
              <a:latin typeface="+mn-lt"/>
              <a:ea typeface="ヒラギノ角ゴ Pro W3" charset="0"/>
              <a:cs typeface="+mn-cs"/>
            </a:endParaRP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13</a:t>
            </a:fld>
            <a:endParaRPr lang="en-ZA">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pPr algn="l" eaLnBrk="1" hangingPunct="1">
              <a:lnSpc>
                <a:spcPct val="110000"/>
              </a:lnSpc>
            </a:pPr>
            <a:r>
              <a:rPr lang="en-US" sz="1200" b="0" dirty="0" smtClean="0">
                <a:solidFill>
                  <a:schemeClr val="bg1"/>
                </a:solidFill>
                <a:effectLst>
                  <a:glow rad="127000">
                    <a:schemeClr val="tx1">
                      <a:alpha val="86000"/>
                    </a:schemeClr>
                  </a:glow>
                </a:effectLst>
                <a:latin typeface="Albertus Medium"/>
                <a:cs typeface="Albertus Medium"/>
              </a:rPr>
              <a:t>For you were called to freedom. Only do not use your freedom as an opportunity for the flesh, but through love serve one another. (Galatians 5:13) </a:t>
            </a:r>
            <a:endParaRPr lang="en-US" sz="1200" b="0" dirty="0">
              <a:solidFill>
                <a:schemeClr val="bg1"/>
              </a:solidFill>
              <a:effectLst>
                <a:glow rad="127000">
                  <a:schemeClr val="tx1">
                    <a:alpha val="86000"/>
                  </a:schemeClr>
                </a:glow>
              </a:effectLst>
              <a:latin typeface="Albertus Medium"/>
              <a:cs typeface="Albertus Medium"/>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14</a:t>
            </a:fld>
            <a:endParaRPr lang="en-ZA">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r>
              <a:rPr lang="en-US" sz="1200" kern="1200" dirty="0" smtClean="0">
                <a:solidFill>
                  <a:schemeClr val="tx1"/>
                </a:solidFill>
                <a:effectLst/>
                <a:latin typeface="+mn-lt"/>
                <a:ea typeface="ヒラギノ角ゴ Pro W3" charset="0"/>
                <a:cs typeface="+mn-cs"/>
              </a:rPr>
              <a:t>Blessings of</a:t>
            </a:r>
            <a:r>
              <a:rPr lang="en-US" sz="1200" kern="1200" baseline="0" dirty="0" smtClean="0">
                <a:solidFill>
                  <a:schemeClr val="tx1"/>
                </a:solidFill>
                <a:effectLst/>
                <a:latin typeface="+mn-lt"/>
                <a:ea typeface="ヒラギノ角ゴ Pro W3" charset="0"/>
                <a:cs typeface="+mn-cs"/>
              </a:rPr>
              <a:t> Service</a:t>
            </a:r>
            <a:r>
              <a:rPr lang="en-US" sz="1200" kern="1200" dirty="0" smtClean="0">
                <a:solidFill>
                  <a:schemeClr val="tx1"/>
                </a:solidFill>
                <a:effectLst/>
                <a:latin typeface="+mn-lt"/>
                <a:ea typeface="ヒラギノ角ゴ Pro W3" charset="0"/>
                <a:cs typeface="+mn-cs"/>
              </a:rPr>
              <a:t>:</a:t>
            </a:r>
            <a:r>
              <a:rPr lang="en-US" sz="1200" kern="1200" baseline="0" dirty="0" smtClean="0">
                <a:solidFill>
                  <a:schemeClr val="tx1"/>
                </a:solidFill>
                <a:effectLst/>
                <a:latin typeface="+mn-lt"/>
                <a:ea typeface="ヒラギノ角ゴ Pro W3" charset="0"/>
                <a:cs typeface="+mn-cs"/>
              </a:rPr>
              <a:t> Here are some of the blessing we get from serving others:</a:t>
            </a:r>
            <a:endParaRPr lang="en-ZA" sz="1200" kern="1200" dirty="0" smtClean="0">
              <a:solidFill>
                <a:schemeClr val="tx1"/>
              </a:solidFill>
              <a:effectLst/>
              <a:latin typeface="+mn-lt"/>
              <a:ea typeface="ヒラギノ角ゴ Pro W3" charset="0"/>
              <a:cs typeface="+mn-cs"/>
            </a:endParaRP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15</a:t>
            </a:fld>
            <a:endParaRPr lang="en-ZA">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r>
              <a:rPr lang="en-US" sz="1200" kern="1200" dirty="0" smtClean="0">
                <a:solidFill>
                  <a:schemeClr val="tx1"/>
                </a:solidFill>
                <a:effectLst/>
                <a:latin typeface="+mn-lt"/>
                <a:ea typeface="ヒラギノ角ゴ Pro W3" charset="0"/>
                <a:cs typeface="+mn-cs"/>
              </a:rPr>
              <a:t>1. Serving allows us to discover and develop our spiritual gifts.</a:t>
            </a:r>
            <a:r>
              <a:rPr lang="en-US" sz="1200" kern="1200" baseline="0" dirty="0" smtClean="0">
                <a:solidFill>
                  <a:schemeClr val="tx1"/>
                </a:solidFill>
                <a:effectLst/>
                <a:latin typeface="+mn-lt"/>
                <a:ea typeface="ヒラギノ角ゴ Pro W3" charset="0"/>
                <a:cs typeface="+mn-cs"/>
              </a:rPr>
              <a:t> </a:t>
            </a:r>
            <a:r>
              <a:rPr lang="en-US" sz="1200" kern="1200" dirty="0" smtClean="0">
                <a:solidFill>
                  <a:schemeClr val="tx1"/>
                </a:solidFill>
                <a:effectLst/>
                <a:latin typeface="+mn-lt"/>
                <a:ea typeface="ヒラギノ角ゴ Pro W3" charset="0"/>
                <a:cs typeface="+mn-cs"/>
              </a:rPr>
              <a:t>1 Corinthians 12 compares the church to a human body. Just like our bodies are made of many parts serving specific functions, the church is made up of people with different skills and abilities. Alone these pieces aren’t very useful, but together we create something beautiful.</a:t>
            </a:r>
            <a:endParaRPr lang="en-ZA" sz="1200" kern="1200" dirty="0" smtClean="0">
              <a:solidFill>
                <a:schemeClr val="tx1"/>
              </a:solidFill>
              <a:effectLst/>
              <a:latin typeface="+mn-lt"/>
              <a:ea typeface="ヒラギノ角ゴ Pro W3" charset="0"/>
              <a:cs typeface="+mn-cs"/>
            </a:endParaRP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16</a:t>
            </a:fld>
            <a:endParaRPr lang="en-ZA">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r>
              <a:rPr lang="en-US" sz="1200" kern="1200" dirty="0" smtClean="0">
                <a:solidFill>
                  <a:schemeClr val="tx1"/>
                </a:solidFill>
                <a:effectLst/>
                <a:latin typeface="+mn-lt"/>
                <a:ea typeface="ヒラギノ角ゴ Pro W3" charset="0"/>
                <a:cs typeface="+mn-cs"/>
              </a:rPr>
              <a:t>2. Serving allows us to experience miracles, joy and peace that comes from obedience. In John 2, Jesus was at a wedding and the couple was running out of wine for its guests. He tells the servants to fill several big jars to the brim. When they served the water to the guests, it was wine! The guests never knew what happened; the servants were the ones who witnessed the miracle. The same is true for us when we serve.</a:t>
            </a:r>
            <a:r>
              <a:rPr lang="en-US" sz="1200" kern="1200" baseline="0" dirty="0" smtClean="0">
                <a:solidFill>
                  <a:schemeClr val="tx1"/>
                </a:solidFill>
                <a:effectLst/>
                <a:latin typeface="+mn-lt"/>
                <a:ea typeface="ヒラギノ角ゴ Pro W3" charset="0"/>
                <a:cs typeface="+mn-cs"/>
              </a:rPr>
              <a:t> </a:t>
            </a:r>
            <a:r>
              <a:rPr lang="en-US" sz="1200" kern="1200" dirty="0" smtClean="0">
                <a:solidFill>
                  <a:schemeClr val="tx1"/>
                </a:solidFill>
                <a:effectLst/>
                <a:latin typeface="+mn-lt"/>
                <a:ea typeface="ヒラギノ角ゴ Pro W3" charset="0"/>
                <a:cs typeface="+mn-cs"/>
              </a:rPr>
              <a:t>1 Peter 4:10-11 says, “Each of you should use whatever gift you have received to serve others, as faithful stewards of God’s grace in its various forms... so that in all things God may be praised through Jesus Christ.” Serving is a form of worship, a way to express gratitude for what Jesus has done for us, and to share the love and grace we've been given.  </a:t>
            </a:r>
            <a:endParaRPr lang="en-ZA" sz="1200" kern="1200" dirty="0" smtClean="0">
              <a:solidFill>
                <a:schemeClr val="tx1"/>
              </a:solidFill>
              <a:effectLst/>
              <a:latin typeface="+mn-lt"/>
              <a:ea typeface="ヒラギノ角ゴ Pro W3" charset="0"/>
              <a:cs typeface="+mn-cs"/>
            </a:endParaRP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17</a:t>
            </a:fld>
            <a:endParaRPr lang="en-ZA">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r>
              <a:rPr lang="en-US" sz="1200" kern="1200" dirty="0" smtClean="0">
                <a:solidFill>
                  <a:schemeClr val="tx1"/>
                </a:solidFill>
                <a:effectLst/>
                <a:latin typeface="+mn-lt"/>
                <a:ea typeface="ヒラギノ角ゴ Pro W3" charset="0"/>
                <a:cs typeface="+mn-cs"/>
              </a:rPr>
              <a:t>3. Serving surrounds us with other Christians who can help us follow Jesus.</a:t>
            </a:r>
            <a:r>
              <a:rPr lang="en-US" sz="1200" kern="1200" baseline="0" dirty="0" smtClean="0">
                <a:solidFill>
                  <a:schemeClr val="tx1"/>
                </a:solidFill>
                <a:effectLst/>
                <a:latin typeface="+mn-lt"/>
                <a:ea typeface="ヒラギノ角ゴ Pro W3" charset="0"/>
                <a:cs typeface="+mn-cs"/>
              </a:rPr>
              <a:t> </a:t>
            </a:r>
            <a:r>
              <a:rPr lang="en-US" sz="1200" kern="1200" dirty="0" smtClean="0">
                <a:solidFill>
                  <a:schemeClr val="tx1"/>
                </a:solidFill>
                <a:effectLst/>
                <a:latin typeface="+mn-lt"/>
                <a:ea typeface="ヒラギノ角ゴ Pro W3" charset="0"/>
                <a:cs typeface="+mn-cs"/>
              </a:rPr>
              <a:t>When we’re working side by side with other people, a bond inevitably forms. This was part of God’s plan for how the church is supposed to work. That’s why Hebrews 10:24-25 instructs us to “spur one another on toward love and good deeds, not giving up meeting together… but encouraging one another.” </a:t>
            </a:r>
            <a:endParaRPr lang="en-ZA" sz="1200" kern="1200" dirty="0" smtClean="0">
              <a:solidFill>
                <a:schemeClr val="tx1"/>
              </a:solidFill>
              <a:effectLst/>
              <a:latin typeface="+mn-lt"/>
              <a:ea typeface="ヒラギノ角ゴ Pro W3" charset="0"/>
              <a:cs typeface="+mn-cs"/>
            </a:endParaRP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18</a:t>
            </a:fld>
            <a:endParaRPr lang="en-ZA">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r>
              <a:rPr lang="en-US" sz="1200" kern="1200" dirty="0" smtClean="0">
                <a:solidFill>
                  <a:schemeClr val="tx1"/>
                </a:solidFill>
                <a:effectLst/>
                <a:latin typeface="+mn-lt"/>
                <a:ea typeface="ヒラギノ角ゴ Pro W3" charset="0"/>
                <a:cs typeface="+mn-cs"/>
              </a:rPr>
              <a:t>4. Serving allows us to experience God’s presence in new ways.</a:t>
            </a:r>
            <a:r>
              <a:rPr lang="en-US" sz="1200" kern="1200" baseline="0" dirty="0" smtClean="0">
                <a:solidFill>
                  <a:schemeClr val="tx1"/>
                </a:solidFill>
                <a:effectLst/>
                <a:latin typeface="+mn-lt"/>
                <a:ea typeface="ヒラギノ角ゴ Pro W3" charset="0"/>
                <a:cs typeface="+mn-cs"/>
              </a:rPr>
              <a:t> </a:t>
            </a:r>
            <a:r>
              <a:rPr lang="en-US" sz="1200" kern="1200" dirty="0" smtClean="0">
                <a:solidFill>
                  <a:schemeClr val="tx1"/>
                </a:solidFill>
                <a:effectLst/>
                <a:latin typeface="+mn-lt"/>
                <a:ea typeface="ヒラギノ角ゴ Pro W3" charset="0"/>
                <a:cs typeface="+mn-cs"/>
              </a:rPr>
              <a:t>Encouragement and healing go hand in hand. As we encourage others and they find healing, we’re encouraged. It’s the reason so many people who go on mission trips say they came home feeling like they got more than they gave.</a:t>
            </a:r>
            <a:endParaRPr lang="en-ZA" sz="1200" kern="1200" dirty="0" smtClean="0">
              <a:solidFill>
                <a:schemeClr val="tx1"/>
              </a:solidFill>
              <a:effectLst/>
              <a:latin typeface="+mn-lt"/>
              <a:ea typeface="ヒラギノ角ゴ Pro W3" charset="0"/>
              <a:cs typeface="+mn-cs"/>
            </a:endParaRP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19</a:t>
            </a:fld>
            <a:endParaRPr lang="en-ZA">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Workout Series we are looking at disciplines that</a:t>
            </a:r>
            <a:r>
              <a:rPr lang="en-US" baseline="0" dirty="0" smtClean="0"/>
              <a:t> will make us </a:t>
            </a:r>
            <a:r>
              <a:rPr lang="en-US" dirty="0" smtClean="0"/>
              <a:t>spiritually fit! So far we have looked at: Devotions,</a:t>
            </a:r>
            <a:r>
              <a:rPr lang="en-US" baseline="0" dirty="0" smtClean="0"/>
              <a:t> Fasting. Prayer, Worship, Scripture, Suffering, Guidance and Meditation.</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2</a:t>
            </a:fld>
            <a:endParaRPr lang="en-ZA"/>
          </a:p>
        </p:txBody>
      </p:sp>
    </p:spTree>
    <p:extLst>
      <p:ext uri="{BB962C8B-B14F-4D97-AF65-F5344CB8AC3E}">
        <p14:creationId xmlns:p14="http://schemas.microsoft.com/office/powerpoint/2010/main" val="3112718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ヒラギノ角ゴ Pro W3" charset="0"/>
                <a:cs typeface="+mn-cs"/>
              </a:rPr>
              <a:t>5. Serving helps us to be more like Jesus. We shift our focus off of ourselves onto others through serving.  We begin to see others as Jesus sees them.  And we see Jesus IN others (Matthew 25:40).  </a:t>
            </a:r>
          </a:p>
          <a:p>
            <a:endParaRPr lang="en-US" sz="1200" kern="1200" dirty="0" smtClean="0">
              <a:solidFill>
                <a:schemeClr val="tx1"/>
              </a:solidFill>
              <a:effectLst/>
              <a:latin typeface="+mn-lt"/>
              <a:ea typeface="ヒラギノ角ゴ Pro W3" charset="0"/>
              <a:cs typeface="+mn-cs"/>
            </a:endParaRPr>
          </a:p>
          <a:p>
            <a:r>
              <a:rPr lang="en-US" sz="1200" kern="1200" dirty="0" smtClean="0">
                <a:solidFill>
                  <a:schemeClr val="tx1"/>
                </a:solidFill>
                <a:effectLst/>
                <a:latin typeface="+mn-lt"/>
                <a:ea typeface="ヒラギノ角ゴ Pro W3" charset="0"/>
                <a:cs typeface="+mn-cs"/>
              </a:rPr>
              <a:t>We make all sorts of rational explanations for not serving:</a:t>
            </a:r>
            <a:r>
              <a:rPr lang="en-US" sz="1200" kern="1200" baseline="0" dirty="0" smtClean="0">
                <a:solidFill>
                  <a:schemeClr val="tx1"/>
                </a:solidFill>
                <a:effectLst/>
                <a:latin typeface="+mn-lt"/>
                <a:ea typeface="ヒラギノ角ゴ Pro W3" charset="0"/>
                <a:cs typeface="+mn-cs"/>
              </a:rPr>
              <a:t> </a:t>
            </a:r>
            <a:r>
              <a:rPr lang="en-US" sz="1200" kern="1200" dirty="0" smtClean="0">
                <a:solidFill>
                  <a:schemeClr val="tx1"/>
                </a:solidFill>
                <a:effectLst/>
                <a:latin typeface="+mn-lt"/>
                <a:ea typeface="ヒラギノ角ゴ Pro W3" charset="0"/>
                <a:cs typeface="+mn-cs"/>
              </a:rPr>
              <a:t>I don’t have time. I don’t know what I would do.</a:t>
            </a:r>
            <a:r>
              <a:rPr lang="en-US" sz="1200" kern="1200" baseline="0" dirty="0" smtClean="0">
                <a:solidFill>
                  <a:schemeClr val="tx1"/>
                </a:solidFill>
                <a:effectLst/>
                <a:latin typeface="+mn-lt"/>
                <a:ea typeface="ヒラギノ角ゴ Pro W3" charset="0"/>
                <a:cs typeface="+mn-cs"/>
              </a:rPr>
              <a:t> </a:t>
            </a:r>
            <a:r>
              <a:rPr lang="en-US" sz="1200" kern="1200" dirty="0" smtClean="0">
                <a:solidFill>
                  <a:schemeClr val="tx1"/>
                </a:solidFill>
                <a:effectLst/>
                <a:latin typeface="+mn-lt"/>
                <a:ea typeface="ヒラギノ角ゴ Pro W3" charset="0"/>
                <a:cs typeface="+mn-cs"/>
              </a:rPr>
              <a:t>I don’t have any special skills to contribute. They don’t need me. But the reality is the Lord doesn't call the equipped; He equips the called. God used men and women with similar doubts to change the course of history. Moses didn’t think he was a leader or speaker, but God worked through Moses to bring Israel out of slavery. David was the youngest (and therefore most insignificant) of all his brothers, but God worked through David to defeat a giant and eventually made him a king. Paul used to kill Christians before he met Jesus, but he went on to become one of the most highly-regarded and prolific writers/church planters in history.</a:t>
            </a:r>
            <a:endParaRPr lang="en-ZA" sz="1200" kern="1200" dirty="0" smtClean="0">
              <a:solidFill>
                <a:schemeClr val="tx1"/>
              </a:solidFill>
              <a:effectLst/>
              <a:latin typeface="+mn-lt"/>
              <a:ea typeface="ヒラギノ角ゴ Pro W3" charset="0"/>
              <a:cs typeface="+mn-cs"/>
            </a:endParaRP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20</a:t>
            </a:fld>
            <a:endParaRPr lang="en-ZA">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r>
              <a:rPr lang="en-US" sz="1200" kern="1200" dirty="0" smtClean="0">
                <a:solidFill>
                  <a:schemeClr val="tx1"/>
                </a:solidFill>
                <a:effectLst/>
                <a:latin typeface="+mn-lt"/>
                <a:ea typeface="ヒラギノ角ゴ Pro W3" charset="0"/>
                <a:cs typeface="+mn-cs"/>
              </a:rPr>
              <a:t>Great Ways to Serve Others. </a:t>
            </a:r>
            <a:r>
              <a:rPr lang="en-ZA" dirty="0" smtClean="0"/>
              <a:t>When we truly understand what Jesus has done for us, we desperately want others to know Him and to find the same joy and hope we have. Telling people is not enough. We have to show them. James wrote in the Bible: “Show me your faith without deeds, and I will show you my faith by what I do.” (James 2:18). The way we serve people shows them who Jesus is.  Here are some </a:t>
            </a:r>
            <a:r>
              <a:rPr lang="en-ZA" b="0" dirty="0" smtClean="0"/>
              <a:t>practical ways we can serve people:</a:t>
            </a:r>
            <a:endParaRPr lang="en-ZA" dirty="0" smtClean="0"/>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21</a:t>
            </a:fld>
            <a:endParaRPr lang="en-ZA">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r>
              <a:rPr lang="en-ZA" b="1" dirty="0" smtClean="0"/>
              <a:t>1. Help your family. </a:t>
            </a:r>
            <a:r>
              <a:rPr lang="en-ZA" dirty="0" smtClean="0"/>
              <a:t>When was the last time you cleaned the dishes or made dinner, not because it was your turn, but just because you can? It’s easy to forget that the ones we need to serve the most are often the ones closest to you. How would the attitudes in our homes change if we started each day by asking, “How can I help you today?” then followed through on the response. </a:t>
            </a: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22</a:t>
            </a:fld>
            <a:endParaRPr lang="en-ZA">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r>
              <a:rPr lang="en-ZA" b="1" dirty="0" smtClean="0"/>
              <a:t>2. Volunteer at Church. </a:t>
            </a:r>
            <a:r>
              <a:rPr lang="en-ZA" dirty="0" smtClean="0"/>
              <a:t>You could volunteer to setup and tidy up after youth events, or you could volunteer to serve in the kids ministry at church.</a:t>
            </a: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23</a:t>
            </a:fld>
            <a:endParaRPr lang="en-ZA">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r>
              <a:rPr lang="en-ZA" b="1" dirty="0" smtClean="0"/>
              <a:t>3. Donate Your</a:t>
            </a:r>
            <a:r>
              <a:rPr lang="en-ZA" b="1" baseline="0" dirty="0" smtClean="0"/>
              <a:t> S</a:t>
            </a:r>
            <a:r>
              <a:rPr lang="en-ZA" b="1" dirty="0" smtClean="0"/>
              <a:t>tuff.</a:t>
            </a:r>
            <a:r>
              <a:rPr lang="en-ZA" b="1" baseline="0" dirty="0" smtClean="0"/>
              <a:t> </a:t>
            </a:r>
            <a:r>
              <a:rPr lang="en-ZA" dirty="0" smtClean="0"/>
              <a:t>We all have more than we need. Get the family together and clean out the house gathering clothes, toys, books and coats to donate</a:t>
            </a:r>
            <a:r>
              <a:rPr lang="en-ZA" baseline="0" dirty="0" smtClean="0"/>
              <a:t> the items to charity.</a:t>
            </a: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24</a:t>
            </a:fld>
            <a:endParaRPr lang="en-ZA">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r>
              <a:rPr lang="en-ZA" b="1" dirty="0" smtClean="0"/>
              <a:t>4. Send a</a:t>
            </a:r>
            <a:r>
              <a:rPr lang="en-ZA" b="1" baseline="0" dirty="0" smtClean="0"/>
              <a:t> Note. </a:t>
            </a:r>
            <a:r>
              <a:rPr lang="en-ZA" dirty="0" smtClean="0"/>
              <a:t>Encouragement is a gift we can give that costs us nothing. Pick a friend or family member each week and send an email, text or handwritten note telling that person you are proud of them, that you’re praying for them, or that you’re here to help.</a:t>
            </a: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25</a:t>
            </a:fld>
            <a:endParaRPr lang="en-ZA">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ヒラギノ角ゴ Pro W3" charset="0"/>
                <a:cs typeface="+mn-cs"/>
              </a:rPr>
              <a:t>Practise: And today we are going to be practice serving ... we are going to work in teams to make hotdogs and then deliver them outside the church to those who need something to eat.</a:t>
            </a:r>
            <a:endParaRPr lang="en-ZA" sz="1200" kern="1200" dirty="0" smtClean="0">
              <a:solidFill>
                <a:schemeClr val="tx1"/>
              </a:solidFill>
              <a:effectLst/>
              <a:latin typeface="+mn-lt"/>
              <a:ea typeface="ヒラギノ角ゴ Pro W3" charset="0"/>
              <a:cs typeface="+mn-cs"/>
            </a:endParaRPr>
          </a:p>
        </p:txBody>
      </p:sp>
      <p:sp>
        <p:nvSpPr>
          <p:cNvPr id="4" name="Slide Number Placeholder 3"/>
          <p:cNvSpPr>
            <a:spLocks noGrp="1"/>
          </p:cNvSpPr>
          <p:nvPr>
            <p:ph type="sldNum" sz="quarter" idx="10"/>
          </p:nvPr>
        </p:nvSpPr>
        <p:spPr/>
        <p:txBody>
          <a:bodyPr/>
          <a:lstStyle/>
          <a:p>
            <a:fld id="{BCD39552-3B9A-2347-8563-9358DD46DCE9}" type="slidenum">
              <a:rPr lang="en-ZA" smtClean="0"/>
              <a:pPr/>
              <a:t>26</a:t>
            </a:fld>
            <a:endParaRPr lang="en-ZA"/>
          </a:p>
        </p:txBody>
      </p:sp>
    </p:spTree>
    <p:extLst>
      <p:ext uri="{BB962C8B-B14F-4D97-AF65-F5344CB8AC3E}">
        <p14:creationId xmlns:p14="http://schemas.microsoft.com/office/powerpoint/2010/main" val="3127404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Let's close in prayer.</a:t>
            </a:r>
          </a:p>
          <a:p>
            <a:r>
              <a:rPr lang="en-US" dirty="0" smtClean="0"/>
              <a:t/>
            </a:r>
            <a:br>
              <a:rPr lang="en-US" dirty="0" smtClean="0"/>
            </a:br>
            <a:endParaRPr lang="en-US" dirty="0"/>
          </a:p>
        </p:txBody>
      </p:sp>
      <p:sp>
        <p:nvSpPr>
          <p:cNvPr id="716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7BD25E2-30A9-434E-8344-94F76CF8256D}" type="slidenum">
              <a:rPr lang="en-ZA">
                <a:latin typeface="Calibri" charset="0"/>
              </a:rPr>
              <a:pPr eaLnBrk="1" hangingPunct="1"/>
              <a:t>27</a:t>
            </a:fld>
            <a:endParaRPr lang="en-ZA">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Sunday</a:t>
            </a:r>
            <a:r>
              <a:rPr lang="en-US" baseline="0" dirty="0" smtClean="0"/>
              <a:t> we are going to look at how </a:t>
            </a:r>
            <a:r>
              <a:rPr lang="en-US" dirty="0" smtClean="0"/>
              <a:t>Celebration is a way to get spiritually fit. </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28</a:t>
            </a:fld>
            <a:endParaRPr lang="en-ZA"/>
          </a:p>
        </p:txBody>
      </p:sp>
    </p:spTree>
    <p:extLst>
      <p:ext uri="{BB962C8B-B14F-4D97-AF65-F5344CB8AC3E}">
        <p14:creationId xmlns:p14="http://schemas.microsoft.com/office/powerpoint/2010/main" val="970385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 are going</a:t>
            </a:r>
            <a:r>
              <a:rPr lang="en-US" baseline="0" dirty="0" smtClean="0"/>
              <a:t> to learn about how Service </a:t>
            </a:r>
            <a:r>
              <a:rPr lang="en-US" dirty="0" smtClean="0"/>
              <a:t>can help us become spiritually fit.</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3</a:t>
            </a:fld>
            <a:endParaRPr lang="en-ZA"/>
          </a:p>
        </p:txBody>
      </p:sp>
    </p:spTree>
    <p:extLst>
      <p:ext uri="{BB962C8B-B14F-4D97-AF65-F5344CB8AC3E}">
        <p14:creationId xmlns:p14="http://schemas.microsoft.com/office/powerpoint/2010/main" val="2033781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ZA" sz="1200" kern="1200" dirty="0" smtClean="0">
                <a:solidFill>
                  <a:schemeClr val="tx1"/>
                </a:solidFill>
                <a:effectLst/>
                <a:latin typeface="+mn-lt"/>
                <a:ea typeface="ヒラギノ角ゴ Pro W3" charset="0"/>
                <a:cs typeface="+mn-cs"/>
              </a:rPr>
              <a:t>Sharing: Turn to</a:t>
            </a:r>
            <a:r>
              <a:rPr lang="en-ZA" sz="1200" kern="1200" baseline="0" dirty="0" smtClean="0">
                <a:solidFill>
                  <a:schemeClr val="tx1"/>
                </a:solidFill>
                <a:effectLst/>
                <a:latin typeface="+mn-lt"/>
                <a:ea typeface="ヒラギノ角ゴ Pro W3" charset="0"/>
                <a:cs typeface="+mn-cs"/>
              </a:rPr>
              <a:t> the person next to you and ask them this question: “</a:t>
            </a:r>
            <a:r>
              <a:rPr lang="en-ZA" sz="1200" kern="1200" dirty="0" smtClean="0">
                <a:solidFill>
                  <a:schemeClr val="tx1"/>
                </a:solidFill>
                <a:effectLst/>
                <a:latin typeface="+mn-lt"/>
                <a:ea typeface="ヒラギノ角ゴ Pro W3" charset="0"/>
                <a:cs typeface="+mn-cs"/>
              </a:rPr>
              <a:t>Who did you serve in the past week?”</a:t>
            </a:r>
            <a:endParaRPr lang="en-ZA" sz="1200" kern="1200" dirty="0">
              <a:solidFill>
                <a:schemeClr val="tx1"/>
              </a:solidFill>
              <a:effectLst/>
              <a:latin typeface="+mn-lt"/>
              <a:ea typeface="ヒラギノ角ゴ Pro W3" charset="0"/>
              <a:cs typeface="+mn-cs"/>
            </a:endParaRPr>
          </a:p>
        </p:txBody>
      </p:sp>
      <p:sp>
        <p:nvSpPr>
          <p:cNvPr id="471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444AC62-87A5-674D-819B-B06DE673AABB}" type="slidenum">
              <a:rPr lang="en-ZA">
                <a:latin typeface="Calibri" charset="0"/>
              </a:rPr>
              <a:pPr eaLnBrk="1" hangingPunct="1"/>
              <a:t>4</a:t>
            </a:fld>
            <a:endParaRPr lang="en-ZA">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0" dirty="0" smtClean="0"/>
              <a:t>What is Service? The dictionary defines service as</a:t>
            </a:r>
            <a:r>
              <a:rPr lang="en-US" sz="1200" kern="1200" dirty="0" smtClean="0">
                <a:solidFill>
                  <a:schemeClr val="tx1"/>
                </a:solidFill>
                <a:effectLst/>
                <a:latin typeface="+mn-lt"/>
                <a:ea typeface="ヒラギノ角ゴ Pro W3" charset="0"/>
                <a:cs typeface="+mn-cs"/>
              </a:rPr>
              <a:t> the action of helping or doing work for someone. Like in this sentence: “Millions are involved in voluntary service.” Here are some synonyms of the word: act of assistance, good turn, favour, kindness, helping hand; assistance, help, aid.</a:t>
            </a:r>
            <a:r>
              <a:rPr lang="en-US" sz="1200" kern="1200" baseline="0" dirty="0" smtClean="0">
                <a:solidFill>
                  <a:schemeClr val="tx1"/>
                </a:solidFill>
                <a:effectLst/>
                <a:latin typeface="+mn-lt"/>
                <a:ea typeface="ヒラギノ角ゴ Pro W3" charset="0"/>
                <a:cs typeface="+mn-cs"/>
              </a:rPr>
              <a:t> Like in the sentence: “</a:t>
            </a:r>
            <a:r>
              <a:rPr lang="en-ZA" sz="1200" kern="1200" baseline="0" dirty="0" smtClean="0">
                <a:solidFill>
                  <a:schemeClr val="tx1"/>
                </a:solidFill>
                <a:effectLst/>
                <a:latin typeface="+mn-lt"/>
                <a:ea typeface="ヒラギノ角ゴ Pro W3" charset="0"/>
                <a:cs typeface="+mn-cs"/>
              </a:rPr>
              <a:t>H</a:t>
            </a:r>
            <a:r>
              <a:rPr lang="en-US" sz="1200" kern="1200" dirty="0" smtClean="0">
                <a:solidFill>
                  <a:schemeClr val="tx1"/>
                </a:solidFill>
                <a:effectLst/>
                <a:latin typeface="+mn-lt"/>
                <a:ea typeface="ヒラギノ角ゴ Pro W3" charset="0"/>
                <a:cs typeface="+mn-cs"/>
              </a:rPr>
              <a:t>e has done us a great service.”</a:t>
            </a:r>
            <a:endParaRPr lang="en-ZA" sz="1200" kern="1200" dirty="0" smtClean="0">
              <a:solidFill>
                <a:schemeClr val="tx1"/>
              </a:solidFill>
              <a:effectLst/>
              <a:latin typeface="+mn-lt"/>
              <a:ea typeface="ヒラギノ角ゴ Pro W3" charset="0"/>
              <a:cs typeface="+mn-cs"/>
            </a:endParaRP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5</a:t>
            </a:fld>
            <a:endParaRPr lang="en-ZA">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ヒラギノ角ゴ Pro W3" charset="0"/>
                <a:cs typeface="+mn-cs"/>
              </a:rPr>
              <a:t>Who is Jesus? When I think of Christ I believe he was many things</a:t>
            </a:r>
            <a:r>
              <a:rPr lang="mr-IN" sz="1200" kern="1200" dirty="0" smtClean="0">
                <a:solidFill>
                  <a:schemeClr val="tx1"/>
                </a:solidFill>
                <a:effectLst/>
                <a:latin typeface="+mn-lt"/>
                <a:ea typeface="ヒラギノ角ゴ Pro W3" charset="0"/>
                <a:cs typeface="+mn-cs"/>
              </a:rPr>
              <a:t>…</a:t>
            </a:r>
            <a:endParaRPr lang="en-US" sz="1200" kern="1200" dirty="0" smtClean="0">
              <a:solidFill>
                <a:schemeClr val="tx1"/>
              </a:solidFill>
              <a:effectLst/>
              <a:latin typeface="+mn-lt"/>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6</a:t>
            </a:fld>
            <a:endParaRPr lang="en-ZA">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ヒラギノ角ゴ Pro W3" charset="0"/>
                <a:cs typeface="+mn-cs"/>
              </a:rPr>
              <a:t>Jesus is God</a:t>
            </a: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7</a:t>
            </a:fld>
            <a:endParaRPr lang="en-ZA">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ヒラギノ角ゴ Pro W3" charset="0"/>
                <a:cs typeface="+mn-cs"/>
              </a:rPr>
              <a:t>Jesus is King</a:t>
            </a: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8</a:t>
            </a:fld>
            <a:endParaRPr lang="en-ZA">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ヒラギノ角ゴ Pro W3" charset="0"/>
                <a:cs typeface="+mn-cs"/>
              </a:rPr>
              <a:t>Jesus is Leader</a:t>
            </a: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9</a:t>
            </a:fld>
            <a:endParaRPr lang="en-ZA">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fld id="{F9723056-2867-8E45-BD29-DCB9039371E9}" type="datetimeFigureOut">
              <a:rPr lang="en-US"/>
              <a:pPr/>
              <a:t>17/03/19</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D66561A3-E125-A141-A2BD-EF36CFAB875E}" type="slidenum">
              <a:rPr lang="en-ZA"/>
              <a:pPr/>
              <a:t>‹#›</a:t>
            </a:fld>
            <a:endParaRPr lang="en-ZA"/>
          </a:p>
        </p:txBody>
      </p:sp>
    </p:spTree>
    <p:extLst>
      <p:ext uri="{BB962C8B-B14F-4D97-AF65-F5344CB8AC3E}">
        <p14:creationId xmlns:p14="http://schemas.microsoft.com/office/powerpoint/2010/main" val="245526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38245352-B0CB-E04F-A7B7-207BC3D8F02E}" type="datetimeFigureOut">
              <a:rPr lang="en-US"/>
              <a:pPr/>
              <a:t>17/03/19</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F49EB2C6-E48B-ED48-8459-74FF06D8D416}" type="slidenum">
              <a:rPr lang="en-ZA"/>
              <a:pPr/>
              <a:t>‹#›</a:t>
            </a:fld>
            <a:endParaRPr lang="en-ZA"/>
          </a:p>
        </p:txBody>
      </p:sp>
    </p:spTree>
    <p:extLst>
      <p:ext uri="{BB962C8B-B14F-4D97-AF65-F5344CB8AC3E}">
        <p14:creationId xmlns:p14="http://schemas.microsoft.com/office/powerpoint/2010/main" val="3931324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986910AD-CB65-C240-9F62-1771E97FAB05}" type="datetimeFigureOut">
              <a:rPr lang="en-US"/>
              <a:pPr/>
              <a:t>17/03/19</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9CB67477-3D6F-2949-BFCB-1139F1795DEB}" type="slidenum">
              <a:rPr lang="en-ZA"/>
              <a:pPr/>
              <a:t>‹#›</a:t>
            </a:fld>
            <a:endParaRPr lang="en-ZA"/>
          </a:p>
        </p:txBody>
      </p:sp>
    </p:spTree>
    <p:extLst>
      <p:ext uri="{BB962C8B-B14F-4D97-AF65-F5344CB8AC3E}">
        <p14:creationId xmlns:p14="http://schemas.microsoft.com/office/powerpoint/2010/main" val="1432902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17/03/19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46198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17/03/19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07847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17/03/19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2986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17/03/19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07087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17/03/19</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89298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17/03/19</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78783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17/03/19</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28894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17/03/19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0315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461B294B-BFE1-034C-8A3F-F07C2DF1ED8D}" type="datetimeFigureOut">
              <a:rPr lang="en-US"/>
              <a:pPr/>
              <a:t>17/03/19</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DAC792A5-E8BB-F14A-80C9-7F297F6DC476}" type="slidenum">
              <a:rPr lang="en-ZA"/>
              <a:pPr/>
              <a:t>‹#›</a:t>
            </a:fld>
            <a:endParaRPr lang="en-ZA"/>
          </a:p>
        </p:txBody>
      </p:sp>
    </p:spTree>
    <p:extLst>
      <p:ext uri="{BB962C8B-B14F-4D97-AF65-F5344CB8AC3E}">
        <p14:creationId xmlns:p14="http://schemas.microsoft.com/office/powerpoint/2010/main" val="2922531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17/03/19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92922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17/03/19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43034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17/03/19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16764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D5C8D31-A1EB-D14B-B177-C88550E9DABA}" type="datetimeFigureOut">
              <a:rPr lang="en-US"/>
              <a:pPr/>
              <a:t>17/03/19</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15E8CF4F-81FA-214D-8783-61365D51054B}" type="slidenum">
              <a:rPr lang="en-ZA"/>
              <a:pPr/>
              <a:t>‹#›</a:t>
            </a:fld>
            <a:endParaRPr lang="en-ZA"/>
          </a:p>
        </p:txBody>
      </p:sp>
    </p:spTree>
    <p:extLst>
      <p:ext uri="{BB962C8B-B14F-4D97-AF65-F5344CB8AC3E}">
        <p14:creationId xmlns:p14="http://schemas.microsoft.com/office/powerpoint/2010/main" val="3586591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fld id="{2865A2C2-AE22-AB4E-8AA2-290CC7A3664E}" type="datetimeFigureOut">
              <a:rPr lang="en-US"/>
              <a:pPr/>
              <a:t>17/03/19</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fld id="{65330190-5D7C-4F4F-90EF-375B273B0112}" type="slidenum">
              <a:rPr lang="en-ZA"/>
              <a:pPr/>
              <a:t>‹#›</a:t>
            </a:fld>
            <a:endParaRPr lang="en-ZA"/>
          </a:p>
        </p:txBody>
      </p:sp>
    </p:spTree>
    <p:extLst>
      <p:ext uri="{BB962C8B-B14F-4D97-AF65-F5344CB8AC3E}">
        <p14:creationId xmlns:p14="http://schemas.microsoft.com/office/powerpoint/2010/main" val="363274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fld id="{FC1FBC1F-EB90-444F-BCA7-2FFAD72BB54B}" type="datetimeFigureOut">
              <a:rPr lang="en-US"/>
              <a:pPr/>
              <a:t>17/03/19</a:t>
            </a:fld>
            <a:endParaRPr lang="en-ZA"/>
          </a:p>
        </p:txBody>
      </p:sp>
      <p:sp>
        <p:nvSpPr>
          <p:cNvPr id="8" name="Footer Placeholder 4"/>
          <p:cNvSpPr>
            <a:spLocks noGrp="1"/>
          </p:cNvSpPr>
          <p:nvPr>
            <p:ph type="ftr" sz="quarter" idx="11"/>
          </p:nvPr>
        </p:nvSpPr>
        <p:spPr/>
        <p:txBody>
          <a:bodyPr/>
          <a:lstStyle>
            <a:lvl1pPr>
              <a:defRPr/>
            </a:lvl1pPr>
          </a:lstStyle>
          <a:p>
            <a:pPr>
              <a:defRPr/>
            </a:pPr>
            <a:endParaRPr lang="en-ZA"/>
          </a:p>
        </p:txBody>
      </p:sp>
      <p:sp>
        <p:nvSpPr>
          <p:cNvPr id="9" name="Slide Number Placeholder 5"/>
          <p:cNvSpPr>
            <a:spLocks noGrp="1"/>
          </p:cNvSpPr>
          <p:nvPr>
            <p:ph type="sldNum" sz="quarter" idx="12"/>
          </p:nvPr>
        </p:nvSpPr>
        <p:spPr/>
        <p:txBody>
          <a:bodyPr/>
          <a:lstStyle>
            <a:lvl1pPr>
              <a:defRPr/>
            </a:lvl1pPr>
          </a:lstStyle>
          <a:p>
            <a:fld id="{CA7A6CD0-A1FA-0540-B113-2DE86CE3695A}" type="slidenum">
              <a:rPr lang="en-ZA"/>
              <a:pPr/>
              <a:t>‹#›</a:t>
            </a:fld>
            <a:endParaRPr lang="en-ZA"/>
          </a:p>
        </p:txBody>
      </p:sp>
    </p:spTree>
    <p:extLst>
      <p:ext uri="{BB962C8B-B14F-4D97-AF65-F5344CB8AC3E}">
        <p14:creationId xmlns:p14="http://schemas.microsoft.com/office/powerpoint/2010/main" val="1440205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fld id="{696FBA8E-DB84-254B-9F2B-DAD676ADA165}" type="datetimeFigureOut">
              <a:rPr lang="en-US"/>
              <a:pPr/>
              <a:t>17/03/19</a:t>
            </a:fld>
            <a:endParaRPr lang="en-ZA"/>
          </a:p>
        </p:txBody>
      </p:sp>
      <p:sp>
        <p:nvSpPr>
          <p:cNvPr id="4" name="Footer Placeholder 4"/>
          <p:cNvSpPr>
            <a:spLocks noGrp="1"/>
          </p:cNvSpPr>
          <p:nvPr>
            <p:ph type="ftr" sz="quarter" idx="11"/>
          </p:nvPr>
        </p:nvSpPr>
        <p:spPr/>
        <p:txBody>
          <a:bodyPr/>
          <a:lstStyle>
            <a:lvl1pPr>
              <a:defRPr/>
            </a:lvl1pPr>
          </a:lstStyle>
          <a:p>
            <a:pPr>
              <a:defRPr/>
            </a:pPr>
            <a:endParaRPr lang="en-ZA"/>
          </a:p>
        </p:txBody>
      </p:sp>
      <p:sp>
        <p:nvSpPr>
          <p:cNvPr id="5" name="Slide Number Placeholder 5"/>
          <p:cNvSpPr>
            <a:spLocks noGrp="1"/>
          </p:cNvSpPr>
          <p:nvPr>
            <p:ph type="sldNum" sz="quarter" idx="12"/>
          </p:nvPr>
        </p:nvSpPr>
        <p:spPr/>
        <p:txBody>
          <a:bodyPr/>
          <a:lstStyle>
            <a:lvl1pPr>
              <a:defRPr/>
            </a:lvl1pPr>
          </a:lstStyle>
          <a:p>
            <a:fld id="{F0DE7F88-6518-3E4F-A1BD-3D2F78906BD6}" type="slidenum">
              <a:rPr lang="en-ZA"/>
              <a:pPr/>
              <a:t>‹#›</a:t>
            </a:fld>
            <a:endParaRPr lang="en-ZA"/>
          </a:p>
        </p:txBody>
      </p:sp>
    </p:spTree>
    <p:extLst>
      <p:ext uri="{BB962C8B-B14F-4D97-AF65-F5344CB8AC3E}">
        <p14:creationId xmlns:p14="http://schemas.microsoft.com/office/powerpoint/2010/main" val="68420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57BA07B-4969-0345-B5A2-49B500EDB217}" type="datetimeFigureOut">
              <a:rPr lang="en-US"/>
              <a:pPr/>
              <a:t>17/03/19</a:t>
            </a:fld>
            <a:endParaRPr lang="en-ZA"/>
          </a:p>
        </p:txBody>
      </p:sp>
      <p:sp>
        <p:nvSpPr>
          <p:cNvPr id="3" name="Footer Placeholder 4"/>
          <p:cNvSpPr>
            <a:spLocks noGrp="1"/>
          </p:cNvSpPr>
          <p:nvPr>
            <p:ph type="ftr" sz="quarter" idx="11"/>
          </p:nvPr>
        </p:nvSpPr>
        <p:spPr/>
        <p:txBody>
          <a:bodyPr/>
          <a:lstStyle>
            <a:lvl1pPr>
              <a:defRPr/>
            </a:lvl1pPr>
          </a:lstStyle>
          <a:p>
            <a:pPr>
              <a:defRPr/>
            </a:pPr>
            <a:endParaRPr lang="en-ZA"/>
          </a:p>
        </p:txBody>
      </p:sp>
      <p:sp>
        <p:nvSpPr>
          <p:cNvPr id="4" name="Slide Number Placeholder 5"/>
          <p:cNvSpPr>
            <a:spLocks noGrp="1"/>
          </p:cNvSpPr>
          <p:nvPr>
            <p:ph type="sldNum" sz="quarter" idx="12"/>
          </p:nvPr>
        </p:nvSpPr>
        <p:spPr/>
        <p:txBody>
          <a:bodyPr/>
          <a:lstStyle>
            <a:lvl1pPr>
              <a:defRPr/>
            </a:lvl1pPr>
          </a:lstStyle>
          <a:p>
            <a:fld id="{638FCBF8-000C-E548-9AC0-3BE014CADB1E}" type="slidenum">
              <a:rPr lang="en-ZA"/>
              <a:pPr/>
              <a:t>‹#›</a:t>
            </a:fld>
            <a:endParaRPr lang="en-ZA"/>
          </a:p>
        </p:txBody>
      </p:sp>
    </p:spTree>
    <p:extLst>
      <p:ext uri="{BB962C8B-B14F-4D97-AF65-F5344CB8AC3E}">
        <p14:creationId xmlns:p14="http://schemas.microsoft.com/office/powerpoint/2010/main" val="3162899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92CBB45-E96B-414B-82F5-3D2F889B3065}" type="datetimeFigureOut">
              <a:rPr lang="en-US"/>
              <a:pPr/>
              <a:t>17/03/19</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fld id="{0C3CB3E1-4A6C-0741-890F-8D66C9D9A002}" type="slidenum">
              <a:rPr lang="en-ZA"/>
              <a:pPr/>
              <a:t>‹#›</a:t>
            </a:fld>
            <a:endParaRPr lang="en-ZA"/>
          </a:p>
        </p:txBody>
      </p:sp>
    </p:spTree>
    <p:extLst>
      <p:ext uri="{BB962C8B-B14F-4D97-AF65-F5344CB8AC3E}">
        <p14:creationId xmlns:p14="http://schemas.microsoft.com/office/powerpoint/2010/main" val="39331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5B8C789-C09B-5343-B7F8-A21EE2558AE0}" type="datetimeFigureOut">
              <a:rPr lang="en-US"/>
              <a:pPr/>
              <a:t>17/03/19</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fld id="{834D15D4-5AA0-6440-80F9-A1E9079A36FE}" type="slidenum">
              <a:rPr lang="en-ZA"/>
              <a:pPr/>
              <a:t>‹#›</a:t>
            </a:fld>
            <a:endParaRPr lang="en-ZA"/>
          </a:p>
        </p:txBody>
      </p:sp>
    </p:spTree>
    <p:extLst>
      <p:ext uri="{BB962C8B-B14F-4D97-AF65-F5344CB8AC3E}">
        <p14:creationId xmlns:p14="http://schemas.microsoft.com/office/powerpoint/2010/main" val="37112229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ZA"/>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5003C0E2-F018-3E42-9D32-D462A22D895C}" type="datetimeFigureOut">
              <a:rPr lang="en-US"/>
              <a:pPr/>
              <a:t>17/03/19</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EB55A90C-E7C8-2947-98FF-5A35D5832648}" type="slidenum">
              <a:rPr lang="en-ZA"/>
              <a:pPr/>
              <a:t>‹#›</a:t>
            </a:fld>
            <a:endParaRPr lang="en-Z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ヒラギノ角ゴ Pro W3" charset="0"/>
          <a:cs typeface="+mj-cs"/>
        </a:defRPr>
      </a:lvl1pPr>
      <a:lvl2pPr algn="ctr" rtl="0" eaLnBrk="0" fontAlgn="base" hangingPunct="0">
        <a:spcBef>
          <a:spcPct val="0"/>
        </a:spcBef>
        <a:spcAft>
          <a:spcPct val="0"/>
        </a:spcAft>
        <a:defRPr sz="4400">
          <a:solidFill>
            <a:schemeClr val="tx1"/>
          </a:solidFill>
          <a:latin typeface="Calibri" pitchFamily="34" charset="0"/>
          <a:ea typeface="ヒラギノ角ゴ Pro W3" charset="0"/>
        </a:defRPr>
      </a:lvl2pPr>
      <a:lvl3pPr algn="ctr" rtl="0" eaLnBrk="0" fontAlgn="base" hangingPunct="0">
        <a:spcBef>
          <a:spcPct val="0"/>
        </a:spcBef>
        <a:spcAft>
          <a:spcPct val="0"/>
        </a:spcAft>
        <a:defRPr sz="4400">
          <a:solidFill>
            <a:schemeClr val="tx1"/>
          </a:solidFill>
          <a:latin typeface="Calibri" pitchFamily="34" charset="0"/>
          <a:ea typeface="ヒラギノ角ゴ Pro W3" charset="0"/>
        </a:defRPr>
      </a:lvl3pPr>
      <a:lvl4pPr algn="ctr" rtl="0" eaLnBrk="0" fontAlgn="base" hangingPunct="0">
        <a:spcBef>
          <a:spcPct val="0"/>
        </a:spcBef>
        <a:spcAft>
          <a:spcPct val="0"/>
        </a:spcAft>
        <a:defRPr sz="4400">
          <a:solidFill>
            <a:schemeClr val="tx1"/>
          </a:solidFill>
          <a:latin typeface="Calibri" pitchFamily="34" charset="0"/>
          <a:ea typeface="ヒラギノ角ゴ Pro W3" charset="0"/>
        </a:defRPr>
      </a:lvl4pPr>
      <a:lvl5pPr algn="ctr" rtl="0" eaLnBrk="0" fontAlgn="base" hangingPunct="0">
        <a:spcBef>
          <a:spcPct val="0"/>
        </a:spcBef>
        <a:spcAft>
          <a:spcPct val="0"/>
        </a:spcAft>
        <a:defRPr sz="4400">
          <a:solidFill>
            <a:schemeClr val="tx1"/>
          </a:solidFill>
          <a:latin typeface="Calibri" pitchFamily="34" charset="0"/>
          <a:ea typeface="ヒラギノ角ゴ Pro W3"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ヒラギノ角ゴ Pro W3"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FC47F2F2-DF17-2749-9985-716EB0E57FD0}" type="datetimeFigureOut">
              <a:rPr lang="en-US" smtClean="0">
                <a:solidFill>
                  <a:prstClr val="black">
                    <a:tint val="75000"/>
                  </a:prstClr>
                </a:solidFill>
                <a:latin typeface="Calibri"/>
                <a:ea typeface="+mn-ea"/>
                <a:cs typeface="+mn-cs"/>
              </a:rPr>
              <a:pPr defTabSz="457200" fontAlgn="auto">
                <a:spcBef>
                  <a:spcPts val="0"/>
                </a:spcBef>
                <a:spcAft>
                  <a:spcPts val="0"/>
                </a:spcAft>
              </a:pPr>
              <a:t>17/03/19</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F8782C93-D90E-8341-9591-38B8289F176E}" type="slidenum">
              <a:rPr lang="en-US" smtClean="0">
                <a:solidFill>
                  <a:prstClr val="black">
                    <a:tint val="75000"/>
                  </a:prstClr>
                </a:solidFill>
                <a:latin typeface="Calibri"/>
                <a:ea typeface="+mn-ea"/>
                <a:cs typeface="+mn-cs"/>
              </a:rPr>
              <a:pPr defTabSz="45720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6668902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28041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28782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895869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104525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5642584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946508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7032709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6738561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8473921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4624999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411023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4254688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613054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16097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9040346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5129069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1948785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2942211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312734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6887297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3269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16590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787139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505180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192848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584182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052587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886266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5131</TotalTime>
  <Words>1253</Words>
  <Application>Microsoft Macintosh PowerPoint</Application>
  <PresentationFormat>On-screen Show (4:3)</PresentationFormat>
  <Paragraphs>60</Paragraphs>
  <Slides>28</Slides>
  <Notes>28</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Tittley</dc:creator>
  <cp:lastModifiedBy>Mark Tittley</cp:lastModifiedBy>
  <cp:revision>450</cp:revision>
  <dcterms:created xsi:type="dcterms:W3CDTF">2009-03-27T12:14:52Z</dcterms:created>
  <dcterms:modified xsi:type="dcterms:W3CDTF">2017-03-19T10:39:02Z</dcterms:modified>
</cp:coreProperties>
</file>