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1" autoAdjust="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56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71ED2-E512-0047-B46E-44F697F8BBAD}" type="datetimeFigureOut">
              <a:rPr lang="en-US" smtClean="0"/>
              <a:t>17/02/18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0A071-FC5A-B44F-9BA4-C9317E2A3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56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Youth Group Rules</a:t>
            </a:r>
            <a:endParaRPr lang="en-US" sz="1200" kern="1300" dirty="0">
              <a:solidFill>
                <a:prstClr val="white"/>
              </a:solidFill>
              <a:effectLst>
                <a:glow rad="2032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5613">
              <a:lnSpc>
                <a:spcPct val="60000"/>
              </a:lnSpc>
              <a:spcAft>
                <a:spcPts val="1800"/>
              </a:spcAft>
            </a:pPr>
            <a:r>
              <a:rPr lang="en-US" sz="1200" kern="1300" dirty="0" smtClean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We respect the room and don’t mess it 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5613">
              <a:lnSpc>
                <a:spcPct val="60000"/>
              </a:lnSpc>
              <a:spcAft>
                <a:spcPts val="1800"/>
              </a:spcAft>
            </a:pPr>
            <a:r>
              <a:rPr lang="en-US" sz="1200" kern="1300" dirty="0" smtClean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We arrive sober and don’t leave high.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5613">
              <a:lnSpc>
                <a:spcPct val="60000"/>
              </a:lnSpc>
              <a:spcAft>
                <a:spcPts val="1800"/>
              </a:spcAft>
            </a:pPr>
            <a:r>
              <a:rPr lang="en-US" sz="1200" kern="1300" dirty="0" smtClean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We stay to</a:t>
            </a:r>
            <a:r>
              <a:rPr lang="en-US" sz="1200" kern="1300" baseline="0" dirty="0" smtClean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the </a:t>
            </a:r>
            <a:r>
              <a:rPr lang="en-US" sz="1200" kern="1300" dirty="0" smtClean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end and don’t leave early.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Youth Group Rules</a:t>
            </a:r>
          </a:p>
          <a:p>
            <a:pPr algn="l" defTabSz="455613">
              <a:lnSpc>
                <a:spcPct val="60000"/>
              </a:lnSpc>
              <a:spcAft>
                <a:spcPts val="1800"/>
              </a:spcAft>
            </a:pPr>
            <a:r>
              <a:rPr lang="en-US" sz="1200" kern="1300" dirty="0" smtClean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We are streetwise and don’t leave our stuff lying around. </a:t>
            </a:r>
          </a:p>
          <a:p>
            <a:pPr algn="l" defTabSz="455613">
              <a:lnSpc>
                <a:spcPct val="60000"/>
              </a:lnSpc>
              <a:spcAft>
                <a:spcPts val="1800"/>
              </a:spcAft>
            </a:pPr>
            <a:r>
              <a:rPr lang="en-US" sz="1200" kern="1300" dirty="0" smtClean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We look after other’s stuff and don’t steal from each other.</a:t>
            </a:r>
          </a:p>
          <a:p>
            <a:pPr algn="l" defTabSz="455613">
              <a:lnSpc>
                <a:spcPct val="60000"/>
              </a:lnSpc>
              <a:spcAft>
                <a:spcPts val="1800"/>
              </a:spcAft>
            </a:pPr>
            <a:r>
              <a:rPr lang="en-US" sz="1200" kern="1300" dirty="0" smtClean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We fight against evil and don’t have a code of silence.</a:t>
            </a:r>
          </a:p>
          <a:p>
            <a:pPr algn="l" defTabSz="455613">
              <a:lnSpc>
                <a:spcPct val="60000"/>
              </a:lnSpc>
              <a:spcAft>
                <a:spcPts val="1800"/>
              </a:spcAft>
            </a:pPr>
            <a:r>
              <a:rPr lang="en-US" sz="1200" kern="1300" dirty="0" smtClean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We speak to each other positively and don’t disrespect anyone.</a:t>
            </a:r>
          </a:p>
          <a:p>
            <a:pPr algn="l" defTabSz="455613">
              <a:lnSpc>
                <a:spcPct val="60000"/>
              </a:lnSpc>
              <a:spcAft>
                <a:spcPts val="1800"/>
              </a:spcAft>
            </a:pPr>
            <a:r>
              <a:rPr lang="en-US" sz="1200" kern="1300" dirty="0" smtClean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We respect the person speaking and don’t speak at the same time.</a:t>
            </a:r>
          </a:p>
          <a:p>
            <a:pPr algn="l" defTabSz="455613">
              <a:lnSpc>
                <a:spcPct val="60000"/>
              </a:lnSpc>
              <a:spcAft>
                <a:spcPts val="1800"/>
              </a:spcAft>
            </a:pPr>
            <a:r>
              <a:rPr lang="en-US" sz="1200" kern="1300" dirty="0" smtClean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We ask permission to leave the room and don’t leave in groups. </a:t>
            </a:r>
          </a:p>
          <a:p>
            <a:pPr algn="l" defTabSz="455613">
              <a:lnSpc>
                <a:spcPct val="60000"/>
              </a:lnSpc>
              <a:spcAft>
                <a:spcPts val="1800"/>
              </a:spcAft>
            </a:pPr>
            <a:r>
              <a:rPr lang="en-US" sz="1200" kern="1300" dirty="0" smtClean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We handle conflict through communication and don’t get physical.</a:t>
            </a:r>
          </a:p>
          <a:p>
            <a:pPr algn="l" defTabSz="455613">
              <a:lnSpc>
                <a:spcPct val="60000"/>
              </a:lnSpc>
              <a:spcAft>
                <a:spcPts val="1800"/>
              </a:spcAft>
            </a:pPr>
            <a:r>
              <a:rPr lang="en-US" sz="1200" kern="1300" dirty="0" smtClean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We respect people’s physical space and don’t cross boundaries.</a:t>
            </a:r>
          </a:p>
          <a:p>
            <a:pPr algn="l" defTabSz="455613">
              <a:lnSpc>
                <a:spcPct val="60000"/>
              </a:lnSpc>
              <a:spcAft>
                <a:spcPts val="1800"/>
              </a:spcAft>
            </a:pPr>
            <a:r>
              <a:rPr lang="en-US" sz="1200" kern="1300" dirty="0" smtClean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We respect the room and don</a:t>
            </a:r>
            <a:r>
              <a:rPr lang="mr-IN" sz="1200" kern="1300" dirty="0" smtClean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’</a:t>
            </a:r>
            <a:r>
              <a:rPr lang="en-US" sz="1200" kern="1300" dirty="0" smtClean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t mess it up.</a:t>
            </a:r>
          </a:p>
          <a:p>
            <a:pPr algn="l" defTabSz="455613">
              <a:lnSpc>
                <a:spcPct val="60000"/>
              </a:lnSpc>
              <a:spcAft>
                <a:spcPts val="1800"/>
              </a:spcAft>
            </a:pPr>
            <a:r>
              <a:rPr lang="en-US" sz="1200" kern="1300" dirty="0" smtClean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We arrive sober and don’t leave high.</a:t>
            </a:r>
          </a:p>
          <a:p>
            <a:pPr algn="l" defTabSz="455613">
              <a:lnSpc>
                <a:spcPct val="60000"/>
              </a:lnSpc>
              <a:spcAft>
                <a:spcPts val="1800"/>
              </a:spcAft>
            </a:pPr>
            <a:r>
              <a:rPr lang="en-US" sz="1200" kern="1300" dirty="0" smtClean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We stay the end and don’t leave early.</a:t>
            </a:r>
            <a:endParaRPr lang="en-US" sz="1200" kern="1300" dirty="0">
              <a:solidFill>
                <a:prstClr val="white"/>
              </a:solidFill>
              <a:effectLst>
                <a:glow rad="2032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5613">
              <a:lnSpc>
                <a:spcPct val="60000"/>
              </a:lnSpc>
              <a:spcAft>
                <a:spcPts val="1800"/>
              </a:spcAft>
            </a:pPr>
            <a:r>
              <a:rPr lang="en-US" sz="1200" kern="1300" dirty="0" smtClean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We are streetwise and don’t leave our stuff lying around.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5613">
              <a:lnSpc>
                <a:spcPct val="60000"/>
              </a:lnSpc>
              <a:spcAft>
                <a:spcPts val="1800"/>
              </a:spcAft>
            </a:pPr>
            <a:r>
              <a:rPr lang="en-US" sz="1200" kern="1300" dirty="0" smtClean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We look after other’s stuff and don’t steal from each other.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5613">
              <a:lnSpc>
                <a:spcPct val="60000"/>
              </a:lnSpc>
              <a:spcAft>
                <a:spcPts val="1800"/>
              </a:spcAft>
            </a:pPr>
            <a:r>
              <a:rPr lang="en-US" sz="1200" kern="1300" dirty="0" smtClean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We take action to combat evil and don’t have a code of silence.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455613">
              <a:lnSpc>
                <a:spcPct val="60000"/>
              </a:lnSpc>
              <a:spcAft>
                <a:spcPts val="1800"/>
              </a:spcAft>
              <a:buFontTx/>
              <a:buNone/>
            </a:pPr>
            <a:r>
              <a:rPr lang="en-US" sz="1200" kern="1300" dirty="0" smtClean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We speak to each other positively and don’t disrespect anyone.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455613">
              <a:lnSpc>
                <a:spcPct val="60000"/>
              </a:lnSpc>
              <a:spcAft>
                <a:spcPts val="1800"/>
              </a:spcAft>
              <a:buFontTx/>
              <a:buNone/>
            </a:pPr>
            <a:r>
              <a:rPr lang="en-US" sz="1200" kern="1300" dirty="0" smtClean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We respect the person speaking and don’t speak at the same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455613">
              <a:lnSpc>
                <a:spcPct val="60000"/>
              </a:lnSpc>
              <a:spcAft>
                <a:spcPts val="1800"/>
              </a:spcAft>
              <a:buFontTx/>
              <a:buNone/>
            </a:pPr>
            <a:r>
              <a:rPr lang="en-US" sz="1200" kern="1300" dirty="0" smtClean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We ask permission to leave the room and don’t leave in groups.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455613">
              <a:lnSpc>
                <a:spcPct val="60000"/>
              </a:lnSpc>
              <a:spcAft>
                <a:spcPts val="1800"/>
              </a:spcAft>
              <a:buFontTx/>
              <a:buNone/>
            </a:pPr>
            <a:r>
              <a:rPr lang="en-US" sz="1200" kern="1300" dirty="0" smtClean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We handle conflict by talking and don’t get physical.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5613">
              <a:lnSpc>
                <a:spcPct val="60000"/>
              </a:lnSpc>
              <a:spcAft>
                <a:spcPts val="1800"/>
              </a:spcAft>
            </a:pPr>
            <a:r>
              <a:rPr lang="en-US" sz="1200" kern="1300" dirty="0" smtClean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We respect people’s physical space and don’t cross boundaries.</a:t>
            </a:r>
            <a:endParaRPr lang="en-US" sz="1200" kern="1300" dirty="0">
              <a:solidFill>
                <a:prstClr val="white"/>
              </a:solidFill>
              <a:effectLst>
                <a:glow rad="2032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808A-D7F3-344C-970E-9E640B0BA213}" type="datetimeFigureOut">
              <a:rPr lang="en-US" smtClean="0"/>
              <a:t>17/02/18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8374-FC85-844F-BF66-921525F2A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71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808A-D7F3-344C-970E-9E640B0BA213}" type="datetimeFigureOut">
              <a:rPr lang="en-US" smtClean="0"/>
              <a:t>17/02/18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8374-FC85-844F-BF66-921525F2A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56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808A-D7F3-344C-970E-9E640B0BA213}" type="datetimeFigureOut">
              <a:rPr lang="en-US" smtClean="0"/>
              <a:t>17/02/18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8374-FC85-844F-BF66-921525F2A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10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808A-D7F3-344C-970E-9E640B0BA213}" type="datetimeFigureOut">
              <a:rPr lang="en-US" smtClean="0"/>
              <a:t>17/02/18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8374-FC85-844F-BF66-921525F2A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9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808A-D7F3-344C-970E-9E640B0BA213}" type="datetimeFigureOut">
              <a:rPr lang="en-US" smtClean="0"/>
              <a:t>17/02/18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8374-FC85-844F-BF66-921525F2A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68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808A-D7F3-344C-970E-9E640B0BA213}" type="datetimeFigureOut">
              <a:rPr lang="en-US" smtClean="0"/>
              <a:t>17/02/18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8374-FC85-844F-BF66-921525F2A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7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808A-D7F3-344C-970E-9E640B0BA213}" type="datetimeFigureOut">
              <a:rPr lang="en-US" smtClean="0"/>
              <a:t>17/02/18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8374-FC85-844F-BF66-921525F2A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78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808A-D7F3-344C-970E-9E640B0BA213}" type="datetimeFigureOut">
              <a:rPr lang="en-US" smtClean="0"/>
              <a:t>17/02/18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8374-FC85-844F-BF66-921525F2A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26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808A-D7F3-344C-970E-9E640B0BA213}" type="datetimeFigureOut">
              <a:rPr lang="en-US" smtClean="0"/>
              <a:t>17/02/18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8374-FC85-844F-BF66-921525F2A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45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808A-D7F3-344C-970E-9E640B0BA213}" type="datetimeFigureOut">
              <a:rPr lang="en-US" smtClean="0"/>
              <a:t>17/02/18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8374-FC85-844F-BF66-921525F2A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3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808A-D7F3-344C-970E-9E640B0BA213}" type="datetimeFigureOut">
              <a:rPr lang="en-US" smtClean="0"/>
              <a:t>17/02/18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8374-FC85-844F-BF66-921525F2A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11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C808A-D7F3-344C-970E-9E640B0BA213}" type="datetimeFigureOut">
              <a:rPr lang="en-US" smtClean="0"/>
              <a:t>17/02/18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68374-FC85-844F-BF66-921525F2A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5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18028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12700" cmpd="sng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76200">
                    <a:prstClr val="black">
                      <a:alpha val="90000"/>
                    </a:prstClr>
                  </a:glow>
                </a:effectLst>
                <a:latin typeface="Arial"/>
                <a:cs typeface="Arial"/>
              </a:rPr>
              <a:t>Youth Group</a:t>
            </a:r>
          </a:p>
          <a:p>
            <a:pPr algn="ctr"/>
            <a:r>
              <a:rPr lang="en-US" sz="6000" b="1" dirty="0" smtClean="0">
                <a:ln w="12700" cmpd="sng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76200">
                    <a:prstClr val="black">
                      <a:alpha val="90000"/>
                    </a:prstClr>
                  </a:glow>
                </a:effectLst>
                <a:latin typeface="Arial"/>
                <a:cs typeface="Arial"/>
              </a:rPr>
              <a:t>Rules</a:t>
            </a:r>
            <a:endParaRPr lang="en-US" sz="6000" b="1" dirty="0">
              <a:ln w="12700" cmpd="sng"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76200">
                  <a:prstClr val="black">
                    <a:alpha val="90000"/>
                  </a:prstClr>
                </a:glo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357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828960"/>
            <a:ext cx="9144000" cy="856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5613">
              <a:lnSpc>
                <a:spcPct val="50000"/>
              </a:lnSpc>
              <a:spcAft>
                <a:spcPts val="1800"/>
              </a:spcAft>
            </a:pPr>
            <a:r>
              <a:rPr lang="en-US" sz="3200" b="1" kern="1300" dirty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"/>
                <a:cs typeface="Arial"/>
              </a:rPr>
              <a:t>We respect the room</a:t>
            </a:r>
          </a:p>
          <a:p>
            <a:pPr algn="ctr" defTabSz="455613">
              <a:lnSpc>
                <a:spcPct val="50000"/>
              </a:lnSpc>
              <a:spcAft>
                <a:spcPts val="1800"/>
              </a:spcAft>
            </a:pPr>
            <a:r>
              <a:rPr lang="en-US" sz="3200" b="1" kern="1300" dirty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"/>
                <a:cs typeface="Arial"/>
              </a:rPr>
              <a:t>and don</a:t>
            </a:r>
            <a:r>
              <a:rPr lang="mr-IN" sz="3200" b="1" kern="1300" dirty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"/>
                <a:cs typeface="Arial"/>
              </a:rPr>
              <a:t>’</a:t>
            </a:r>
            <a:r>
              <a:rPr lang="en-US" sz="3200" b="1" kern="1300" dirty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"/>
                <a:cs typeface="Arial"/>
              </a:rPr>
              <a:t>t mess it up.</a:t>
            </a:r>
          </a:p>
        </p:txBody>
      </p:sp>
    </p:spTree>
    <p:extLst>
      <p:ext uri="{BB962C8B-B14F-4D97-AF65-F5344CB8AC3E}">
        <p14:creationId xmlns:p14="http://schemas.microsoft.com/office/powerpoint/2010/main" val="29039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828960"/>
            <a:ext cx="9144000" cy="856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5613">
              <a:lnSpc>
                <a:spcPct val="50000"/>
              </a:lnSpc>
              <a:spcAft>
                <a:spcPts val="1800"/>
              </a:spcAft>
            </a:pPr>
            <a:r>
              <a:rPr lang="en-US" sz="3200" b="1" kern="1300" dirty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"/>
                <a:cs typeface="Arial"/>
              </a:rPr>
              <a:t>We arrive sober </a:t>
            </a:r>
          </a:p>
          <a:p>
            <a:pPr algn="ctr" defTabSz="455613">
              <a:lnSpc>
                <a:spcPct val="50000"/>
              </a:lnSpc>
              <a:spcAft>
                <a:spcPts val="1800"/>
              </a:spcAft>
            </a:pPr>
            <a:r>
              <a:rPr lang="en-US" sz="3200" b="1" kern="1300" dirty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"/>
                <a:cs typeface="Arial"/>
              </a:rPr>
              <a:t>and don’t leave high.</a:t>
            </a:r>
          </a:p>
        </p:txBody>
      </p:sp>
    </p:spTree>
    <p:extLst>
      <p:ext uri="{BB962C8B-B14F-4D97-AF65-F5344CB8AC3E}">
        <p14:creationId xmlns:p14="http://schemas.microsoft.com/office/powerpoint/2010/main" val="331630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828960"/>
            <a:ext cx="9144000" cy="856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5613">
              <a:lnSpc>
                <a:spcPct val="50000"/>
              </a:lnSpc>
              <a:spcAft>
                <a:spcPts val="1800"/>
              </a:spcAft>
            </a:pPr>
            <a:r>
              <a:rPr lang="en-US" sz="3200" b="1" kern="1300" dirty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"/>
                <a:cs typeface="Arial"/>
              </a:rPr>
              <a:t>We stay to the end</a:t>
            </a:r>
          </a:p>
          <a:p>
            <a:pPr algn="ctr" defTabSz="455613">
              <a:lnSpc>
                <a:spcPct val="50000"/>
              </a:lnSpc>
              <a:spcAft>
                <a:spcPts val="1800"/>
              </a:spcAft>
            </a:pPr>
            <a:r>
              <a:rPr lang="en-US" sz="3200" b="1" kern="1300" dirty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"/>
                <a:cs typeface="Arial"/>
              </a:rPr>
              <a:t>and don’t leave early.</a:t>
            </a:r>
          </a:p>
        </p:txBody>
      </p:sp>
    </p:spTree>
    <p:extLst>
      <p:ext uri="{BB962C8B-B14F-4D97-AF65-F5344CB8AC3E}">
        <p14:creationId xmlns:p14="http://schemas.microsoft.com/office/powerpoint/2010/main" val="234739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80865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2700" cmpd="sng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76200">
                    <a:prstClr val="black">
                      <a:alpha val="90000"/>
                    </a:prstClr>
                  </a:glow>
                </a:effectLst>
                <a:latin typeface="Arial"/>
                <a:cs typeface="Arial"/>
              </a:rPr>
              <a:t>Youth Group </a:t>
            </a:r>
            <a:r>
              <a:rPr lang="en-US" sz="5400" b="1" dirty="0" smtClean="0">
                <a:ln w="12700" cmpd="sng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76200">
                    <a:prstClr val="black">
                      <a:alpha val="90000"/>
                    </a:prstClr>
                  </a:glow>
                </a:effectLst>
                <a:latin typeface="Arial"/>
                <a:cs typeface="Arial"/>
              </a:rPr>
              <a:t>Rules</a:t>
            </a:r>
            <a:endParaRPr lang="en-US" sz="5400" b="1" dirty="0">
              <a:ln w="12700" cmpd="sng"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76200">
                  <a:prstClr val="black">
                    <a:alpha val="90000"/>
                  </a:prstClr>
                </a:glow>
              </a:effectLst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61311"/>
            <a:ext cx="9144000" cy="5068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5613">
              <a:lnSpc>
                <a:spcPct val="60000"/>
              </a:lnSpc>
              <a:spcAft>
                <a:spcPts val="1800"/>
              </a:spcAft>
            </a:pPr>
            <a:r>
              <a:rPr lang="en-US" sz="2600" b="1" kern="1300" dirty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 Narrow"/>
                <a:cs typeface="Arial Narrow"/>
              </a:rPr>
              <a:t>We are </a:t>
            </a:r>
            <a:r>
              <a:rPr lang="en-US" sz="2600" b="1" kern="1300" dirty="0" smtClean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 Narrow"/>
                <a:cs typeface="Arial Narrow"/>
              </a:rPr>
              <a:t>streetwise </a:t>
            </a:r>
            <a:r>
              <a:rPr lang="en-US" sz="2600" b="1" kern="1300" dirty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 Narrow"/>
                <a:cs typeface="Arial Narrow"/>
              </a:rPr>
              <a:t>and don’t leave our stuff lying around. </a:t>
            </a:r>
          </a:p>
          <a:p>
            <a:pPr algn="ctr" defTabSz="455613">
              <a:lnSpc>
                <a:spcPct val="60000"/>
              </a:lnSpc>
              <a:spcAft>
                <a:spcPts val="1800"/>
              </a:spcAft>
            </a:pPr>
            <a:r>
              <a:rPr lang="en-US" sz="2600" b="1" kern="1300" dirty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 Narrow"/>
                <a:cs typeface="Arial Narrow"/>
              </a:rPr>
              <a:t>We look after other’s </a:t>
            </a:r>
            <a:r>
              <a:rPr lang="en-US" sz="2600" b="1" kern="1300" dirty="0" smtClean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 Narrow"/>
                <a:cs typeface="Arial Narrow"/>
              </a:rPr>
              <a:t>stuff and </a:t>
            </a:r>
            <a:r>
              <a:rPr lang="en-US" sz="2600" b="1" kern="1300" dirty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 Narrow"/>
                <a:cs typeface="Arial Narrow"/>
              </a:rPr>
              <a:t>don’t steal from each other.</a:t>
            </a:r>
          </a:p>
          <a:p>
            <a:pPr algn="ctr" defTabSz="455613">
              <a:lnSpc>
                <a:spcPct val="60000"/>
              </a:lnSpc>
              <a:spcAft>
                <a:spcPts val="1800"/>
              </a:spcAft>
            </a:pPr>
            <a:r>
              <a:rPr lang="en-US" sz="2600" b="1" kern="1300" dirty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 Narrow"/>
                <a:cs typeface="Arial Narrow"/>
              </a:rPr>
              <a:t>We </a:t>
            </a:r>
            <a:r>
              <a:rPr lang="en-US" sz="2600" b="1" kern="1300" dirty="0" smtClean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 Narrow"/>
                <a:cs typeface="Arial Narrow"/>
              </a:rPr>
              <a:t>fight against evil </a:t>
            </a:r>
            <a:r>
              <a:rPr lang="en-US" sz="2600" b="1" kern="1300" dirty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 Narrow"/>
                <a:cs typeface="Arial Narrow"/>
              </a:rPr>
              <a:t>and don’t have a code of silence.</a:t>
            </a:r>
          </a:p>
          <a:p>
            <a:pPr algn="ctr" defTabSz="455613">
              <a:lnSpc>
                <a:spcPct val="60000"/>
              </a:lnSpc>
              <a:spcAft>
                <a:spcPts val="1800"/>
              </a:spcAft>
            </a:pPr>
            <a:r>
              <a:rPr lang="en-US" sz="2600" b="1" kern="1300" dirty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 Narrow"/>
                <a:cs typeface="Arial Narrow"/>
              </a:rPr>
              <a:t>We speak to each other positively and don’t disrespect </a:t>
            </a:r>
            <a:r>
              <a:rPr lang="en-US" sz="2600" b="1" kern="1300" dirty="0" smtClean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 Narrow"/>
                <a:cs typeface="Arial Narrow"/>
              </a:rPr>
              <a:t>anyone.</a:t>
            </a:r>
            <a:endParaRPr lang="en-US" sz="2600" b="1" kern="1300" dirty="0">
              <a:solidFill>
                <a:prstClr val="white"/>
              </a:solidFill>
              <a:effectLst>
                <a:glow rad="203200">
                  <a:prstClr val="black">
                    <a:alpha val="90000"/>
                  </a:prstClr>
                </a:glow>
              </a:effectLst>
              <a:latin typeface="Arial Narrow"/>
              <a:cs typeface="Arial Narrow"/>
            </a:endParaRPr>
          </a:p>
          <a:p>
            <a:pPr algn="ctr" defTabSz="455613">
              <a:lnSpc>
                <a:spcPct val="60000"/>
              </a:lnSpc>
              <a:spcAft>
                <a:spcPts val="1800"/>
              </a:spcAft>
            </a:pPr>
            <a:r>
              <a:rPr lang="en-US" sz="2600" b="1" kern="1300" dirty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 Narrow"/>
                <a:cs typeface="Arial Narrow"/>
              </a:rPr>
              <a:t>We respect the person speaking and don’t speak at the same time.</a:t>
            </a:r>
          </a:p>
          <a:p>
            <a:pPr algn="ctr" defTabSz="455613">
              <a:lnSpc>
                <a:spcPct val="60000"/>
              </a:lnSpc>
              <a:spcAft>
                <a:spcPts val="1800"/>
              </a:spcAft>
            </a:pPr>
            <a:r>
              <a:rPr lang="en-US" sz="2600" b="1" kern="1300" dirty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 Narrow"/>
                <a:cs typeface="Arial Narrow"/>
              </a:rPr>
              <a:t>We ask permission to leave the room and don’t </a:t>
            </a:r>
            <a:r>
              <a:rPr lang="en-US" sz="2600" b="1" kern="1300" dirty="0" smtClean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 Narrow"/>
                <a:cs typeface="Arial Narrow"/>
              </a:rPr>
              <a:t>leave in </a:t>
            </a:r>
            <a:r>
              <a:rPr lang="en-US" sz="2600" b="1" kern="1300" dirty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 Narrow"/>
                <a:cs typeface="Arial Narrow"/>
              </a:rPr>
              <a:t>groups. </a:t>
            </a:r>
          </a:p>
          <a:p>
            <a:pPr algn="ctr" defTabSz="455613">
              <a:lnSpc>
                <a:spcPct val="60000"/>
              </a:lnSpc>
              <a:spcAft>
                <a:spcPts val="1800"/>
              </a:spcAft>
            </a:pPr>
            <a:r>
              <a:rPr lang="en-US" sz="2600" b="1" kern="1300" dirty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 Narrow"/>
                <a:cs typeface="Arial Narrow"/>
              </a:rPr>
              <a:t>We handle conflict through communication and don’t get physical.</a:t>
            </a:r>
          </a:p>
          <a:p>
            <a:pPr algn="ctr" defTabSz="455613">
              <a:lnSpc>
                <a:spcPct val="60000"/>
              </a:lnSpc>
              <a:spcAft>
                <a:spcPts val="1800"/>
              </a:spcAft>
            </a:pPr>
            <a:r>
              <a:rPr lang="en-US" sz="2600" b="1" kern="1300" dirty="0" smtClean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 Narrow"/>
                <a:cs typeface="Arial Narrow"/>
              </a:rPr>
              <a:t>We </a:t>
            </a:r>
            <a:r>
              <a:rPr lang="en-US" sz="2600" b="1" kern="1300" dirty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 Narrow"/>
                <a:cs typeface="Arial Narrow"/>
              </a:rPr>
              <a:t>respect people’s physical space and </a:t>
            </a:r>
            <a:r>
              <a:rPr lang="en-US" sz="2600" b="1" kern="1300" dirty="0" smtClean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 Narrow"/>
                <a:cs typeface="Arial Narrow"/>
              </a:rPr>
              <a:t>don’t cross boundaries</a:t>
            </a:r>
            <a:r>
              <a:rPr lang="en-US" sz="2600" b="1" kern="1300" dirty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 Narrow"/>
                <a:cs typeface="Arial Narrow"/>
              </a:rPr>
              <a:t>.</a:t>
            </a:r>
          </a:p>
          <a:p>
            <a:pPr algn="ctr" defTabSz="455613">
              <a:lnSpc>
                <a:spcPct val="60000"/>
              </a:lnSpc>
              <a:spcAft>
                <a:spcPts val="1800"/>
              </a:spcAft>
            </a:pPr>
            <a:r>
              <a:rPr lang="en-US" sz="2600" b="1" kern="1300" dirty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 Narrow"/>
                <a:cs typeface="Arial Narrow"/>
              </a:rPr>
              <a:t>We respect the </a:t>
            </a:r>
            <a:r>
              <a:rPr lang="en-US" sz="2600" b="1" kern="1300" dirty="0" smtClean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 Narrow"/>
                <a:cs typeface="Arial Narrow"/>
              </a:rPr>
              <a:t>room </a:t>
            </a:r>
            <a:r>
              <a:rPr lang="en-US" sz="2600" b="1" kern="1300" dirty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 Narrow"/>
                <a:cs typeface="Arial Narrow"/>
              </a:rPr>
              <a:t>and </a:t>
            </a:r>
            <a:r>
              <a:rPr lang="en-US" sz="2600" b="1" kern="1300" dirty="0" smtClean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 Narrow"/>
                <a:cs typeface="Arial Narrow"/>
              </a:rPr>
              <a:t>don</a:t>
            </a:r>
            <a:r>
              <a:rPr lang="mr-IN" sz="2600" b="1" kern="1300" dirty="0" smtClean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 Narrow"/>
                <a:cs typeface="Arial Narrow"/>
              </a:rPr>
              <a:t>’</a:t>
            </a:r>
            <a:r>
              <a:rPr lang="en-US" sz="2600" b="1" kern="1300" dirty="0" smtClean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 Narrow"/>
                <a:cs typeface="Arial Narrow"/>
              </a:rPr>
              <a:t>t mess it up.</a:t>
            </a:r>
            <a:endParaRPr lang="en-US" sz="2600" b="1" kern="1300" dirty="0">
              <a:solidFill>
                <a:prstClr val="white"/>
              </a:solidFill>
              <a:effectLst>
                <a:glow rad="203200">
                  <a:prstClr val="black">
                    <a:alpha val="90000"/>
                  </a:prstClr>
                </a:glow>
              </a:effectLst>
              <a:latin typeface="Arial Narrow"/>
              <a:cs typeface="Arial Narrow"/>
            </a:endParaRPr>
          </a:p>
          <a:p>
            <a:pPr algn="ctr" defTabSz="455613">
              <a:lnSpc>
                <a:spcPct val="60000"/>
              </a:lnSpc>
              <a:spcAft>
                <a:spcPts val="1800"/>
              </a:spcAft>
            </a:pPr>
            <a:r>
              <a:rPr lang="en-US" sz="2600" b="1" kern="1300" dirty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 Narrow"/>
                <a:cs typeface="Arial Narrow"/>
              </a:rPr>
              <a:t>We arrive </a:t>
            </a:r>
            <a:r>
              <a:rPr lang="en-US" sz="2600" b="1" kern="1300" dirty="0" smtClean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 Narrow"/>
                <a:cs typeface="Arial Narrow"/>
              </a:rPr>
              <a:t>sober </a:t>
            </a:r>
            <a:r>
              <a:rPr lang="en-US" sz="2600" b="1" kern="1300" dirty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 Narrow"/>
                <a:cs typeface="Arial Narrow"/>
              </a:rPr>
              <a:t>and </a:t>
            </a:r>
            <a:r>
              <a:rPr lang="en-US" sz="2600" b="1" kern="1300" dirty="0" smtClean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 Narrow"/>
                <a:cs typeface="Arial Narrow"/>
              </a:rPr>
              <a:t>don’t leave high.</a:t>
            </a:r>
          </a:p>
          <a:p>
            <a:pPr algn="ctr" defTabSz="455613">
              <a:lnSpc>
                <a:spcPct val="60000"/>
              </a:lnSpc>
              <a:spcAft>
                <a:spcPts val="1800"/>
              </a:spcAft>
            </a:pPr>
            <a:r>
              <a:rPr lang="en-US" sz="2600" b="1" kern="1300" dirty="0" smtClean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 Narrow"/>
                <a:cs typeface="Arial Narrow"/>
              </a:rPr>
              <a:t>We </a:t>
            </a:r>
            <a:r>
              <a:rPr lang="en-US" sz="2600" b="1" kern="1300" dirty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 Narrow"/>
                <a:cs typeface="Arial Narrow"/>
              </a:rPr>
              <a:t>stay </a:t>
            </a:r>
            <a:r>
              <a:rPr lang="en-US" sz="2600" b="1" kern="1300" dirty="0" smtClean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 Narrow"/>
                <a:cs typeface="Arial Narrow"/>
              </a:rPr>
              <a:t>the end and don’t </a:t>
            </a:r>
            <a:r>
              <a:rPr lang="en-US" sz="2600" b="1" kern="1300" dirty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 Narrow"/>
                <a:cs typeface="Arial Narrow"/>
              </a:rPr>
              <a:t>leave </a:t>
            </a:r>
            <a:r>
              <a:rPr lang="en-US" sz="2600" b="1" kern="1300" dirty="0" smtClean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 Narrow"/>
                <a:cs typeface="Arial Narrow"/>
              </a:rPr>
              <a:t>early.</a:t>
            </a:r>
            <a:endParaRPr lang="en-US" sz="2600" b="1" kern="1300" dirty="0">
              <a:solidFill>
                <a:prstClr val="white"/>
              </a:solidFill>
              <a:effectLst>
                <a:glow rad="203200">
                  <a:prstClr val="black">
                    <a:alpha val="90000"/>
                  </a:prstClr>
                </a:glow>
              </a:effectLst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48075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828960"/>
            <a:ext cx="9144000" cy="856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5613">
              <a:lnSpc>
                <a:spcPct val="50000"/>
              </a:lnSpc>
              <a:spcAft>
                <a:spcPts val="1800"/>
              </a:spcAft>
            </a:pPr>
            <a:r>
              <a:rPr lang="en-US" sz="3200" b="1" kern="1300" dirty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"/>
                <a:cs typeface="Arial"/>
              </a:rPr>
              <a:t>We are </a:t>
            </a:r>
            <a:r>
              <a:rPr lang="en-US" sz="3200" b="1" kern="1300" dirty="0" smtClean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"/>
                <a:cs typeface="Arial"/>
              </a:rPr>
              <a:t>streetwise </a:t>
            </a:r>
          </a:p>
          <a:p>
            <a:pPr algn="ctr" defTabSz="455613">
              <a:lnSpc>
                <a:spcPct val="50000"/>
              </a:lnSpc>
              <a:spcAft>
                <a:spcPts val="1800"/>
              </a:spcAft>
            </a:pPr>
            <a:r>
              <a:rPr lang="en-US" sz="3200" b="1" kern="1300" dirty="0" smtClean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"/>
                <a:cs typeface="Arial"/>
              </a:rPr>
              <a:t>and </a:t>
            </a:r>
            <a:r>
              <a:rPr lang="en-US" sz="3200" b="1" kern="1300" dirty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"/>
                <a:cs typeface="Arial"/>
              </a:rPr>
              <a:t>don’t leave </a:t>
            </a:r>
            <a:r>
              <a:rPr lang="en-US" sz="3200" b="1" kern="1300" dirty="0" smtClean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"/>
                <a:cs typeface="Arial"/>
              </a:rPr>
              <a:t>our stuff </a:t>
            </a:r>
            <a:r>
              <a:rPr lang="en-US" sz="3200" b="1" kern="1300" dirty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"/>
                <a:cs typeface="Arial"/>
              </a:rPr>
              <a:t>lying around. </a:t>
            </a:r>
          </a:p>
        </p:txBody>
      </p:sp>
    </p:spTree>
    <p:extLst>
      <p:ext uri="{BB962C8B-B14F-4D97-AF65-F5344CB8AC3E}">
        <p14:creationId xmlns:p14="http://schemas.microsoft.com/office/powerpoint/2010/main" val="362070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828960"/>
            <a:ext cx="9144000" cy="856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5613">
              <a:lnSpc>
                <a:spcPct val="50000"/>
              </a:lnSpc>
              <a:spcAft>
                <a:spcPts val="1800"/>
              </a:spcAft>
            </a:pPr>
            <a:r>
              <a:rPr lang="en-US" sz="3200" b="1" kern="1300" dirty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"/>
                <a:cs typeface="Arial"/>
              </a:rPr>
              <a:t>We look after other’s stuff</a:t>
            </a:r>
          </a:p>
          <a:p>
            <a:pPr algn="ctr" defTabSz="455613">
              <a:lnSpc>
                <a:spcPct val="50000"/>
              </a:lnSpc>
              <a:spcAft>
                <a:spcPts val="1800"/>
              </a:spcAft>
            </a:pPr>
            <a:r>
              <a:rPr lang="en-US" sz="3200" b="1" kern="1300" dirty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"/>
                <a:cs typeface="Arial"/>
              </a:rPr>
              <a:t>and don’t steal from each other.</a:t>
            </a:r>
          </a:p>
        </p:txBody>
      </p:sp>
    </p:spTree>
    <p:extLst>
      <p:ext uri="{BB962C8B-B14F-4D97-AF65-F5344CB8AC3E}">
        <p14:creationId xmlns:p14="http://schemas.microsoft.com/office/powerpoint/2010/main" val="398706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828960"/>
            <a:ext cx="9144000" cy="856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5613">
              <a:lnSpc>
                <a:spcPct val="50000"/>
              </a:lnSpc>
              <a:spcAft>
                <a:spcPts val="1800"/>
              </a:spcAft>
            </a:pPr>
            <a:r>
              <a:rPr lang="en-US" sz="3200" b="1" kern="1300" dirty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"/>
                <a:cs typeface="Arial"/>
              </a:rPr>
              <a:t>We fight against evil</a:t>
            </a:r>
          </a:p>
          <a:p>
            <a:pPr algn="ctr" defTabSz="455613">
              <a:lnSpc>
                <a:spcPct val="50000"/>
              </a:lnSpc>
              <a:spcAft>
                <a:spcPts val="1800"/>
              </a:spcAft>
            </a:pPr>
            <a:r>
              <a:rPr lang="en-US" sz="3200" b="1" kern="1300" dirty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"/>
                <a:cs typeface="Arial"/>
              </a:rPr>
              <a:t>and don’t have a code of silence.</a:t>
            </a:r>
          </a:p>
        </p:txBody>
      </p:sp>
    </p:spTree>
    <p:extLst>
      <p:ext uri="{BB962C8B-B14F-4D97-AF65-F5344CB8AC3E}">
        <p14:creationId xmlns:p14="http://schemas.microsoft.com/office/powerpoint/2010/main" val="350303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828960"/>
            <a:ext cx="9144000" cy="856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5613">
              <a:lnSpc>
                <a:spcPct val="50000"/>
              </a:lnSpc>
              <a:spcAft>
                <a:spcPts val="1800"/>
              </a:spcAft>
            </a:pPr>
            <a:r>
              <a:rPr lang="en-US" sz="3200" b="1" kern="1300" dirty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"/>
                <a:cs typeface="Arial"/>
              </a:rPr>
              <a:t>We speak to each other positively </a:t>
            </a:r>
          </a:p>
          <a:p>
            <a:pPr algn="ctr" defTabSz="455613">
              <a:lnSpc>
                <a:spcPct val="50000"/>
              </a:lnSpc>
              <a:spcAft>
                <a:spcPts val="1800"/>
              </a:spcAft>
            </a:pPr>
            <a:r>
              <a:rPr lang="en-US" sz="3200" b="1" kern="1300" dirty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"/>
                <a:cs typeface="Arial"/>
              </a:rPr>
              <a:t>and don’t disrespect anyone.</a:t>
            </a:r>
          </a:p>
        </p:txBody>
      </p:sp>
    </p:spTree>
    <p:extLst>
      <p:ext uri="{BB962C8B-B14F-4D97-AF65-F5344CB8AC3E}">
        <p14:creationId xmlns:p14="http://schemas.microsoft.com/office/powerpoint/2010/main" val="145528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828960"/>
            <a:ext cx="9144000" cy="856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5613">
              <a:lnSpc>
                <a:spcPct val="50000"/>
              </a:lnSpc>
              <a:spcAft>
                <a:spcPts val="1800"/>
              </a:spcAft>
            </a:pPr>
            <a:r>
              <a:rPr lang="en-US" sz="3200" b="1" kern="1300" dirty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"/>
                <a:cs typeface="Arial"/>
              </a:rPr>
              <a:t>We respect the person speaking </a:t>
            </a:r>
          </a:p>
          <a:p>
            <a:pPr algn="ctr" defTabSz="455613">
              <a:lnSpc>
                <a:spcPct val="50000"/>
              </a:lnSpc>
              <a:spcAft>
                <a:spcPts val="1800"/>
              </a:spcAft>
            </a:pPr>
            <a:r>
              <a:rPr lang="en-US" sz="3200" b="1" kern="1300" dirty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"/>
                <a:cs typeface="Arial"/>
              </a:rPr>
              <a:t>and don’t speak at the same time.</a:t>
            </a:r>
          </a:p>
        </p:txBody>
      </p:sp>
    </p:spTree>
    <p:extLst>
      <p:ext uri="{BB962C8B-B14F-4D97-AF65-F5344CB8AC3E}">
        <p14:creationId xmlns:p14="http://schemas.microsoft.com/office/powerpoint/2010/main" val="210264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828960"/>
            <a:ext cx="9144000" cy="856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5613">
              <a:lnSpc>
                <a:spcPct val="50000"/>
              </a:lnSpc>
              <a:spcAft>
                <a:spcPts val="1800"/>
              </a:spcAft>
            </a:pPr>
            <a:r>
              <a:rPr lang="en-US" sz="3200" b="1" kern="1300" dirty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"/>
                <a:cs typeface="Arial"/>
              </a:rPr>
              <a:t>We ask permission to leave the room </a:t>
            </a:r>
          </a:p>
          <a:p>
            <a:pPr algn="ctr" defTabSz="455613">
              <a:lnSpc>
                <a:spcPct val="50000"/>
              </a:lnSpc>
              <a:spcAft>
                <a:spcPts val="1800"/>
              </a:spcAft>
            </a:pPr>
            <a:r>
              <a:rPr lang="en-US" sz="3200" b="1" kern="1300" dirty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"/>
                <a:cs typeface="Arial"/>
              </a:rPr>
              <a:t>and don’t leave in groups. </a:t>
            </a:r>
          </a:p>
        </p:txBody>
      </p:sp>
    </p:spTree>
    <p:extLst>
      <p:ext uri="{BB962C8B-B14F-4D97-AF65-F5344CB8AC3E}">
        <p14:creationId xmlns:p14="http://schemas.microsoft.com/office/powerpoint/2010/main" val="302984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828960"/>
            <a:ext cx="9144000" cy="856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5613">
              <a:lnSpc>
                <a:spcPct val="50000"/>
              </a:lnSpc>
              <a:spcAft>
                <a:spcPts val="1800"/>
              </a:spcAft>
            </a:pPr>
            <a:r>
              <a:rPr lang="en-US" sz="3200" b="1" kern="1300" dirty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"/>
                <a:cs typeface="Arial"/>
              </a:rPr>
              <a:t>We handle conflict by talking </a:t>
            </a:r>
          </a:p>
          <a:p>
            <a:pPr algn="ctr" defTabSz="455613">
              <a:lnSpc>
                <a:spcPct val="50000"/>
              </a:lnSpc>
              <a:spcAft>
                <a:spcPts val="1800"/>
              </a:spcAft>
            </a:pPr>
            <a:r>
              <a:rPr lang="en-US" sz="3200" b="1" kern="1300" dirty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"/>
                <a:cs typeface="Arial"/>
              </a:rPr>
              <a:t>and don’t get physical.</a:t>
            </a:r>
          </a:p>
        </p:txBody>
      </p:sp>
    </p:spTree>
    <p:extLst>
      <p:ext uri="{BB962C8B-B14F-4D97-AF65-F5344CB8AC3E}">
        <p14:creationId xmlns:p14="http://schemas.microsoft.com/office/powerpoint/2010/main" val="328192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828960"/>
            <a:ext cx="9144000" cy="856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5613">
              <a:lnSpc>
                <a:spcPct val="50000"/>
              </a:lnSpc>
              <a:spcAft>
                <a:spcPts val="1800"/>
              </a:spcAft>
            </a:pPr>
            <a:r>
              <a:rPr lang="en-US" sz="3200" b="1" kern="1300" dirty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"/>
                <a:cs typeface="Arial"/>
              </a:rPr>
              <a:t>We respect people’s physical space</a:t>
            </a:r>
          </a:p>
          <a:p>
            <a:pPr algn="ctr" defTabSz="455613">
              <a:lnSpc>
                <a:spcPct val="50000"/>
              </a:lnSpc>
              <a:spcAft>
                <a:spcPts val="1800"/>
              </a:spcAft>
            </a:pPr>
            <a:r>
              <a:rPr lang="en-US" sz="3200" b="1" kern="1300" dirty="0">
                <a:solidFill>
                  <a:prstClr val="white"/>
                </a:solidFill>
                <a:effectLst>
                  <a:glow rad="203200">
                    <a:prstClr val="black">
                      <a:alpha val="90000"/>
                    </a:prstClr>
                  </a:glow>
                </a:effectLst>
                <a:latin typeface="Arial"/>
                <a:cs typeface="Arial"/>
              </a:rPr>
              <a:t>and don’t cross boundaries.</a:t>
            </a:r>
          </a:p>
        </p:txBody>
      </p:sp>
    </p:spTree>
    <p:extLst>
      <p:ext uri="{BB962C8B-B14F-4D97-AF65-F5344CB8AC3E}">
        <p14:creationId xmlns:p14="http://schemas.microsoft.com/office/powerpoint/2010/main" val="205873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505</Words>
  <Application>Microsoft Macintosh PowerPoint</Application>
  <PresentationFormat>On-screen Show (4:3)</PresentationFormat>
  <Paragraphs>73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9</cp:revision>
  <dcterms:created xsi:type="dcterms:W3CDTF">2017-02-17T09:44:26Z</dcterms:created>
  <dcterms:modified xsi:type="dcterms:W3CDTF">2017-02-18T07:21:42Z</dcterms:modified>
</cp:coreProperties>
</file>